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75" r:id="rId2"/>
    <p:sldId id="279" r:id="rId3"/>
    <p:sldId id="280" r:id="rId4"/>
    <p:sldId id="281" r:id="rId5"/>
    <p:sldId id="282" r:id="rId6"/>
    <p:sldId id="283" r:id="rId7"/>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8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92037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05084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490988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891507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485310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126fbbe59_0_1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126fbbe59_0_1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05391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Kindergarten</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1767441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First Grade</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1432340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Second Grade</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377969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Third Grade</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402862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Fourth Grade</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2937492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9"/>
          <p:cNvSpPr txBox="1"/>
          <p:nvPr/>
        </p:nvSpPr>
        <p:spPr>
          <a:xfrm>
            <a:off x="3368100" y="204700"/>
            <a:ext cx="2184300" cy="672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E. A. Jones Elementary</a:t>
            </a:r>
            <a:endParaRPr sz="900" b="1" dirty="0"/>
          </a:p>
          <a:p>
            <a:pPr marL="0" lvl="0" indent="0" algn="ctr" rtl="0">
              <a:spcBef>
                <a:spcPts val="0"/>
              </a:spcBef>
              <a:spcAft>
                <a:spcPts val="0"/>
              </a:spcAft>
              <a:buNone/>
            </a:pPr>
            <a:r>
              <a:rPr lang="en" sz="900" b="1" dirty="0"/>
              <a:t>Family School </a:t>
            </a:r>
            <a:r>
              <a:rPr lang="en-US" sz="900" b="1" dirty="0"/>
              <a:t>Compact</a:t>
            </a:r>
            <a:endParaRPr sz="900" b="1" dirty="0"/>
          </a:p>
          <a:p>
            <a:pPr marL="0" lvl="0" indent="0" algn="ctr" rtl="0">
              <a:spcBef>
                <a:spcPts val="0"/>
              </a:spcBef>
              <a:spcAft>
                <a:spcPts val="0"/>
              </a:spcAft>
              <a:buNone/>
            </a:pPr>
            <a:r>
              <a:rPr lang="en" sz="900" b="1" dirty="0"/>
              <a:t> Fifth Grade</a:t>
            </a:r>
            <a:endParaRPr sz="900" b="1" dirty="0"/>
          </a:p>
          <a:p>
            <a:pPr marL="0" lvl="0" indent="0" algn="ctr" rtl="0">
              <a:spcBef>
                <a:spcPts val="0"/>
              </a:spcBef>
              <a:spcAft>
                <a:spcPts val="0"/>
              </a:spcAft>
              <a:buNone/>
            </a:pPr>
            <a:r>
              <a:rPr lang="en" sz="900" b="1" dirty="0"/>
              <a:t>2021-2022 School Year</a:t>
            </a:r>
            <a:endParaRPr sz="900" b="1" dirty="0"/>
          </a:p>
        </p:txBody>
      </p:sp>
      <p:sp>
        <p:nvSpPr>
          <p:cNvPr id="125" name="Google Shape;125;p19"/>
          <p:cNvSpPr txBox="1"/>
          <p:nvPr/>
        </p:nvSpPr>
        <p:spPr>
          <a:xfrm>
            <a:off x="3059450" y="2050472"/>
            <a:ext cx="2952300" cy="91427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00" b="1" dirty="0"/>
              <a:t>Mission Statement</a:t>
            </a:r>
            <a:endParaRPr sz="900" b="1" dirty="0"/>
          </a:p>
          <a:p>
            <a:pPr algn="just"/>
            <a:r>
              <a:rPr lang="en-US" sz="700" dirty="0">
                <a:latin typeface="Century Gothic" panose="020B0502020202020204" pitchFamily="34" charset="0"/>
              </a:rPr>
              <a:t>E. A. Jones Elementary will make every effort to include parents in the development, evaluation, and revision of the Title I Program and the Parental Involvement Policy.  The home school compact will describe the responsibilities of key stakeholders</a:t>
            </a:r>
            <a:r>
              <a:rPr lang="en-US" sz="800" dirty="0">
                <a:latin typeface="Century Gothic" panose="020B0502020202020204" pitchFamily="34" charset="0"/>
              </a:rPr>
              <a:t>.</a:t>
            </a:r>
          </a:p>
        </p:txBody>
      </p:sp>
      <p:sp>
        <p:nvSpPr>
          <p:cNvPr id="126" name="Google Shape;126;p19"/>
          <p:cNvSpPr txBox="1"/>
          <p:nvPr/>
        </p:nvSpPr>
        <p:spPr>
          <a:xfrm>
            <a:off x="3516125" y="4132250"/>
            <a:ext cx="2049900" cy="79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700" dirty="0"/>
              <a:t>302 Martin Lane</a:t>
            </a:r>
            <a:endParaRPr sz="700" dirty="0"/>
          </a:p>
          <a:p>
            <a:pPr marL="0" lvl="0" indent="0" algn="ctr" rtl="0">
              <a:spcBef>
                <a:spcPts val="0"/>
              </a:spcBef>
              <a:spcAft>
                <a:spcPts val="0"/>
              </a:spcAft>
              <a:buNone/>
            </a:pPr>
            <a:r>
              <a:rPr lang="en" sz="700" dirty="0"/>
              <a:t>Missouri City, TX 77489</a:t>
            </a:r>
            <a:endParaRPr sz="700" dirty="0"/>
          </a:p>
          <a:p>
            <a:pPr marL="0" lvl="0" indent="0" algn="ctr" rtl="0">
              <a:spcBef>
                <a:spcPts val="0"/>
              </a:spcBef>
              <a:spcAft>
                <a:spcPts val="0"/>
              </a:spcAft>
              <a:buNone/>
            </a:pPr>
            <a:r>
              <a:rPr lang="en-US" sz="700" dirty="0"/>
              <a:t>281-634-4960</a:t>
            </a:r>
            <a:endParaRPr sz="700" dirty="0"/>
          </a:p>
          <a:p>
            <a:pPr marL="0" lvl="0" indent="0" algn="ctr" rtl="0">
              <a:spcBef>
                <a:spcPts val="0"/>
              </a:spcBef>
              <a:spcAft>
                <a:spcPts val="0"/>
              </a:spcAft>
              <a:buNone/>
            </a:pPr>
            <a:r>
              <a:rPr lang="en" sz="700" u="sng" dirty="0">
                <a:solidFill>
                  <a:schemeClr val="hlink"/>
                </a:solidFill>
              </a:rPr>
              <a:t>www.fortbendisd.com</a:t>
            </a:r>
            <a:endParaRPr sz="700" dirty="0"/>
          </a:p>
          <a:p>
            <a:pPr marL="0" lvl="0" indent="0" algn="ctr" rtl="0">
              <a:spcBef>
                <a:spcPts val="0"/>
              </a:spcBef>
              <a:spcAft>
                <a:spcPts val="0"/>
              </a:spcAft>
              <a:buNone/>
            </a:pPr>
            <a:r>
              <a:rPr lang="en" sz="700" dirty="0"/>
              <a:t>Carlo Leiva, Principal</a:t>
            </a:r>
            <a:endParaRPr sz="700" dirty="0"/>
          </a:p>
          <a:p>
            <a:pPr marL="0" lvl="0" indent="0" algn="ctr" rtl="0">
              <a:spcBef>
                <a:spcPts val="0"/>
              </a:spcBef>
              <a:spcAft>
                <a:spcPts val="0"/>
              </a:spcAft>
              <a:buNone/>
            </a:pPr>
            <a:r>
              <a:rPr lang="en" sz="700" dirty="0"/>
              <a:t>Shannon Reese, Assistant Principal</a:t>
            </a:r>
            <a:endParaRPr sz="700" dirty="0"/>
          </a:p>
          <a:p>
            <a:pPr marL="0" lvl="0" indent="0" algn="ctr" rtl="0">
              <a:spcBef>
                <a:spcPts val="0"/>
              </a:spcBef>
              <a:spcAft>
                <a:spcPts val="0"/>
              </a:spcAft>
              <a:buNone/>
            </a:pPr>
            <a:endParaRPr dirty="0"/>
          </a:p>
        </p:txBody>
      </p:sp>
      <p:sp>
        <p:nvSpPr>
          <p:cNvPr id="127" name="Google Shape;127;p19"/>
          <p:cNvSpPr txBox="1"/>
          <p:nvPr/>
        </p:nvSpPr>
        <p:spPr>
          <a:xfrm>
            <a:off x="124781" y="541000"/>
            <a:ext cx="2923976" cy="2753124"/>
          </a:xfrm>
          <a:prstGeom prst="rect">
            <a:avLst/>
          </a:prstGeom>
          <a:noFill/>
          <a:ln>
            <a:noFill/>
          </a:ln>
        </p:spPr>
        <p:txBody>
          <a:bodyPr spcFirstLastPara="1" wrap="square" lIns="91425" tIns="91425" rIns="91425" bIns="91425" anchor="t" anchorCtr="0">
            <a:noAutofit/>
          </a:bodyPr>
          <a:lstStyle/>
          <a:p>
            <a:r>
              <a:rPr lang="en" sz="800" b="1" dirty="0"/>
              <a:t>Home-School Partnership Compact</a:t>
            </a:r>
          </a:p>
          <a:p>
            <a:endParaRPr lang="en" sz="800" b="1" dirty="0"/>
          </a:p>
          <a:p>
            <a:pPr algn="just"/>
            <a:r>
              <a:rPr lang="en-US" sz="900" dirty="0"/>
              <a:t>As a</a:t>
            </a:r>
            <a:r>
              <a:rPr lang="en-US" sz="900" b="1" dirty="0"/>
              <a:t> student</a:t>
            </a:r>
            <a:r>
              <a:rPr lang="en-US" sz="600" dirty="0"/>
              <a:t>, I understand that my education is very important to my future.  It will help me develop the tools I need to become a successful and productive person.  I know that my education now will prepare me for college in the future.  Because of this I am committed to following the requirement and I commit to: </a:t>
            </a:r>
          </a:p>
          <a:p>
            <a:pPr algn="just"/>
            <a:endParaRPr lang="en-US" sz="600" dirty="0"/>
          </a:p>
          <a:p>
            <a:pPr marL="171450" lvl="0" indent="-171450" algn="just">
              <a:buFont typeface="Arial" panose="020B0604020202020204" pitchFamily="34" charset="0"/>
              <a:buChar char="•"/>
            </a:pPr>
            <a:r>
              <a:rPr lang="en-US" sz="600" dirty="0"/>
              <a:t>Arriving at school every day on time unless I am ill</a:t>
            </a:r>
          </a:p>
          <a:p>
            <a:pPr marL="171450" lvl="0" indent="-171450" algn="just">
              <a:buFont typeface="Arial" panose="020B0604020202020204" pitchFamily="34" charset="0"/>
              <a:buChar char="•"/>
            </a:pPr>
            <a:r>
              <a:rPr lang="en-US" sz="600" dirty="0"/>
              <a:t>Following the rules and the six pillars of character of our school</a:t>
            </a:r>
          </a:p>
          <a:p>
            <a:pPr marL="171450" lvl="0" indent="-171450" algn="just">
              <a:buFont typeface="Arial" panose="020B0604020202020204" pitchFamily="34" charset="0"/>
              <a:buChar char="•"/>
            </a:pPr>
            <a:r>
              <a:rPr lang="en-US" sz="600" dirty="0"/>
              <a:t>Completing the turning in homework on time each week</a:t>
            </a:r>
          </a:p>
          <a:p>
            <a:pPr marL="171450" lvl="0" indent="-171450" algn="just">
              <a:buFont typeface="Arial" panose="020B0604020202020204" pitchFamily="34" charset="0"/>
              <a:buChar char="•"/>
            </a:pPr>
            <a:r>
              <a:rPr lang="en-US" sz="600" dirty="0"/>
              <a:t>Returning notes, weekly folders and other school materials to my parents</a:t>
            </a:r>
          </a:p>
          <a:p>
            <a:pPr algn="just"/>
            <a:r>
              <a:rPr lang="en-US" sz="600" dirty="0"/>
              <a:t> </a:t>
            </a:r>
          </a:p>
          <a:p>
            <a:pPr algn="just"/>
            <a:endParaRPr lang="en-US" sz="600" dirty="0"/>
          </a:p>
          <a:p>
            <a:pPr algn="just"/>
            <a:r>
              <a:rPr lang="en-US" sz="900" dirty="0"/>
              <a:t>As a </a:t>
            </a:r>
            <a:r>
              <a:rPr lang="en-US" sz="900" b="1" dirty="0"/>
              <a:t>parent</a:t>
            </a:r>
            <a:r>
              <a:rPr lang="en-US" sz="600" dirty="0"/>
              <a:t>, I understand that my child’s education today is essential for their success in life.  This experience will support him/her to become a successful and productive person.  It will also prepare them for college if they so choose to attend.  Because of this I am committed to following the requirements I commit to:</a:t>
            </a:r>
          </a:p>
          <a:p>
            <a:pPr algn="just"/>
            <a:r>
              <a:rPr lang="en-US" sz="600" dirty="0"/>
              <a:t> </a:t>
            </a:r>
          </a:p>
          <a:p>
            <a:pPr lvl="0" algn="just"/>
            <a:r>
              <a:rPr lang="en-US" sz="900" b="1" dirty="0"/>
              <a:t>Parent Code of Conduct</a:t>
            </a:r>
          </a:p>
          <a:p>
            <a:pPr marL="171450" lvl="0" indent="-171450" algn="just">
              <a:buFont typeface="Arial" panose="020B0604020202020204" pitchFamily="34" charset="0"/>
              <a:buChar char="•"/>
            </a:pPr>
            <a:r>
              <a:rPr lang="en-US" sz="600" dirty="0"/>
              <a:t>Commitment to ensuring my child attends school on time every day unless ill.</a:t>
            </a:r>
          </a:p>
          <a:p>
            <a:pPr marL="171450" lvl="0" indent="-171450" algn="just" rtl="0">
              <a:spcBef>
                <a:spcPts val="0"/>
              </a:spcBef>
              <a:spcAft>
                <a:spcPts val="0"/>
              </a:spcAft>
              <a:buFont typeface="Arial" panose="020B0604020202020204" pitchFamily="34" charset="0"/>
              <a:buChar char="•"/>
            </a:pPr>
            <a:r>
              <a:rPr lang="en-US" sz="600" dirty="0"/>
              <a:t>Have consistent communication with the teacher.</a:t>
            </a:r>
          </a:p>
          <a:p>
            <a:pPr marL="171450" lvl="0" indent="-171450" algn="just" rtl="0">
              <a:spcBef>
                <a:spcPts val="0"/>
              </a:spcBef>
              <a:spcAft>
                <a:spcPts val="0"/>
              </a:spcAft>
              <a:buFont typeface="Arial" panose="020B0604020202020204" pitchFamily="34" charset="0"/>
              <a:buChar char="•"/>
            </a:pPr>
            <a:r>
              <a:rPr lang="en-US" sz="600" dirty="0"/>
              <a:t>Ensure my child receives a good nights rest.</a:t>
            </a:r>
          </a:p>
          <a:p>
            <a:pPr marL="171450" lvl="0" indent="-171450" algn="just" rtl="0">
              <a:spcBef>
                <a:spcPts val="0"/>
              </a:spcBef>
              <a:spcAft>
                <a:spcPts val="0"/>
              </a:spcAft>
              <a:buFont typeface="Arial" panose="020B0604020202020204" pitchFamily="34" charset="0"/>
              <a:buChar char="•"/>
            </a:pPr>
            <a:r>
              <a:rPr lang="en-US" sz="600" dirty="0"/>
              <a:t>Ensure my child understands the school expectations and code of conduct.</a:t>
            </a:r>
          </a:p>
          <a:p>
            <a:pPr marL="171450" lvl="0" indent="-171450" algn="just" rtl="0">
              <a:spcBef>
                <a:spcPts val="0"/>
              </a:spcBef>
              <a:spcAft>
                <a:spcPts val="0"/>
              </a:spcAft>
              <a:buFont typeface="Arial" panose="020B0604020202020204" pitchFamily="34" charset="0"/>
              <a:buChar char="•"/>
            </a:pPr>
            <a:r>
              <a:rPr lang="en-US" sz="600" dirty="0"/>
              <a:t>Volunteering and supporting school initiatives.</a:t>
            </a:r>
          </a:p>
          <a:p>
            <a:pPr marL="171450" lvl="0" indent="-171450" algn="just" rtl="0">
              <a:spcBef>
                <a:spcPts val="0"/>
              </a:spcBef>
              <a:spcAft>
                <a:spcPts val="0"/>
              </a:spcAft>
              <a:buFont typeface="Arial" panose="020B0604020202020204" pitchFamily="34" charset="0"/>
              <a:buChar char="•"/>
            </a:pPr>
            <a:endParaRPr sz="700" dirty="0"/>
          </a:p>
        </p:txBody>
      </p:sp>
      <p:sp>
        <p:nvSpPr>
          <p:cNvPr id="128" name="Google Shape;128;p19"/>
          <p:cNvSpPr txBox="1"/>
          <p:nvPr/>
        </p:nvSpPr>
        <p:spPr>
          <a:xfrm>
            <a:off x="79773" y="3294124"/>
            <a:ext cx="3042185" cy="1396441"/>
          </a:xfrm>
          <a:prstGeom prst="rect">
            <a:avLst/>
          </a:prstGeom>
          <a:noFill/>
          <a:ln>
            <a:noFill/>
          </a:ln>
        </p:spPr>
        <p:txBody>
          <a:bodyPr spcFirstLastPara="1" wrap="square" lIns="91425" tIns="91425" rIns="91425" bIns="91425" anchor="t" anchorCtr="0">
            <a:noAutofit/>
          </a:bodyPr>
          <a:lstStyle/>
          <a:p>
            <a:r>
              <a:rPr lang="en-US" sz="900" dirty="0"/>
              <a:t>As a</a:t>
            </a:r>
            <a:r>
              <a:rPr lang="en-US" sz="900" b="1" dirty="0"/>
              <a:t> teacher</a:t>
            </a:r>
            <a:r>
              <a:rPr lang="en-US" sz="600" dirty="0"/>
              <a:t>, I am committed to creating a school that knows no limits to the academic success of every student at E. A. Jones Elementary School:</a:t>
            </a:r>
          </a:p>
          <a:p>
            <a:endParaRPr lang="en-US" sz="600" dirty="0"/>
          </a:p>
          <a:p>
            <a:pPr marL="171450" lvl="0" indent="-171450">
              <a:buFont typeface="Arial" panose="020B0604020202020204" pitchFamily="34" charset="0"/>
              <a:buChar char="•"/>
            </a:pPr>
            <a:r>
              <a:rPr lang="en-US" sz="600" dirty="0"/>
              <a:t>Meet the individual learning needs of each child</a:t>
            </a:r>
          </a:p>
          <a:p>
            <a:pPr marL="171450" lvl="0" indent="-171450">
              <a:buFont typeface="Arial" panose="020B0604020202020204" pitchFamily="34" charset="0"/>
              <a:buChar char="•"/>
            </a:pPr>
            <a:r>
              <a:rPr lang="en-US" sz="600" dirty="0"/>
              <a:t>Create engaging classroom learning experiences</a:t>
            </a:r>
          </a:p>
          <a:p>
            <a:pPr marL="171450" lvl="0" indent="-171450">
              <a:buFont typeface="Arial" panose="020B0604020202020204" pitchFamily="34" charset="0"/>
              <a:buChar char="•"/>
            </a:pPr>
            <a:r>
              <a:rPr lang="en-US" sz="600" dirty="0"/>
              <a:t>Treat students, parents, and colleagues with courtesy and respect</a:t>
            </a:r>
          </a:p>
          <a:p>
            <a:pPr marL="171450" lvl="0" indent="-171450">
              <a:buFont typeface="Arial" panose="020B0604020202020204" pitchFamily="34" charset="0"/>
              <a:buChar char="•"/>
            </a:pPr>
            <a:r>
              <a:rPr lang="en-US" sz="600" dirty="0"/>
              <a:t>Hold students, parents and each other to the highest standards of performance</a:t>
            </a:r>
          </a:p>
          <a:p>
            <a:pPr marL="171450" lvl="0" indent="-171450">
              <a:buFont typeface="Arial" panose="020B0604020202020204" pitchFamily="34" charset="0"/>
              <a:buChar char="•"/>
            </a:pPr>
            <a:r>
              <a:rPr lang="en-US" sz="600" dirty="0"/>
              <a:t>Collaborate regularly with colleagues to seek and implement more effective strategies for helping each child to achieve his or her academic potential</a:t>
            </a:r>
          </a:p>
          <a:p>
            <a:pPr marL="171450" lvl="0" indent="-171450">
              <a:buFont typeface="Arial" panose="020B0604020202020204" pitchFamily="34" charset="0"/>
              <a:buChar char="•"/>
            </a:pPr>
            <a:r>
              <a:rPr lang="en-US" sz="600" dirty="0"/>
              <a:t>Prepare lessons that are aligned to the district and state expectations</a:t>
            </a:r>
          </a:p>
          <a:p>
            <a:pPr marL="171450" lvl="0" indent="-171450">
              <a:buFont typeface="Arial" panose="020B0604020202020204" pitchFamily="34" charset="0"/>
              <a:buChar char="•"/>
            </a:pPr>
            <a:endParaRPr lang="en-US" sz="600" dirty="0"/>
          </a:p>
          <a:p>
            <a:pPr lvl="0"/>
            <a:endParaRPr lang="en-US" sz="600" dirty="0"/>
          </a:p>
          <a:p>
            <a:pPr lvl="1"/>
            <a:endParaRPr lang="en-US" sz="600" dirty="0"/>
          </a:p>
          <a:p>
            <a:pPr marL="171450" lvl="0" indent="-171450">
              <a:buFont typeface="Arial" panose="020B0604020202020204" pitchFamily="34" charset="0"/>
              <a:buChar char="•"/>
            </a:pPr>
            <a:endParaRPr lang="en-US" sz="500" dirty="0"/>
          </a:p>
          <a:p>
            <a:r>
              <a:rPr lang="en-US" sz="500" dirty="0"/>
              <a:t> </a:t>
            </a:r>
          </a:p>
        </p:txBody>
      </p:sp>
      <p:sp>
        <p:nvSpPr>
          <p:cNvPr id="130" name="Google Shape;130;p19"/>
          <p:cNvSpPr txBox="1"/>
          <p:nvPr/>
        </p:nvSpPr>
        <p:spPr>
          <a:xfrm>
            <a:off x="6354359" y="488144"/>
            <a:ext cx="2462695" cy="2145041"/>
          </a:xfrm>
          <a:prstGeom prst="rect">
            <a:avLst/>
          </a:prstGeom>
          <a:noFill/>
          <a:ln>
            <a:noFill/>
          </a:ln>
        </p:spPr>
        <p:txBody>
          <a:bodyPr spcFirstLastPara="1" wrap="square" lIns="91425" tIns="91425" rIns="91425" bIns="91425" anchor="t" anchorCtr="0">
            <a:noAutofit/>
          </a:bodyPr>
          <a:lstStyle/>
          <a:p>
            <a:r>
              <a:rPr lang="en-US" sz="700" b="1" dirty="0"/>
              <a:t>Evaluation</a:t>
            </a:r>
          </a:p>
          <a:p>
            <a:pPr algn="just"/>
            <a:r>
              <a:rPr lang="en-US" sz="700" dirty="0"/>
              <a:t>The campus leadership team will evaluate the effectiveness of the Parental Involvement Program. Resources that will include assessment data and surveys will be used to determine the needs and develop revised strategies for student success. Any changes to the Title I Program and the Parental Involvement Policy will be developed and agreed upon with parent input and will be communicated to the parents in the district or school.</a:t>
            </a:r>
          </a:p>
          <a:p>
            <a:endParaRPr lang="en-US" sz="700" dirty="0"/>
          </a:p>
          <a:p>
            <a:r>
              <a:rPr lang="en-US" sz="700" b="1" dirty="0"/>
              <a:t>How Student Progress is Evaluated</a:t>
            </a:r>
            <a:endParaRPr lang="en-US" sz="700" dirty="0"/>
          </a:p>
          <a:p>
            <a:pPr algn="just"/>
            <a:r>
              <a:rPr lang="en-US" sz="600" dirty="0"/>
              <a:t>Pre-Kindergarten students are assessed using the Circle Assessment. Kindergarten through 2</a:t>
            </a:r>
            <a:r>
              <a:rPr lang="en-US" sz="600" baseline="30000" dirty="0"/>
              <a:t>nd</a:t>
            </a:r>
            <a:r>
              <a:rPr lang="en-US" sz="600" dirty="0"/>
              <a:t> grade students are assessed using District benchmark assessment.  Kindergarten through 5</a:t>
            </a:r>
            <a:r>
              <a:rPr lang="en-US" sz="600" baseline="30000" dirty="0"/>
              <a:t>th</a:t>
            </a:r>
            <a:r>
              <a:rPr lang="en-US" sz="600" dirty="0"/>
              <a:t> Grade are assessed using REN 360 in the beginning, Middle, and End of the year. Third grade through 5</a:t>
            </a:r>
            <a:r>
              <a:rPr lang="en-US" sz="600" baseline="30000" dirty="0"/>
              <a:t>th</a:t>
            </a:r>
            <a:r>
              <a:rPr lang="en-US" sz="600" dirty="0"/>
              <a:t> grade are also assessed by the State using the STAAR assessment.</a:t>
            </a:r>
          </a:p>
          <a:p>
            <a:pPr algn="just"/>
            <a:endParaRPr lang="en-US" sz="600" dirty="0"/>
          </a:p>
          <a:p>
            <a:pPr algn="just"/>
            <a:r>
              <a:rPr lang="en-US" sz="600" dirty="0"/>
              <a:t>Please contact your child’s teacher if you would like to schedule a conference to discuss your child’s progress.</a:t>
            </a:r>
          </a:p>
          <a:p>
            <a:r>
              <a:rPr lang="en-US" sz="600" dirty="0"/>
              <a:t> </a:t>
            </a:r>
          </a:p>
          <a:p>
            <a:r>
              <a:rPr lang="en-US" sz="600" dirty="0"/>
              <a:t> </a:t>
            </a:r>
          </a:p>
          <a:p>
            <a:endParaRPr lang="en-US" sz="600" dirty="0"/>
          </a:p>
          <a:p>
            <a:pPr marL="0" lvl="0" indent="0" rtl="0">
              <a:spcBef>
                <a:spcPts val="0"/>
              </a:spcBef>
              <a:spcAft>
                <a:spcPts val="0"/>
              </a:spcAft>
              <a:buNone/>
            </a:pPr>
            <a:endParaRPr sz="600" dirty="0"/>
          </a:p>
        </p:txBody>
      </p:sp>
      <p:sp>
        <p:nvSpPr>
          <p:cNvPr id="131" name="Google Shape;131;p19"/>
          <p:cNvSpPr txBox="1"/>
          <p:nvPr/>
        </p:nvSpPr>
        <p:spPr>
          <a:xfrm>
            <a:off x="6919050" y="3330625"/>
            <a:ext cx="242100" cy="139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2" name="Google Shape;132;p19"/>
          <p:cNvSpPr txBox="1"/>
          <p:nvPr/>
        </p:nvSpPr>
        <p:spPr>
          <a:xfrm>
            <a:off x="6354359" y="2633185"/>
            <a:ext cx="2313600" cy="2079300"/>
          </a:xfrm>
          <a:prstGeom prst="rect">
            <a:avLst/>
          </a:prstGeom>
          <a:noFill/>
          <a:ln>
            <a:noFill/>
          </a:ln>
        </p:spPr>
        <p:txBody>
          <a:bodyPr spcFirstLastPara="1" wrap="square" lIns="91425" tIns="91425" rIns="91425" bIns="91425" anchor="t" anchorCtr="0">
            <a:noAutofit/>
          </a:bodyPr>
          <a:lstStyle/>
          <a:p>
            <a:r>
              <a:rPr lang="en-US" sz="800" b="1" dirty="0"/>
              <a:t>Staff-Parent Communication</a:t>
            </a:r>
          </a:p>
          <a:p>
            <a:pPr algn="just"/>
            <a:r>
              <a:rPr lang="en-US" sz="800" dirty="0"/>
              <a:t>E. A. Jones Elementary will communicate with parents on a regular basis.  Important information will be provided in the students handbook, the home school compact and on the school website.  Frequent notices about student performance will be sent home with children, or provided by phone calls, e-mails, conferences, and in-home visits.  All communication will be provided in a language and format that parents can understand.  Parents are encouraged to contact the school or the child’s teacher when questions or problems arise.</a:t>
            </a:r>
          </a:p>
        </p:txBody>
      </p:sp>
      <p:pic>
        <p:nvPicPr>
          <p:cNvPr id="12" name="Picture 11" descr="Image result for school home agreement clip art"/>
          <p:cNvPicPr/>
          <p:nvPr/>
        </p:nvPicPr>
        <p:blipFill>
          <a:blip r:embed="rId3">
            <a:extLst>
              <a:ext uri="{28A0092B-C50C-407E-A947-70E740481C1C}">
                <a14:useLocalDpi xmlns:a14="http://schemas.microsoft.com/office/drawing/2010/main" val="0"/>
              </a:ext>
            </a:extLst>
          </a:blip>
          <a:srcRect/>
          <a:stretch>
            <a:fillRect/>
          </a:stretch>
        </p:blipFill>
        <p:spPr bwMode="auto">
          <a:xfrm>
            <a:off x="3882919" y="976906"/>
            <a:ext cx="1154661" cy="808133"/>
          </a:xfrm>
          <a:prstGeom prst="rect">
            <a:avLst/>
          </a:prstGeom>
          <a:noFill/>
          <a:ln>
            <a:noFill/>
          </a:ln>
        </p:spPr>
      </p:pic>
      <p:pic>
        <p:nvPicPr>
          <p:cNvPr id="2" name="Picture 1"/>
          <p:cNvPicPr>
            <a:picLocks noChangeAspect="1"/>
          </p:cNvPicPr>
          <p:nvPr/>
        </p:nvPicPr>
        <p:blipFill>
          <a:blip r:embed="rId4"/>
          <a:stretch>
            <a:fillRect/>
          </a:stretch>
        </p:blipFill>
        <p:spPr>
          <a:xfrm>
            <a:off x="3882918" y="976906"/>
            <a:ext cx="1486285" cy="1281385"/>
          </a:xfrm>
          <a:prstGeom prst="rect">
            <a:avLst/>
          </a:prstGeom>
        </p:spPr>
      </p:pic>
      <p:sp>
        <p:nvSpPr>
          <p:cNvPr id="4" name="TextBox 3"/>
          <p:cNvSpPr txBox="1"/>
          <p:nvPr/>
        </p:nvSpPr>
        <p:spPr>
          <a:xfrm>
            <a:off x="3311235" y="2964749"/>
            <a:ext cx="1406238" cy="938719"/>
          </a:xfrm>
          <a:prstGeom prst="rect">
            <a:avLst/>
          </a:prstGeom>
          <a:noFill/>
          <a:ln>
            <a:solidFill>
              <a:schemeClr val="accent1"/>
            </a:solidFill>
          </a:ln>
        </p:spPr>
        <p:txBody>
          <a:bodyPr wrap="square" rtlCol="0">
            <a:spAutoFit/>
          </a:bodyPr>
          <a:lstStyle/>
          <a:p>
            <a:r>
              <a:rPr lang="en-US" sz="1100" b="1" dirty="0"/>
              <a:t>SAFE</a:t>
            </a:r>
          </a:p>
          <a:p>
            <a:r>
              <a:rPr lang="en-US" sz="1100" b="1" dirty="0"/>
              <a:t>LOVING</a:t>
            </a:r>
          </a:p>
          <a:p>
            <a:r>
              <a:rPr lang="en-US" sz="1100" b="1" dirty="0"/>
              <a:t>EQUITABLE</a:t>
            </a:r>
          </a:p>
          <a:p>
            <a:r>
              <a:rPr lang="en-US" sz="1100" b="1" dirty="0"/>
              <a:t>COLLABORATIVE</a:t>
            </a:r>
          </a:p>
          <a:p>
            <a:r>
              <a:rPr lang="en-US" sz="1100" b="1" dirty="0"/>
              <a:t>CONSISTENT</a:t>
            </a:r>
          </a:p>
        </p:txBody>
      </p:sp>
      <p:sp>
        <p:nvSpPr>
          <p:cNvPr id="5" name="TextBox 4"/>
          <p:cNvSpPr txBox="1"/>
          <p:nvPr/>
        </p:nvSpPr>
        <p:spPr>
          <a:xfrm>
            <a:off x="4654513" y="3234053"/>
            <a:ext cx="333746" cy="400110"/>
          </a:xfrm>
          <a:prstGeom prst="rect">
            <a:avLst/>
          </a:prstGeom>
          <a:noFill/>
        </p:spPr>
        <p:txBody>
          <a:bodyPr wrap="none" rtlCol="0">
            <a:spAutoFit/>
          </a:bodyPr>
          <a:lstStyle/>
          <a:p>
            <a:r>
              <a:rPr lang="en-US" sz="2000" dirty="0"/>
              <a:t>=</a:t>
            </a:r>
          </a:p>
        </p:txBody>
      </p:sp>
      <p:sp>
        <p:nvSpPr>
          <p:cNvPr id="6" name="TextBox 5"/>
          <p:cNvSpPr txBox="1"/>
          <p:nvPr/>
        </p:nvSpPr>
        <p:spPr>
          <a:xfrm>
            <a:off x="4949351" y="3056460"/>
            <a:ext cx="1242648" cy="738664"/>
          </a:xfrm>
          <a:prstGeom prst="rect">
            <a:avLst/>
          </a:prstGeom>
          <a:noFill/>
          <a:ln>
            <a:solidFill>
              <a:schemeClr val="accent1"/>
            </a:solidFill>
          </a:ln>
        </p:spPr>
        <p:txBody>
          <a:bodyPr wrap="none" rtlCol="0">
            <a:spAutoFit/>
          </a:bodyPr>
          <a:lstStyle/>
          <a:p>
            <a:pPr algn="ctr"/>
            <a:r>
              <a:rPr lang="en-US" b="1" dirty="0"/>
              <a:t>LEARNING</a:t>
            </a:r>
          </a:p>
          <a:p>
            <a:pPr algn="ctr"/>
            <a:r>
              <a:rPr lang="en-US" b="1" dirty="0"/>
              <a:t>AT </a:t>
            </a:r>
          </a:p>
          <a:p>
            <a:pPr algn="ctr"/>
            <a:r>
              <a:rPr lang="en-US" b="1" dirty="0"/>
              <a:t>E. A. JONES</a:t>
            </a:r>
          </a:p>
        </p:txBody>
      </p:sp>
    </p:spTree>
    <p:extLst>
      <p:ext uri="{BB962C8B-B14F-4D97-AF65-F5344CB8AC3E}">
        <p14:creationId xmlns:p14="http://schemas.microsoft.com/office/powerpoint/2010/main" val="196004856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3967</TotalTime>
  <Words>4019</Words>
  <Application>Microsoft Office PowerPoint</Application>
  <PresentationFormat>On-screen Show (16:9)</PresentationFormat>
  <Paragraphs>378</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Edmond, Erika</dc:creator>
  <cp:lastModifiedBy>Burrell, Chandra</cp:lastModifiedBy>
  <cp:revision>38</cp:revision>
  <cp:lastPrinted>2018-08-29T19:11:18Z</cp:lastPrinted>
  <dcterms:modified xsi:type="dcterms:W3CDTF">2021-09-01T19:24:55Z</dcterms:modified>
</cp:coreProperties>
</file>