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102"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9/21/2017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9/21/2017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E48BAD-8BD5-4754-BF04-0D528D81FCE0}"/>
              </a:ext>
            </a:extLst>
          </p:cNvPr>
          <p:cNvSpPr>
            <a:spLocks noGrp="1"/>
          </p:cNvSpPr>
          <p:nvPr>
            <p:ph type="ctrTitle"/>
          </p:nvPr>
        </p:nvSpPr>
        <p:spPr/>
        <p:txBody>
          <a:bodyPr/>
          <a:lstStyle/>
          <a:p>
            <a:r>
              <a:rPr lang="en-US" dirty="0"/>
              <a:t>Do </a:t>
            </a:r>
            <a:r>
              <a:rPr lang="en-US" dirty="0" err="1"/>
              <a:t>Nows</a:t>
            </a:r>
            <a:endParaRPr lang="en-US" dirty="0"/>
          </a:p>
        </p:txBody>
      </p:sp>
      <p:sp>
        <p:nvSpPr>
          <p:cNvPr id="3" name="Subtitle 2">
            <a:extLst>
              <a:ext uri="{FF2B5EF4-FFF2-40B4-BE49-F238E27FC236}">
                <a16:creationId xmlns:a16="http://schemas.microsoft.com/office/drawing/2014/main" xmlns="" id="{2B3E14BB-B4AB-44E4-8345-17B7B490A7C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447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892" y="205946"/>
            <a:ext cx="11121081" cy="2702012"/>
          </a:xfrm>
        </p:spPr>
        <p:txBody>
          <a:bodyPr/>
          <a:lstStyle/>
          <a:p>
            <a:r>
              <a:rPr lang="en-US" b="1" dirty="0" smtClean="0">
                <a:solidFill>
                  <a:schemeClr val="accent2">
                    <a:lumMod val="20000"/>
                    <a:lumOff val="80000"/>
                  </a:schemeClr>
                </a:solidFill>
              </a:rPr>
              <a:t>                      Do Now </a:t>
            </a:r>
            <a:r>
              <a:rPr lang="en-US" dirty="0" smtClean="0">
                <a:solidFill>
                  <a:schemeClr val="accent2">
                    <a:lumMod val="20000"/>
                    <a:lumOff val="80000"/>
                  </a:schemeClr>
                </a:solidFill>
              </a:rPr>
              <a:t>09/18/17 </a:t>
            </a:r>
            <a:br>
              <a:rPr lang="en-US" dirty="0" smtClean="0">
                <a:solidFill>
                  <a:schemeClr val="accent2">
                    <a:lumMod val="20000"/>
                    <a:lumOff val="80000"/>
                  </a:schemeClr>
                </a:solidFill>
              </a:rPr>
            </a:br>
            <a:endParaRPr lang="en-US" sz="2800" dirty="0"/>
          </a:p>
        </p:txBody>
      </p:sp>
      <p:sp>
        <p:nvSpPr>
          <p:cNvPr id="3" name="Text Placeholder 2"/>
          <p:cNvSpPr>
            <a:spLocks noGrp="1"/>
          </p:cNvSpPr>
          <p:nvPr>
            <p:ph type="body" sz="half" idx="2"/>
          </p:nvPr>
        </p:nvSpPr>
        <p:spPr>
          <a:xfrm>
            <a:off x="115330" y="3707028"/>
            <a:ext cx="11870724" cy="2842054"/>
          </a:xfrm>
        </p:spPr>
        <p:txBody>
          <a:bodyPr>
            <a:noAutofit/>
          </a:bodyPr>
          <a:lstStyle/>
          <a:p>
            <a:r>
              <a:rPr lang="en-US" sz="3200" dirty="0"/>
              <a:t>a. What percent </a:t>
            </a:r>
            <a:r>
              <a:rPr lang="en-US" sz="3200" i="1" dirty="0"/>
              <a:t>of the survivors </a:t>
            </a:r>
            <a:r>
              <a:rPr lang="en-US" sz="3200" dirty="0"/>
              <a:t>were in second class</a:t>
            </a:r>
            <a:r>
              <a:rPr lang="en-US" sz="3200" dirty="0" smtClean="0"/>
              <a:t>?</a:t>
            </a:r>
            <a:endParaRPr lang="en-US" sz="3200" dirty="0"/>
          </a:p>
          <a:p>
            <a:r>
              <a:rPr lang="en-US" sz="3200" dirty="0"/>
              <a:t>b. What percent were second-class passengers who </a:t>
            </a:r>
            <a:r>
              <a:rPr lang="en-US" sz="3200" dirty="0" smtClean="0"/>
              <a:t>  </a:t>
            </a:r>
          </a:p>
          <a:p>
            <a:r>
              <a:rPr lang="en-US" sz="3200" dirty="0"/>
              <a:t> </a:t>
            </a:r>
            <a:r>
              <a:rPr lang="en-US" sz="3200" dirty="0" smtClean="0"/>
              <a:t>    survived?</a:t>
            </a:r>
            <a:endParaRPr lang="en-US" sz="3200" dirty="0"/>
          </a:p>
          <a:p>
            <a:r>
              <a:rPr lang="en-US" sz="3200" dirty="0"/>
              <a:t>c. What percent of the second-class passengers survived</a:t>
            </a:r>
            <a:r>
              <a:rPr lang="en-US" sz="3200" dirty="0" smtClean="0"/>
              <a:t>?”</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086" y="966016"/>
            <a:ext cx="8771368" cy="2741011"/>
          </a:xfrm>
          <a:prstGeom prst="rect">
            <a:avLst/>
          </a:prstGeom>
        </p:spPr>
      </p:pic>
    </p:spTree>
    <p:extLst>
      <p:ext uri="{BB962C8B-B14F-4D97-AF65-F5344CB8AC3E}">
        <p14:creationId xmlns:p14="http://schemas.microsoft.com/office/powerpoint/2010/main" val="1966005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892" y="205946"/>
            <a:ext cx="11121081" cy="2702012"/>
          </a:xfrm>
        </p:spPr>
        <p:txBody>
          <a:bodyPr/>
          <a:lstStyle/>
          <a:p>
            <a:r>
              <a:rPr lang="en-US" b="1" dirty="0" smtClean="0">
                <a:solidFill>
                  <a:schemeClr val="accent2">
                    <a:lumMod val="20000"/>
                    <a:lumOff val="80000"/>
                  </a:schemeClr>
                </a:solidFill>
              </a:rPr>
              <a:t>                      Do Now </a:t>
            </a:r>
            <a:r>
              <a:rPr lang="en-US" dirty="0" smtClean="0">
                <a:solidFill>
                  <a:schemeClr val="accent2">
                    <a:lumMod val="20000"/>
                    <a:lumOff val="80000"/>
                  </a:schemeClr>
                </a:solidFill>
              </a:rPr>
              <a:t>09/19/17 </a:t>
            </a:r>
            <a:br>
              <a:rPr lang="en-US" dirty="0" smtClean="0">
                <a:solidFill>
                  <a:schemeClr val="accent2">
                    <a:lumMod val="20000"/>
                    <a:lumOff val="80000"/>
                  </a:schemeClr>
                </a:solidFill>
              </a:rPr>
            </a:br>
            <a:endParaRPr lang="en-US" sz="2800" dirty="0"/>
          </a:p>
        </p:txBody>
      </p:sp>
      <p:sp>
        <p:nvSpPr>
          <p:cNvPr id="3" name="Text Placeholder 2"/>
          <p:cNvSpPr>
            <a:spLocks noGrp="1"/>
          </p:cNvSpPr>
          <p:nvPr>
            <p:ph type="body" sz="half" idx="2"/>
          </p:nvPr>
        </p:nvSpPr>
        <p:spPr>
          <a:xfrm>
            <a:off x="115330" y="3707028"/>
            <a:ext cx="11870724" cy="2842054"/>
          </a:xfrm>
        </p:spPr>
        <p:txBody>
          <a:bodyPr>
            <a:noAutofit/>
          </a:bodyPr>
          <a:lstStyle/>
          <a:p>
            <a:r>
              <a:rPr lang="en-US" sz="4000" dirty="0" smtClean="0"/>
              <a:t>Table above shows the result of 93 women treated for anorexia.  Do these results provide evidence that Prozac might be helpful in treating anorexia?  Explain.</a:t>
            </a:r>
            <a:endParaRPr lang="en-US"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6378" y="983907"/>
            <a:ext cx="7809471" cy="2591314"/>
          </a:xfrm>
          <a:prstGeom prst="rect">
            <a:avLst/>
          </a:prstGeom>
        </p:spPr>
      </p:pic>
    </p:spTree>
    <p:extLst>
      <p:ext uri="{BB962C8B-B14F-4D97-AF65-F5344CB8AC3E}">
        <p14:creationId xmlns:p14="http://schemas.microsoft.com/office/powerpoint/2010/main" val="3986398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r>
              <a:rPr lang="en-US" sz="2800" dirty="0">
                <a:solidFill>
                  <a:schemeClr val="accent3">
                    <a:lumMod val="60000"/>
                    <a:lumOff val="40000"/>
                  </a:schemeClr>
                </a:solidFill>
              </a:rPr>
              <a:t>D</a:t>
            </a:r>
            <a:r>
              <a:rPr lang="en-US" sz="2800" dirty="0" smtClean="0">
                <a:solidFill>
                  <a:schemeClr val="accent3">
                    <a:lumMod val="60000"/>
                    <a:lumOff val="40000"/>
                  </a:schemeClr>
                </a:solidFill>
              </a:rPr>
              <a:t>ata </a:t>
            </a:r>
            <a:r>
              <a:rPr lang="en-US" sz="2800" dirty="0">
                <a:solidFill>
                  <a:schemeClr val="accent3">
                    <a:lumMod val="60000"/>
                    <a:lumOff val="40000"/>
                  </a:schemeClr>
                </a:solidFill>
              </a:rPr>
              <a:t>provide no evidence that Prozac might be helpful in </a:t>
            </a:r>
            <a:r>
              <a:rPr lang="en-US" sz="2800" dirty="0" smtClean="0">
                <a:solidFill>
                  <a:schemeClr val="accent3">
                    <a:lumMod val="60000"/>
                    <a:lumOff val="40000"/>
                  </a:schemeClr>
                </a:solidFill>
              </a:rPr>
              <a:t>treating anorexia</a:t>
            </a:r>
            <a:r>
              <a:rPr lang="en-US" sz="2800" dirty="0">
                <a:solidFill>
                  <a:schemeClr val="accent3">
                    <a:lumMod val="60000"/>
                    <a:lumOff val="40000"/>
                  </a:schemeClr>
                </a:solidFill>
              </a:rPr>
              <a:t>. About 71% of the patients who took Prozac were diagnosed </a:t>
            </a:r>
            <a:r>
              <a:rPr lang="en-US" sz="2800" dirty="0" smtClean="0">
                <a:solidFill>
                  <a:schemeClr val="accent3">
                    <a:lumMod val="60000"/>
                    <a:lumOff val="40000"/>
                  </a:schemeClr>
                </a:solidFill>
              </a:rPr>
              <a:t>as “</a:t>
            </a:r>
            <a:r>
              <a:rPr lang="en-US" sz="2800" dirty="0">
                <a:solidFill>
                  <a:schemeClr val="accent3">
                    <a:lumMod val="60000"/>
                    <a:lumOff val="40000"/>
                  </a:schemeClr>
                </a:solidFill>
              </a:rPr>
              <a:t>Healthy”, while about 73% of the patients who took a placebo were </a:t>
            </a:r>
            <a:r>
              <a:rPr lang="en-US" sz="2800" dirty="0" smtClean="0">
                <a:solidFill>
                  <a:schemeClr val="accent3">
                    <a:lumMod val="60000"/>
                    <a:lumOff val="40000"/>
                  </a:schemeClr>
                </a:solidFill>
              </a:rPr>
              <a:t>diagnosed as </a:t>
            </a:r>
            <a:r>
              <a:rPr lang="en-US" sz="2800" dirty="0">
                <a:solidFill>
                  <a:schemeClr val="accent3">
                    <a:lumMod val="60000"/>
                    <a:lumOff val="40000"/>
                  </a:schemeClr>
                </a:solidFill>
              </a:rPr>
              <a:t>“Healthy”. </a:t>
            </a:r>
            <a:r>
              <a:rPr lang="en-US" sz="2800" dirty="0" smtClean="0">
                <a:solidFill>
                  <a:schemeClr val="accent3">
                    <a:lumMod val="60000"/>
                    <a:lumOff val="40000"/>
                  </a:schemeClr>
                </a:solidFill>
              </a:rPr>
              <a:t> Even </a:t>
            </a:r>
            <a:r>
              <a:rPr lang="en-US" sz="2800" dirty="0">
                <a:solidFill>
                  <a:schemeClr val="accent3">
                    <a:lumMod val="60000"/>
                    <a:lumOff val="40000"/>
                  </a:schemeClr>
                </a:solidFill>
              </a:rPr>
              <a:t>though the percentage was higher for the placebo </a:t>
            </a:r>
            <a:r>
              <a:rPr lang="en-US" sz="2800">
                <a:solidFill>
                  <a:schemeClr val="accent3">
                    <a:lumMod val="60000"/>
                    <a:lumOff val="40000"/>
                  </a:schemeClr>
                </a:solidFill>
              </a:rPr>
              <a:t>patients</a:t>
            </a:r>
            <a:r>
              <a:rPr lang="en-US" sz="2800" smtClean="0">
                <a:solidFill>
                  <a:schemeClr val="accent3">
                    <a:lumMod val="60000"/>
                    <a:lumOff val="40000"/>
                  </a:schemeClr>
                </a:solidFill>
              </a:rPr>
              <a:t>, this </a:t>
            </a:r>
            <a:r>
              <a:rPr lang="en-US" sz="2800" dirty="0">
                <a:solidFill>
                  <a:schemeClr val="accent3">
                    <a:lumMod val="60000"/>
                    <a:lumOff val="40000"/>
                  </a:schemeClr>
                </a:solidFill>
              </a:rPr>
              <a:t>does not mean that Prozac is hurting patients. The difference between 71</a:t>
            </a:r>
            <a:r>
              <a:rPr lang="en-US" sz="2800" dirty="0" smtClean="0">
                <a:solidFill>
                  <a:schemeClr val="accent3">
                    <a:lumMod val="60000"/>
                    <a:lumOff val="40000"/>
                  </a:schemeClr>
                </a:solidFill>
              </a:rPr>
              <a:t>% and </a:t>
            </a:r>
            <a:r>
              <a:rPr lang="en-US" sz="2800" dirty="0">
                <a:solidFill>
                  <a:schemeClr val="accent3">
                    <a:lumMod val="60000"/>
                    <a:lumOff val="40000"/>
                  </a:schemeClr>
                </a:solidFill>
              </a:rPr>
              <a:t>73% is not likely to be statistically significant.</a:t>
            </a:r>
          </a:p>
        </p:txBody>
      </p:sp>
    </p:spTree>
    <p:extLst>
      <p:ext uri="{BB962C8B-B14F-4D97-AF65-F5344CB8AC3E}">
        <p14:creationId xmlns:p14="http://schemas.microsoft.com/office/powerpoint/2010/main" val="3666285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22422"/>
            <a:ext cx="9404723" cy="906162"/>
          </a:xfrm>
        </p:spPr>
        <p:txBody>
          <a:bodyPr/>
          <a:lstStyle/>
          <a:p>
            <a:pPr algn="ctr"/>
            <a:r>
              <a:rPr lang="en-US" b="1" dirty="0">
                <a:solidFill>
                  <a:schemeClr val="accent2">
                    <a:lumMod val="20000"/>
                    <a:lumOff val="80000"/>
                  </a:schemeClr>
                </a:solidFill>
              </a:rPr>
              <a:t>Do Now </a:t>
            </a:r>
            <a:r>
              <a:rPr lang="en-US" sz="4400" dirty="0" smtClean="0">
                <a:solidFill>
                  <a:schemeClr val="accent2">
                    <a:lumMod val="20000"/>
                    <a:lumOff val="80000"/>
                  </a:schemeClr>
                </a:solidFill>
              </a:rPr>
              <a:t>09/20/17</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6113" y="1383958"/>
            <a:ext cx="5507552" cy="4872379"/>
          </a:xfrm>
        </p:spPr>
      </p:pic>
      <p:sp>
        <p:nvSpPr>
          <p:cNvPr id="4" name="Content Placeholder 3"/>
          <p:cNvSpPr>
            <a:spLocks noGrp="1"/>
          </p:cNvSpPr>
          <p:nvPr>
            <p:ph sz="half" idx="2"/>
          </p:nvPr>
        </p:nvSpPr>
        <p:spPr>
          <a:xfrm>
            <a:off x="6326659" y="1383958"/>
            <a:ext cx="5272217" cy="4872380"/>
          </a:xfrm>
        </p:spPr>
        <p:txBody>
          <a:bodyPr>
            <a:noAutofit/>
          </a:bodyPr>
          <a:lstStyle/>
          <a:p>
            <a:r>
              <a:rPr lang="en-US" sz="2800" dirty="0" smtClean="0"/>
              <a:t>Compare </a:t>
            </a:r>
            <a:r>
              <a:rPr lang="en-US" sz="2800" dirty="0"/>
              <a:t>the percent who are female among </a:t>
            </a:r>
            <a:r>
              <a:rPr lang="en-US" sz="2800" dirty="0" smtClean="0"/>
              <a:t>the blue-eyed </a:t>
            </a:r>
            <a:r>
              <a:rPr lang="en-US" sz="2800" dirty="0"/>
              <a:t>students to the percent of all students </a:t>
            </a:r>
            <a:r>
              <a:rPr lang="en-US" sz="2800" dirty="0" smtClean="0"/>
              <a:t>who are </a:t>
            </a:r>
            <a:r>
              <a:rPr lang="en-US" sz="2800" dirty="0"/>
              <a:t>female</a:t>
            </a:r>
            <a:r>
              <a:rPr lang="en-US" sz="2800" dirty="0" smtClean="0"/>
              <a:t>.</a:t>
            </a:r>
          </a:p>
          <a:p>
            <a:endParaRPr lang="en-US" sz="2800" dirty="0"/>
          </a:p>
          <a:p>
            <a:r>
              <a:rPr lang="en-US" sz="2800" dirty="0" smtClean="0"/>
              <a:t>Does </a:t>
            </a:r>
            <a:r>
              <a:rPr lang="en-US" sz="2800" dirty="0"/>
              <a:t>it seem that </a:t>
            </a:r>
            <a:r>
              <a:rPr lang="en-US" sz="2800" i="1" dirty="0"/>
              <a:t>Eye Color </a:t>
            </a:r>
            <a:r>
              <a:rPr lang="en-US" sz="2800" dirty="0"/>
              <a:t>and </a:t>
            </a:r>
            <a:r>
              <a:rPr lang="en-US" sz="2800" i="1" dirty="0"/>
              <a:t>Sex </a:t>
            </a:r>
            <a:r>
              <a:rPr lang="en-US" sz="2800" dirty="0"/>
              <a:t>are independent</a:t>
            </a:r>
            <a:r>
              <a:rPr lang="en-US" sz="2800" dirty="0" smtClean="0"/>
              <a:t>?  Explain</a:t>
            </a:r>
            <a:r>
              <a:rPr lang="en-US" sz="2800" dirty="0"/>
              <a:t>.</a:t>
            </a:r>
          </a:p>
        </p:txBody>
      </p:sp>
    </p:spTree>
    <p:extLst>
      <p:ext uri="{BB962C8B-B14F-4D97-AF65-F5344CB8AC3E}">
        <p14:creationId xmlns:p14="http://schemas.microsoft.com/office/powerpoint/2010/main" val="4176463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pPr marL="342900" indent="-342900">
              <a:buAutoNum type="arabicPeriod"/>
            </a:pPr>
            <a:r>
              <a:rPr lang="en-US" sz="2800" dirty="0" smtClean="0">
                <a:solidFill>
                  <a:schemeClr val="accent3">
                    <a:lumMod val="40000"/>
                    <a:lumOff val="60000"/>
                  </a:schemeClr>
                </a:solidFill>
              </a:rPr>
              <a:t>40</a:t>
            </a:r>
            <a:r>
              <a:rPr lang="en-US" sz="2800" dirty="0">
                <a:solidFill>
                  <a:schemeClr val="accent3">
                    <a:lumMod val="40000"/>
                    <a:lumOff val="60000"/>
                  </a:schemeClr>
                </a:solidFill>
              </a:rPr>
              <a:t>% of the blue-eyed students are female, while 50</a:t>
            </a:r>
            <a:r>
              <a:rPr lang="en-US" sz="2800" dirty="0" smtClean="0">
                <a:solidFill>
                  <a:schemeClr val="accent3">
                    <a:lumMod val="40000"/>
                    <a:lumOff val="60000"/>
                  </a:schemeClr>
                </a:solidFill>
              </a:rPr>
              <a:t>% of </a:t>
            </a:r>
            <a:r>
              <a:rPr lang="en-US" sz="2800" dirty="0">
                <a:solidFill>
                  <a:schemeClr val="accent3">
                    <a:lumMod val="40000"/>
                    <a:lumOff val="60000"/>
                  </a:schemeClr>
                </a:solidFill>
              </a:rPr>
              <a:t>all students are female</a:t>
            </a:r>
            <a:r>
              <a:rPr lang="en-US" sz="2800" dirty="0" smtClean="0">
                <a:solidFill>
                  <a:schemeClr val="accent3">
                    <a:lumMod val="40000"/>
                    <a:lumOff val="60000"/>
                  </a:schemeClr>
                </a:solidFill>
              </a:rPr>
              <a:t>.</a:t>
            </a:r>
          </a:p>
          <a:p>
            <a:pPr marL="342900" indent="-342900">
              <a:buAutoNum type="arabicPeriod"/>
            </a:pPr>
            <a:endParaRPr lang="en-US" sz="2800" dirty="0">
              <a:solidFill>
                <a:schemeClr val="accent3">
                  <a:lumMod val="40000"/>
                  <a:lumOff val="60000"/>
                </a:schemeClr>
              </a:solidFill>
            </a:endParaRPr>
          </a:p>
          <a:p>
            <a:pPr marL="342900" indent="-342900">
              <a:buAutoNum type="arabicPeriod"/>
            </a:pPr>
            <a:r>
              <a:rPr lang="en-US" sz="2800" dirty="0" smtClean="0">
                <a:solidFill>
                  <a:schemeClr val="accent3">
                    <a:lumMod val="40000"/>
                    <a:lumOff val="60000"/>
                  </a:schemeClr>
                </a:solidFill>
              </a:rPr>
              <a:t> Since </a:t>
            </a:r>
            <a:r>
              <a:rPr lang="en-US" sz="2800" dirty="0">
                <a:solidFill>
                  <a:schemeClr val="accent3">
                    <a:lumMod val="40000"/>
                    <a:lumOff val="60000"/>
                  </a:schemeClr>
                </a:solidFill>
              </a:rPr>
              <a:t>blue-eyed students appear less likely to </a:t>
            </a:r>
            <a:r>
              <a:rPr lang="en-US" sz="2800" dirty="0" smtClean="0">
                <a:solidFill>
                  <a:schemeClr val="accent3">
                    <a:lumMod val="40000"/>
                    <a:lumOff val="60000"/>
                  </a:schemeClr>
                </a:solidFill>
              </a:rPr>
              <a:t>be female</a:t>
            </a:r>
            <a:r>
              <a:rPr lang="en-US" sz="2800" dirty="0">
                <a:solidFill>
                  <a:schemeClr val="accent3">
                    <a:lumMod val="40000"/>
                    <a:lumOff val="60000"/>
                  </a:schemeClr>
                </a:solidFill>
              </a:rPr>
              <a:t>, it seems that </a:t>
            </a:r>
            <a:r>
              <a:rPr lang="en-US" sz="2800" i="1" dirty="0">
                <a:solidFill>
                  <a:schemeClr val="accent3">
                    <a:lumMod val="40000"/>
                    <a:lumOff val="60000"/>
                  </a:schemeClr>
                </a:solidFill>
              </a:rPr>
              <a:t>Sex </a:t>
            </a:r>
            <a:r>
              <a:rPr lang="en-US" sz="2800" dirty="0">
                <a:solidFill>
                  <a:schemeClr val="accent3">
                    <a:lumMod val="40000"/>
                    <a:lumOff val="60000"/>
                  </a:schemeClr>
                </a:solidFill>
              </a:rPr>
              <a:t>and </a:t>
            </a:r>
            <a:r>
              <a:rPr lang="en-US" sz="2800" i="1" dirty="0">
                <a:solidFill>
                  <a:schemeClr val="accent3">
                    <a:lumMod val="40000"/>
                    <a:lumOff val="60000"/>
                  </a:schemeClr>
                </a:solidFill>
              </a:rPr>
              <a:t>Eye Color </a:t>
            </a:r>
            <a:r>
              <a:rPr lang="en-US" sz="2800" dirty="0">
                <a:solidFill>
                  <a:schemeClr val="accent3">
                    <a:lumMod val="40000"/>
                    <a:lumOff val="60000"/>
                  </a:schemeClr>
                </a:solidFill>
              </a:rPr>
              <a:t>may not </a:t>
            </a:r>
            <a:r>
              <a:rPr lang="en-US" sz="2800" dirty="0" smtClean="0">
                <a:solidFill>
                  <a:schemeClr val="accent3">
                    <a:lumMod val="40000"/>
                    <a:lumOff val="60000"/>
                  </a:schemeClr>
                </a:solidFill>
              </a:rPr>
              <a:t>be independent</a:t>
            </a:r>
            <a:r>
              <a:rPr lang="en-US" sz="2800" dirty="0">
                <a:solidFill>
                  <a:schemeClr val="accent3">
                    <a:lumMod val="40000"/>
                    <a:lumOff val="60000"/>
                  </a:schemeClr>
                </a:solidFill>
              </a:rPr>
              <a:t>. (But the numbers are small</a:t>
            </a:r>
            <a:r>
              <a:rPr lang="en-US" sz="2800" dirty="0" smtClean="0">
                <a:solidFill>
                  <a:schemeClr val="accent3">
                    <a:lumMod val="40000"/>
                    <a:lumOff val="60000"/>
                  </a:schemeClr>
                </a:solidFill>
              </a:rPr>
              <a:t>.) </a:t>
            </a:r>
            <a:endParaRPr lang="en-US" sz="2800" dirty="0">
              <a:solidFill>
                <a:schemeClr val="accent3">
                  <a:lumMod val="40000"/>
                  <a:lumOff val="60000"/>
                </a:schemeClr>
              </a:solidFill>
            </a:endParaRPr>
          </a:p>
        </p:txBody>
      </p:sp>
    </p:spTree>
    <p:extLst>
      <p:ext uri="{BB962C8B-B14F-4D97-AF65-F5344CB8AC3E}">
        <p14:creationId xmlns:p14="http://schemas.microsoft.com/office/powerpoint/2010/main" val="1861591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892" y="205946"/>
            <a:ext cx="11121081" cy="2702012"/>
          </a:xfrm>
        </p:spPr>
        <p:txBody>
          <a:bodyPr/>
          <a:lstStyle/>
          <a:p>
            <a:r>
              <a:rPr lang="en-US" b="1" dirty="0" smtClean="0">
                <a:solidFill>
                  <a:schemeClr val="accent2">
                    <a:lumMod val="20000"/>
                    <a:lumOff val="80000"/>
                  </a:schemeClr>
                </a:solidFill>
              </a:rPr>
              <a:t>                      Do Now </a:t>
            </a:r>
            <a:r>
              <a:rPr lang="en-US" dirty="0" smtClean="0">
                <a:solidFill>
                  <a:schemeClr val="accent2">
                    <a:lumMod val="20000"/>
                    <a:lumOff val="80000"/>
                  </a:schemeClr>
                </a:solidFill>
              </a:rPr>
              <a:t>09/21/17 </a:t>
            </a:r>
            <a:br>
              <a:rPr lang="en-US" dirty="0" smtClean="0">
                <a:solidFill>
                  <a:schemeClr val="accent2">
                    <a:lumMod val="20000"/>
                    <a:lumOff val="80000"/>
                  </a:schemeClr>
                </a:solidFill>
              </a:rPr>
            </a:br>
            <a:r>
              <a:rPr lang="en-US" sz="2800" dirty="0"/>
              <a:t>A company held a blood pressure </a:t>
            </a:r>
            <a:r>
              <a:rPr lang="en-US" sz="2800" dirty="0" smtClean="0"/>
              <a:t>screening clinic </a:t>
            </a:r>
            <a:r>
              <a:rPr lang="en-US" sz="2800" dirty="0"/>
              <a:t>for its employees. The results are </a:t>
            </a:r>
            <a:r>
              <a:rPr lang="en-US" sz="2800" dirty="0" smtClean="0"/>
              <a:t>summarized in </a:t>
            </a:r>
            <a:r>
              <a:rPr lang="en-US" sz="2800" dirty="0"/>
              <a:t>the table below by age group and blood pressure level:</a:t>
            </a:r>
          </a:p>
        </p:txBody>
      </p:sp>
      <p:sp>
        <p:nvSpPr>
          <p:cNvPr id="3" name="Text Placeholder 2"/>
          <p:cNvSpPr>
            <a:spLocks noGrp="1"/>
          </p:cNvSpPr>
          <p:nvPr>
            <p:ph type="body" sz="half" idx="2"/>
          </p:nvPr>
        </p:nvSpPr>
        <p:spPr>
          <a:xfrm>
            <a:off x="560173" y="4135394"/>
            <a:ext cx="10972800" cy="2413687"/>
          </a:xfrm>
        </p:spPr>
        <p:txBody>
          <a:bodyPr>
            <a:noAutofit/>
          </a:bodyPr>
          <a:lstStyle/>
          <a:p>
            <a:r>
              <a:rPr lang="en-US" sz="2800" dirty="0" smtClean="0"/>
              <a:t>a)  Write </a:t>
            </a:r>
            <a:r>
              <a:rPr lang="en-US" sz="2800" dirty="0"/>
              <a:t>a brief description of the association </a:t>
            </a:r>
            <a:r>
              <a:rPr lang="en-US" sz="2800" dirty="0" smtClean="0"/>
              <a:t>between age </a:t>
            </a:r>
            <a:r>
              <a:rPr lang="en-US" sz="2800" dirty="0"/>
              <a:t>and blood pressure among these employees</a:t>
            </a:r>
            <a:r>
              <a:rPr lang="en-US" sz="2800" dirty="0" smtClean="0"/>
              <a:t>.</a:t>
            </a:r>
            <a:endParaRPr lang="en-US" sz="2800" dirty="0"/>
          </a:p>
          <a:p>
            <a:r>
              <a:rPr lang="en-US" sz="2800" dirty="0" smtClean="0"/>
              <a:t>b) Does </a:t>
            </a:r>
            <a:r>
              <a:rPr lang="en-US" sz="2800" dirty="0"/>
              <a:t>this prove that people’s blood pressure </a:t>
            </a:r>
            <a:r>
              <a:rPr lang="en-US" sz="2800" dirty="0" smtClean="0"/>
              <a:t>increases as </a:t>
            </a:r>
            <a:r>
              <a:rPr lang="en-US" sz="2800" dirty="0"/>
              <a:t>they age? Explain.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9947" y="2011839"/>
            <a:ext cx="5215592" cy="2123555"/>
          </a:xfrm>
          <a:prstGeom prst="rect">
            <a:avLst/>
          </a:prstGeom>
        </p:spPr>
      </p:pic>
    </p:spTree>
    <p:extLst>
      <p:ext uri="{BB962C8B-B14F-4D97-AF65-F5344CB8AC3E}">
        <p14:creationId xmlns:p14="http://schemas.microsoft.com/office/powerpoint/2010/main" val="1192522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pPr marL="342900" indent="-342900">
              <a:buAutoNum type="alphaLcParenR"/>
            </a:pPr>
            <a:r>
              <a:rPr lang="en-US" dirty="0" smtClean="0">
                <a:solidFill>
                  <a:schemeClr val="accent3">
                    <a:lumMod val="60000"/>
                    <a:lumOff val="40000"/>
                  </a:schemeClr>
                </a:solidFill>
              </a:rPr>
              <a:t>In </a:t>
            </a:r>
            <a:r>
              <a:rPr lang="en-US" dirty="0">
                <a:solidFill>
                  <a:schemeClr val="accent3">
                    <a:lumMod val="60000"/>
                    <a:lumOff val="40000"/>
                  </a:schemeClr>
                </a:solidFill>
              </a:rPr>
              <a:t>this company, as age increases, the percentage of employees with low </a:t>
            </a:r>
            <a:r>
              <a:rPr lang="en-US" dirty="0" smtClean="0">
                <a:solidFill>
                  <a:schemeClr val="accent3">
                    <a:lumMod val="60000"/>
                    <a:lumOff val="40000"/>
                  </a:schemeClr>
                </a:solidFill>
              </a:rPr>
              <a:t>blood pressure </a:t>
            </a:r>
            <a:r>
              <a:rPr lang="en-US" dirty="0">
                <a:solidFill>
                  <a:schemeClr val="accent3">
                    <a:lumMod val="60000"/>
                    <a:lumOff val="40000"/>
                  </a:schemeClr>
                </a:solidFill>
              </a:rPr>
              <a:t>decreases, and the percentage of employees with high blood </a:t>
            </a:r>
            <a:r>
              <a:rPr lang="en-US" dirty="0" smtClean="0">
                <a:solidFill>
                  <a:schemeClr val="accent3">
                    <a:lumMod val="60000"/>
                    <a:lumOff val="40000"/>
                  </a:schemeClr>
                </a:solidFill>
              </a:rPr>
              <a:t>pressure increases.</a:t>
            </a:r>
          </a:p>
          <a:p>
            <a:pPr marL="342900" indent="-342900">
              <a:buAutoNum type="alphaLcParenR"/>
            </a:pPr>
            <a:endParaRPr lang="en-US" dirty="0">
              <a:solidFill>
                <a:schemeClr val="accent3">
                  <a:lumMod val="60000"/>
                  <a:lumOff val="40000"/>
                </a:schemeClr>
              </a:solidFill>
            </a:endParaRPr>
          </a:p>
          <a:p>
            <a:r>
              <a:rPr lang="en-US" b="1" dirty="0">
                <a:solidFill>
                  <a:schemeClr val="accent3">
                    <a:lumMod val="60000"/>
                    <a:lumOff val="40000"/>
                  </a:schemeClr>
                </a:solidFill>
              </a:rPr>
              <a:t>b</a:t>
            </a:r>
            <a:r>
              <a:rPr lang="en-US" b="1" dirty="0" smtClean="0">
                <a:solidFill>
                  <a:schemeClr val="accent3">
                    <a:lumMod val="60000"/>
                    <a:lumOff val="40000"/>
                  </a:schemeClr>
                </a:solidFill>
              </a:rPr>
              <a:t>) </a:t>
            </a:r>
            <a:r>
              <a:rPr lang="en-US" dirty="0">
                <a:solidFill>
                  <a:schemeClr val="accent3">
                    <a:lumMod val="60000"/>
                    <a:lumOff val="40000"/>
                  </a:schemeClr>
                </a:solidFill>
              </a:rPr>
              <a:t>No, this does not prove that people’s blood pressure increases as they age.</a:t>
            </a:r>
          </a:p>
          <a:p>
            <a:r>
              <a:rPr lang="en-US" dirty="0">
                <a:solidFill>
                  <a:schemeClr val="accent3">
                    <a:lumMod val="60000"/>
                    <a:lumOff val="40000"/>
                  </a:schemeClr>
                </a:solidFill>
              </a:rPr>
              <a:t>Generally, an association between two variables does not imply a </a:t>
            </a:r>
            <a:r>
              <a:rPr lang="en-US" dirty="0" smtClean="0">
                <a:solidFill>
                  <a:schemeClr val="accent3">
                    <a:lumMod val="60000"/>
                    <a:lumOff val="40000"/>
                  </a:schemeClr>
                </a:solidFill>
              </a:rPr>
              <a:t>cause-and – effect relationship</a:t>
            </a:r>
            <a:r>
              <a:rPr lang="en-US" dirty="0">
                <a:solidFill>
                  <a:schemeClr val="accent3">
                    <a:lumMod val="60000"/>
                    <a:lumOff val="40000"/>
                  </a:schemeClr>
                </a:solidFill>
              </a:rPr>
              <a:t>. Specifically, these data come from only one company </a:t>
            </a:r>
            <a:r>
              <a:rPr lang="en-US" dirty="0" smtClean="0">
                <a:solidFill>
                  <a:schemeClr val="accent3">
                    <a:lumMod val="60000"/>
                    <a:lumOff val="40000"/>
                  </a:schemeClr>
                </a:solidFill>
              </a:rPr>
              <a:t>and cannot </a:t>
            </a:r>
            <a:r>
              <a:rPr lang="en-US" dirty="0">
                <a:solidFill>
                  <a:schemeClr val="accent3">
                    <a:lumMod val="60000"/>
                    <a:lumOff val="40000"/>
                  </a:schemeClr>
                </a:solidFill>
              </a:rPr>
              <a:t>be applied to all people. Furthermore, there may be some other </a:t>
            </a:r>
            <a:r>
              <a:rPr lang="en-US" dirty="0" smtClean="0">
                <a:solidFill>
                  <a:schemeClr val="accent3">
                    <a:lumMod val="60000"/>
                    <a:lumOff val="40000"/>
                  </a:schemeClr>
                </a:solidFill>
              </a:rPr>
              <a:t>variable that </a:t>
            </a:r>
            <a:r>
              <a:rPr lang="en-US" dirty="0">
                <a:solidFill>
                  <a:schemeClr val="accent3">
                    <a:lumMod val="60000"/>
                    <a:lumOff val="40000"/>
                  </a:schemeClr>
                </a:solidFill>
              </a:rPr>
              <a:t>is linked to both age and blood pressure. Only a controlled experiment </a:t>
            </a:r>
            <a:r>
              <a:rPr lang="en-US" dirty="0" smtClean="0">
                <a:solidFill>
                  <a:schemeClr val="accent3">
                    <a:lumMod val="60000"/>
                    <a:lumOff val="40000"/>
                  </a:schemeClr>
                </a:solidFill>
              </a:rPr>
              <a:t>can isolate </a:t>
            </a:r>
            <a:r>
              <a:rPr lang="en-US" dirty="0">
                <a:solidFill>
                  <a:schemeClr val="accent3">
                    <a:lumMod val="60000"/>
                    <a:lumOff val="40000"/>
                  </a:schemeClr>
                </a:solidFill>
              </a:rPr>
              <a:t>the relationship between age and blood pressure</a:t>
            </a:r>
            <a:endParaRPr lang="en-US" sz="2800" dirty="0">
              <a:solidFill>
                <a:schemeClr val="accent3">
                  <a:lumMod val="60000"/>
                  <a:lumOff val="40000"/>
                </a:schemeClr>
              </a:solidFill>
            </a:endParaRPr>
          </a:p>
        </p:txBody>
      </p:sp>
    </p:spTree>
    <p:extLst>
      <p:ext uri="{BB962C8B-B14F-4D97-AF65-F5344CB8AC3E}">
        <p14:creationId xmlns:p14="http://schemas.microsoft.com/office/powerpoint/2010/main" val="2638776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892" y="205946"/>
            <a:ext cx="11121081" cy="2702012"/>
          </a:xfrm>
        </p:spPr>
        <p:txBody>
          <a:bodyPr/>
          <a:lstStyle/>
          <a:p>
            <a:r>
              <a:rPr lang="en-US" b="1" dirty="0" smtClean="0">
                <a:solidFill>
                  <a:schemeClr val="accent2">
                    <a:lumMod val="20000"/>
                    <a:lumOff val="80000"/>
                  </a:schemeClr>
                </a:solidFill>
              </a:rPr>
              <a:t>                      Do Now </a:t>
            </a:r>
            <a:r>
              <a:rPr lang="en-US" dirty="0" smtClean="0">
                <a:solidFill>
                  <a:schemeClr val="accent2">
                    <a:lumMod val="20000"/>
                    <a:lumOff val="80000"/>
                  </a:schemeClr>
                </a:solidFill>
              </a:rPr>
              <a:t>09/22/17 </a:t>
            </a:r>
            <a:r>
              <a:rPr lang="en-US" dirty="0" smtClean="0">
                <a:solidFill>
                  <a:schemeClr val="accent2">
                    <a:lumMod val="20000"/>
                    <a:lumOff val="80000"/>
                  </a:schemeClr>
                </a:solidFill>
              </a:rPr>
              <a:t/>
            </a:r>
            <a:br>
              <a:rPr lang="en-US" dirty="0" smtClean="0">
                <a:solidFill>
                  <a:schemeClr val="accent2">
                    <a:lumMod val="20000"/>
                    <a:lumOff val="80000"/>
                  </a:schemeClr>
                </a:solidFill>
              </a:rPr>
            </a:br>
            <a:r>
              <a:rPr lang="en-US" dirty="0" smtClean="0">
                <a:solidFill>
                  <a:schemeClr val="accent2">
                    <a:lumMod val="20000"/>
                    <a:lumOff val="80000"/>
                  </a:schemeClr>
                </a:solidFill>
              </a:rPr>
              <a:t/>
            </a:r>
            <a:br>
              <a:rPr lang="en-US" dirty="0" smtClean="0">
                <a:solidFill>
                  <a:schemeClr val="accent2">
                    <a:lumMod val="20000"/>
                    <a:lumOff val="80000"/>
                  </a:schemeClr>
                </a:solidFill>
              </a:rPr>
            </a:br>
            <a:r>
              <a:rPr lang="en-US" sz="3600" dirty="0" smtClean="0"/>
              <a:t>Find the number of data values represented and the median for the stem plot below:</a:t>
            </a:r>
            <a:endParaRPr lang="en-US" sz="3600" dirty="0"/>
          </a:p>
        </p:txBody>
      </p:sp>
      <p:sp>
        <p:nvSpPr>
          <p:cNvPr id="3" name="Text Placeholder 2"/>
          <p:cNvSpPr>
            <a:spLocks noGrp="1"/>
          </p:cNvSpPr>
          <p:nvPr>
            <p:ph type="body" sz="half" idx="2"/>
          </p:nvPr>
        </p:nvSpPr>
        <p:spPr>
          <a:xfrm>
            <a:off x="560173" y="3179806"/>
            <a:ext cx="10972800" cy="3369276"/>
          </a:xfrm>
        </p:spPr>
        <p:txBody>
          <a:bodyPr>
            <a:noAutofit/>
          </a:bodyPr>
          <a:lstStyle/>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9019" y="3427454"/>
            <a:ext cx="4168732" cy="3063961"/>
          </a:xfrm>
          <a:prstGeom prst="rect">
            <a:avLst/>
          </a:prstGeom>
        </p:spPr>
      </p:pic>
    </p:spTree>
    <p:extLst>
      <p:ext uri="{BB962C8B-B14F-4D97-AF65-F5344CB8AC3E}">
        <p14:creationId xmlns:p14="http://schemas.microsoft.com/office/powerpoint/2010/main" val="2402143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pPr marL="342900" indent="-342900">
              <a:buAutoNum type="alphaLcParenR"/>
            </a:pPr>
            <a:r>
              <a:rPr lang="en-US" sz="2800" dirty="0" smtClean="0">
                <a:solidFill>
                  <a:schemeClr val="accent3">
                    <a:lumMod val="60000"/>
                    <a:lumOff val="40000"/>
                  </a:schemeClr>
                </a:solidFill>
              </a:rPr>
              <a:t>n = 20 and median = 34</a:t>
            </a:r>
            <a:endParaRPr lang="en-US" sz="2800" dirty="0">
              <a:solidFill>
                <a:schemeClr val="accent3">
                  <a:lumMod val="60000"/>
                  <a:lumOff val="40000"/>
                </a:schemeClr>
              </a:solidFill>
            </a:endParaRPr>
          </a:p>
        </p:txBody>
      </p:sp>
    </p:spTree>
    <p:extLst>
      <p:ext uri="{BB962C8B-B14F-4D97-AF65-F5344CB8AC3E}">
        <p14:creationId xmlns:p14="http://schemas.microsoft.com/office/powerpoint/2010/main" val="3420025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B470CD-52CA-4C7D-A0BC-3B0F9E433981}"/>
              </a:ext>
            </a:extLst>
          </p:cNvPr>
          <p:cNvSpPr>
            <a:spLocks noGrp="1"/>
          </p:cNvSpPr>
          <p:nvPr>
            <p:ph type="title"/>
          </p:nvPr>
        </p:nvSpPr>
        <p:spPr>
          <a:xfrm>
            <a:off x="1154954" y="201284"/>
            <a:ext cx="8825659" cy="891395"/>
          </a:xfrm>
        </p:spPr>
        <p:txBody>
          <a:bodyPr/>
          <a:lstStyle/>
          <a:p>
            <a:pPr algn="ctr"/>
            <a:r>
              <a:rPr lang="en-US" b="1" dirty="0">
                <a:solidFill>
                  <a:schemeClr val="accent2">
                    <a:lumMod val="20000"/>
                    <a:lumOff val="80000"/>
                  </a:schemeClr>
                </a:solidFill>
              </a:rPr>
              <a:t>Do Now </a:t>
            </a:r>
            <a:r>
              <a:rPr lang="en-US" sz="3200" dirty="0">
                <a:solidFill>
                  <a:schemeClr val="accent2">
                    <a:lumMod val="20000"/>
                    <a:lumOff val="80000"/>
                  </a:schemeClr>
                </a:solidFill>
              </a:rPr>
              <a:t>08/24/17</a:t>
            </a:r>
          </a:p>
        </p:txBody>
      </p:sp>
      <p:sp>
        <p:nvSpPr>
          <p:cNvPr id="3" name="Text Placeholder 2">
            <a:extLst>
              <a:ext uri="{FF2B5EF4-FFF2-40B4-BE49-F238E27FC236}">
                <a16:creationId xmlns:a16="http://schemas.microsoft.com/office/drawing/2014/main" xmlns="" id="{85516202-57D1-4118-A2D0-F156300345A6}"/>
              </a:ext>
            </a:extLst>
          </p:cNvPr>
          <p:cNvSpPr>
            <a:spLocks noGrp="1"/>
          </p:cNvSpPr>
          <p:nvPr>
            <p:ph type="body" sz="half" idx="2"/>
          </p:nvPr>
        </p:nvSpPr>
        <p:spPr>
          <a:xfrm>
            <a:off x="960408" y="1184695"/>
            <a:ext cx="10489720" cy="4986068"/>
          </a:xfrm>
        </p:spPr>
        <p:txBody>
          <a:bodyPr>
            <a:normAutofit/>
          </a:bodyPr>
          <a:lstStyle/>
          <a:p>
            <a:r>
              <a:rPr lang="en-US" sz="3000" dirty="0"/>
              <a:t>In July 2013, the FDA approved a new version of a drug used to treat opium dependence. The old version of the drug had received complaints about a bitter taste, an aftertaste, and that it took a long time to dissolve. The goal of the new version was to get more patients to take the drug as prescribed by addressing these issues. In addition to these improvements, experimenters monitored the existence and types of side effects of the drug. </a:t>
            </a:r>
          </a:p>
          <a:p>
            <a:r>
              <a:rPr lang="en-US" sz="3000" b="1" dirty="0">
                <a:solidFill>
                  <a:schemeClr val="bg2">
                    <a:lumMod val="20000"/>
                    <a:lumOff val="80000"/>
                  </a:schemeClr>
                </a:solidFill>
              </a:rPr>
              <a:t>Describe the W’s and variables (indicate type).</a:t>
            </a:r>
          </a:p>
        </p:txBody>
      </p:sp>
    </p:spTree>
    <p:extLst>
      <p:ext uri="{BB962C8B-B14F-4D97-AF65-F5344CB8AC3E}">
        <p14:creationId xmlns:p14="http://schemas.microsoft.com/office/powerpoint/2010/main" val="91114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lstStyle/>
          <a:p>
            <a:r>
              <a:rPr lang="en-US" dirty="0"/>
              <a:t>Who: </a:t>
            </a:r>
            <a:r>
              <a:rPr lang="en-US" dirty="0">
                <a:solidFill>
                  <a:schemeClr val="accent3">
                    <a:lumMod val="40000"/>
                    <a:lumOff val="60000"/>
                  </a:schemeClr>
                </a:solidFill>
              </a:rPr>
              <a:t>Patients being treated for opium addiction </a:t>
            </a:r>
          </a:p>
          <a:p>
            <a:r>
              <a:rPr lang="en-US" dirty="0"/>
              <a:t> What: </a:t>
            </a:r>
            <a:r>
              <a:rPr lang="en-US" dirty="0">
                <a:solidFill>
                  <a:schemeClr val="accent3">
                    <a:lumMod val="40000"/>
                    <a:lumOff val="60000"/>
                  </a:schemeClr>
                </a:solidFill>
              </a:rPr>
              <a:t>Taste, aftertaste, time to dissolve, patient compliance, types of side effects </a:t>
            </a:r>
          </a:p>
          <a:p>
            <a:r>
              <a:rPr lang="en-US" dirty="0"/>
              <a:t>When: </a:t>
            </a:r>
            <a:r>
              <a:rPr lang="en-US" dirty="0">
                <a:solidFill>
                  <a:schemeClr val="accent3">
                    <a:lumMod val="40000"/>
                    <a:lumOff val="60000"/>
                  </a:schemeClr>
                </a:solidFill>
              </a:rPr>
              <a:t>Prior to July 2013 </a:t>
            </a:r>
          </a:p>
          <a:p>
            <a:r>
              <a:rPr lang="en-US" dirty="0"/>
              <a:t>Where: </a:t>
            </a:r>
            <a:r>
              <a:rPr lang="en-US" dirty="0">
                <a:solidFill>
                  <a:schemeClr val="accent3">
                    <a:lumMod val="40000"/>
                    <a:lumOff val="60000"/>
                  </a:schemeClr>
                </a:solidFill>
              </a:rPr>
              <a:t>United States </a:t>
            </a:r>
          </a:p>
          <a:p>
            <a:r>
              <a:rPr lang="en-US" dirty="0"/>
              <a:t>How: </a:t>
            </a:r>
            <a:r>
              <a:rPr lang="en-US" dirty="0">
                <a:solidFill>
                  <a:schemeClr val="accent3">
                    <a:lumMod val="40000"/>
                    <a:lumOff val="60000"/>
                  </a:schemeClr>
                </a:solidFill>
              </a:rPr>
              <a:t>Clinical trials </a:t>
            </a:r>
          </a:p>
          <a:p>
            <a:r>
              <a:rPr lang="en-US" dirty="0"/>
              <a:t> Why: </a:t>
            </a:r>
            <a:r>
              <a:rPr lang="en-US" dirty="0">
                <a:solidFill>
                  <a:schemeClr val="accent3">
                    <a:lumMod val="40000"/>
                    <a:lumOff val="60000"/>
                  </a:schemeClr>
                </a:solidFill>
              </a:rPr>
              <a:t>To determine whether patients would comply with treatment better with the new version of the drug. </a:t>
            </a:r>
          </a:p>
          <a:p>
            <a:endParaRPr lang="en-US" dirty="0">
              <a:solidFill>
                <a:schemeClr val="accent3">
                  <a:lumMod val="40000"/>
                  <a:lumOff val="60000"/>
                </a:schemeClr>
              </a:solidFill>
            </a:endParaRPr>
          </a:p>
          <a:p>
            <a:r>
              <a:rPr lang="en-US" dirty="0"/>
              <a:t>Categorical:</a:t>
            </a:r>
            <a:r>
              <a:rPr lang="en-US" dirty="0">
                <a:solidFill>
                  <a:schemeClr val="accent3">
                    <a:lumMod val="40000"/>
                    <a:lumOff val="60000"/>
                  </a:schemeClr>
                </a:solidFill>
              </a:rPr>
              <a:t> taste, aftertaste, compliance, side effects </a:t>
            </a:r>
          </a:p>
          <a:p>
            <a:r>
              <a:rPr lang="en-US" dirty="0"/>
              <a:t>Quantitative: </a:t>
            </a:r>
            <a:r>
              <a:rPr lang="en-US" dirty="0">
                <a:solidFill>
                  <a:schemeClr val="accent3">
                    <a:lumMod val="40000"/>
                    <a:lumOff val="60000"/>
                  </a:schemeClr>
                </a:solidFill>
              </a:rPr>
              <a:t>time to dissolve (minutes?) </a:t>
            </a:r>
          </a:p>
        </p:txBody>
      </p:sp>
    </p:spTree>
    <p:extLst>
      <p:ext uri="{BB962C8B-B14F-4D97-AF65-F5344CB8AC3E}">
        <p14:creationId xmlns:p14="http://schemas.microsoft.com/office/powerpoint/2010/main" val="153289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B470CD-52CA-4C7D-A0BC-3B0F9E433981}"/>
              </a:ext>
            </a:extLst>
          </p:cNvPr>
          <p:cNvSpPr>
            <a:spLocks noGrp="1"/>
          </p:cNvSpPr>
          <p:nvPr>
            <p:ph type="title"/>
          </p:nvPr>
        </p:nvSpPr>
        <p:spPr>
          <a:xfrm>
            <a:off x="1154954" y="201284"/>
            <a:ext cx="8825659" cy="891395"/>
          </a:xfrm>
        </p:spPr>
        <p:txBody>
          <a:bodyPr/>
          <a:lstStyle/>
          <a:p>
            <a:pPr algn="ctr"/>
            <a:r>
              <a:rPr lang="en-US" b="1" dirty="0">
                <a:solidFill>
                  <a:schemeClr val="accent2">
                    <a:lumMod val="20000"/>
                    <a:lumOff val="80000"/>
                  </a:schemeClr>
                </a:solidFill>
              </a:rPr>
              <a:t>Do Now </a:t>
            </a:r>
            <a:r>
              <a:rPr lang="en-US" sz="3200" dirty="0" smtClean="0">
                <a:solidFill>
                  <a:schemeClr val="accent2">
                    <a:lumMod val="20000"/>
                    <a:lumOff val="80000"/>
                  </a:schemeClr>
                </a:solidFill>
              </a:rPr>
              <a:t>09/12/17</a:t>
            </a:r>
            <a:endParaRPr lang="en-US" sz="3200" dirty="0">
              <a:solidFill>
                <a:schemeClr val="accent2">
                  <a:lumMod val="20000"/>
                  <a:lumOff val="80000"/>
                </a:schemeClr>
              </a:solidFill>
            </a:endParaRPr>
          </a:p>
        </p:txBody>
      </p:sp>
      <p:sp>
        <p:nvSpPr>
          <p:cNvPr id="3" name="Text Placeholder 2">
            <a:extLst>
              <a:ext uri="{FF2B5EF4-FFF2-40B4-BE49-F238E27FC236}">
                <a16:creationId xmlns:a16="http://schemas.microsoft.com/office/drawing/2014/main" xmlns="" id="{85516202-57D1-4118-A2D0-F156300345A6}"/>
              </a:ext>
            </a:extLst>
          </p:cNvPr>
          <p:cNvSpPr>
            <a:spLocks noGrp="1"/>
          </p:cNvSpPr>
          <p:nvPr>
            <p:ph type="body" sz="half" idx="2"/>
          </p:nvPr>
        </p:nvSpPr>
        <p:spPr>
          <a:xfrm>
            <a:off x="494270" y="1184695"/>
            <a:ext cx="11104606" cy="4986068"/>
          </a:xfrm>
        </p:spPr>
        <p:txBody>
          <a:bodyPr>
            <a:normAutofit lnSpcReduction="10000"/>
          </a:bodyPr>
          <a:lstStyle/>
          <a:p>
            <a:r>
              <a:rPr lang="en-US" sz="3000" dirty="0" smtClean="0"/>
              <a:t> </a:t>
            </a:r>
            <a:r>
              <a:rPr lang="en-US" sz="3900" dirty="0"/>
              <a:t>Business analysts hoping to provide </a:t>
            </a:r>
            <a:r>
              <a:rPr lang="en-US" sz="3900" dirty="0" smtClean="0"/>
              <a:t>information helpful </a:t>
            </a:r>
            <a:r>
              <a:rPr lang="en-US" sz="3900" dirty="0"/>
              <a:t>to American grape growers compiled </a:t>
            </a:r>
            <a:r>
              <a:rPr lang="en-US" sz="3900" dirty="0" smtClean="0"/>
              <a:t>these data </a:t>
            </a:r>
            <a:r>
              <a:rPr lang="en-US" sz="3900" dirty="0"/>
              <a:t>about vineyards: size (acres), number of years </a:t>
            </a:r>
            <a:r>
              <a:rPr lang="en-US" sz="3900" dirty="0" smtClean="0"/>
              <a:t>in existence</a:t>
            </a:r>
            <a:r>
              <a:rPr lang="en-US" sz="3900" dirty="0"/>
              <a:t>, state, varieties of grapes grown, average </a:t>
            </a:r>
            <a:r>
              <a:rPr lang="en-US" sz="3900" dirty="0" smtClean="0"/>
              <a:t>case price</a:t>
            </a:r>
            <a:r>
              <a:rPr lang="en-US" sz="3900" dirty="0"/>
              <a:t>, gross sales, and percent profit.</a:t>
            </a:r>
          </a:p>
          <a:p>
            <a:endParaRPr lang="en-US" sz="3000" b="1" dirty="0" smtClean="0">
              <a:solidFill>
                <a:schemeClr val="bg2">
                  <a:lumMod val="20000"/>
                  <a:lumOff val="80000"/>
                </a:schemeClr>
              </a:solidFill>
            </a:endParaRPr>
          </a:p>
          <a:p>
            <a:r>
              <a:rPr lang="en-US" sz="3000" b="1" dirty="0" smtClean="0">
                <a:solidFill>
                  <a:schemeClr val="bg2">
                    <a:lumMod val="20000"/>
                    <a:lumOff val="80000"/>
                  </a:schemeClr>
                </a:solidFill>
              </a:rPr>
              <a:t>Describe </a:t>
            </a:r>
            <a:r>
              <a:rPr lang="en-US" sz="3000" b="1" dirty="0">
                <a:solidFill>
                  <a:schemeClr val="bg2">
                    <a:lumMod val="20000"/>
                    <a:lumOff val="80000"/>
                  </a:schemeClr>
                </a:solidFill>
              </a:rPr>
              <a:t>the W’s and variables (indicate type).</a:t>
            </a:r>
          </a:p>
        </p:txBody>
      </p:sp>
    </p:spTree>
    <p:extLst>
      <p:ext uri="{BB962C8B-B14F-4D97-AF65-F5344CB8AC3E}">
        <p14:creationId xmlns:p14="http://schemas.microsoft.com/office/powerpoint/2010/main" val="2121803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r>
              <a:rPr lang="en-US" dirty="0"/>
              <a:t>Who: </a:t>
            </a:r>
            <a:r>
              <a:rPr lang="en-US" dirty="0" smtClean="0">
                <a:solidFill>
                  <a:schemeClr val="accent3">
                    <a:lumMod val="40000"/>
                    <a:lumOff val="60000"/>
                  </a:schemeClr>
                </a:solidFill>
              </a:rPr>
              <a:t>Vineyards</a:t>
            </a:r>
            <a:endParaRPr lang="en-US" dirty="0">
              <a:solidFill>
                <a:schemeClr val="accent3">
                  <a:lumMod val="40000"/>
                  <a:lumOff val="60000"/>
                </a:schemeClr>
              </a:solidFill>
            </a:endParaRPr>
          </a:p>
          <a:p>
            <a:r>
              <a:rPr lang="en-US" dirty="0"/>
              <a:t> What: </a:t>
            </a:r>
            <a:r>
              <a:rPr lang="en-US" dirty="0" smtClean="0">
                <a:solidFill>
                  <a:schemeClr val="accent3">
                    <a:lumMod val="40000"/>
                    <a:lumOff val="60000"/>
                  </a:schemeClr>
                </a:solidFill>
              </a:rPr>
              <a:t>Size </a:t>
            </a:r>
            <a:r>
              <a:rPr lang="en-US" dirty="0">
                <a:solidFill>
                  <a:schemeClr val="accent3">
                    <a:lumMod val="40000"/>
                    <a:lumOff val="60000"/>
                  </a:schemeClr>
                </a:solidFill>
              </a:rPr>
              <a:t>of vineyard (in acres), number of years </a:t>
            </a:r>
            <a:r>
              <a:rPr lang="en-US" dirty="0" smtClean="0">
                <a:solidFill>
                  <a:schemeClr val="accent3">
                    <a:lumMod val="40000"/>
                    <a:lumOff val="60000"/>
                  </a:schemeClr>
                </a:solidFill>
              </a:rPr>
              <a:t>in existence</a:t>
            </a:r>
            <a:r>
              <a:rPr lang="en-US" dirty="0">
                <a:solidFill>
                  <a:schemeClr val="accent3">
                    <a:lumMod val="40000"/>
                    <a:lumOff val="60000"/>
                  </a:schemeClr>
                </a:solidFill>
              </a:rPr>
              <a:t>, state, varieties of grapes grown, average case price (in dollars), gross </a:t>
            </a:r>
            <a:r>
              <a:rPr lang="en-US" dirty="0" smtClean="0">
                <a:solidFill>
                  <a:schemeClr val="accent3">
                    <a:lumMod val="40000"/>
                    <a:lumOff val="60000"/>
                  </a:schemeClr>
                </a:solidFill>
              </a:rPr>
              <a:t>sales (in </a:t>
            </a:r>
            <a:r>
              <a:rPr lang="en-US" dirty="0">
                <a:solidFill>
                  <a:schemeClr val="accent3">
                    <a:lumMod val="40000"/>
                    <a:lumOff val="60000"/>
                  </a:schemeClr>
                </a:solidFill>
              </a:rPr>
              <a:t>dollars), and percent </a:t>
            </a:r>
            <a:r>
              <a:rPr lang="en-US" dirty="0" smtClean="0">
                <a:solidFill>
                  <a:schemeClr val="accent3">
                    <a:lumMod val="40000"/>
                    <a:lumOff val="60000"/>
                  </a:schemeClr>
                </a:solidFill>
              </a:rPr>
              <a:t>profit </a:t>
            </a:r>
            <a:endParaRPr lang="en-US" dirty="0">
              <a:solidFill>
                <a:schemeClr val="accent3">
                  <a:lumMod val="40000"/>
                  <a:lumOff val="60000"/>
                </a:schemeClr>
              </a:solidFill>
            </a:endParaRPr>
          </a:p>
          <a:p>
            <a:r>
              <a:rPr lang="en-US" dirty="0"/>
              <a:t>When: </a:t>
            </a:r>
            <a:r>
              <a:rPr lang="en-US" dirty="0" smtClean="0">
                <a:solidFill>
                  <a:schemeClr val="accent3">
                    <a:lumMod val="40000"/>
                    <a:lumOff val="60000"/>
                  </a:schemeClr>
                </a:solidFill>
              </a:rPr>
              <a:t>Not specified</a:t>
            </a:r>
            <a:endParaRPr lang="en-US" dirty="0">
              <a:solidFill>
                <a:schemeClr val="accent3">
                  <a:lumMod val="40000"/>
                  <a:lumOff val="60000"/>
                </a:schemeClr>
              </a:solidFill>
            </a:endParaRPr>
          </a:p>
          <a:p>
            <a:r>
              <a:rPr lang="en-US" dirty="0"/>
              <a:t>Where: </a:t>
            </a:r>
            <a:r>
              <a:rPr lang="en-US" dirty="0">
                <a:solidFill>
                  <a:schemeClr val="accent3">
                    <a:lumMod val="40000"/>
                    <a:lumOff val="60000"/>
                  </a:schemeClr>
                </a:solidFill>
              </a:rPr>
              <a:t>United States </a:t>
            </a:r>
          </a:p>
          <a:p>
            <a:r>
              <a:rPr lang="en-US" dirty="0"/>
              <a:t>How: </a:t>
            </a:r>
            <a:r>
              <a:rPr lang="en-US" dirty="0" smtClean="0">
                <a:solidFill>
                  <a:schemeClr val="accent3">
                    <a:lumMod val="40000"/>
                    <a:lumOff val="60000"/>
                  </a:schemeClr>
                </a:solidFill>
              </a:rPr>
              <a:t>Not specified</a:t>
            </a:r>
            <a:endParaRPr lang="en-US" dirty="0">
              <a:solidFill>
                <a:schemeClr val="accent3">
                  <a:lumMod val="40000"/>
                  <a:lumOff val="60000"/>
                </a:schemeClr>
              </a:solidFill>
            </a:endParaRPr>
          </a:p>
          <a:p>
            <a:r>
              <a:rPr lang="en-US" dirty="0"/>
              <a:t> Why: </a:t>
            </a:r>
            <a:r>
              <a:rPr lang="en-US" dirty="0">
                <a:solidFill>
                  <a:schemeClr val="accent3">
                    <a:lumMod val="40000"/>
                    <a:lumOff val="60000"/>
                  </a:schemeClr>
                </a:solidFill>
              </a:rPr>
              <a:t>To </a:t>
            </a:r>
            <a:r>
              <a:rPr lang="en-US" dirty="0" smtClean="0">
                <a:solidFill>
                  <a:schemeClr val="accent3">
                    <a:lumMod val="40000"/>
                    <a:lumOff val="60000"/>
                  </a:schemeClr>
                </a:solidFill>
              </a:rPr>
              <a:t>provide </a:t>
            </a:r>
            <a:r>
              <a:rPr lang="en-US" dirty="0">
                <a:solidFill>
                  <a:schemeClr val="accent3">
                    <a:lumMod val="40000"/>
                    <a:lumOff val="60000"/>
                  </a:schemeClr>
                </a:solidFill>
              </a:rPr>
              <a:t>information helpful to American grape growers</a:t>
            </a:r>
            <a:r>
              <a:rPr lang="en-US" dirty="0" smtClean="0">
                <a:solidFill>
                  <a:schemeClr val="accent3">
                    <a:lumMod val="40000"/>
                    <a:lumOff val="60000"/>
                  </a:schemeClr>
                </a:solidFill>
              </a:rPr>
              <a:t> </a:t>
            </a:r>
            <a:endParaRPr lang="en-US" dirty="0">
              <a:solidFill>
                <a:schemeClr val="accent3">
                  <a:lumMod val="40000"/>
                  <a:lumOff val="60000"/>
                </a:schemeClr>
              </a:solidFill>
            </a:endParaRPr>
          </a:p>
          <a:p>
            <a:endParaRPr lang="en-US" dirty="0">
              <a:solidFill>
                <a:schemeClr val="accent3">
                  <a:lumMod val="40000"/>
                  <a:lumOff val="60000"/>
                </a:schemeClr>
              </a:solidFill>
            </a:endParaRPr>
          </a:p>
          <a:p>
            <a:r>
              <a:rPr lang="en-US" dirty="0"/>
              <a:t>Categorical:</a:t>
            </a:r>
            <a:r>
              <a:rPr lang="en-US" dirty="0">
                <a:solidFill>
                  <a:schemeClr val="accent3">
                    <a:lumMod val="40000"/>
                    <a:lumOff val="60000"/>
                  </a:schemeClr>
                </a:solidFill>
              </a:rPr>
              <a:t> State and variety of grapes grown </a:t>
            </a:r>
            <a:endParaRPr lang="en-US" dirty="0" smtClean="0">
              <a:solidFill>
                <a:schemeClr val="accent3">
                  <a:lumMod val="40000"/>
                  <a:lumOff val="60000"/>
                </a:schemeClr>
              </a:solidFill>
            </a:endParaRPr>
          </a:p>
          <a:p>
            <a:r>
              <a:rPr lang="en-US" dirty="0" smtClean="0"/>
              <a:t>Quantitative</a:t>
            </a:r>
            <a:r>
              <a:rPr lang="en-US" dirty="0"/>
              <a:t>: </a:t>
            </a:r>
            <a:r>
              <a:rPr lang="en-US" dirty="0">
                <a:solidFill>
                  <a:schemeClr val="accent3">
                    <a:lumMod val="40000"/>
                    <a:lumOff val="60000"/>
                  </a:schemeClr>
                </a:solidFill>
              </a:rPr>
              <a:t>Size of vineyard, number </a:t>
            </a:r>
            <a:r>
              <a:rPr lang="en-US" dirty="0" smtClean="0">
                <a:solidFill>
                  <a:schemeClr val="accent3">
                    <a:lumMod val="40000"/>
                    <a:lumOff val="60000"/>
                  </a:schemeClr>
                </a:solidFill>
              </a:rPr>
              <a:t>of years </a:t>
            </a:r>
            <a:r>
              <a:rPr lang="en-US" dirty="0">
                <a:solidFill>
                  <a:schemeClr val="accent3">
                    <a:lumMod val="40000"/>
                    <a:lumOff val="60000"/>
                  </a:schemeClr>
                </a:solidFill>
              </a:rPr>
              <a:t>in existence, average case price, gross sales, and percent profit</a:t>
            </a:r>
          </a:p>
        </p:txBody>
      </p:sp>
    </p:spTree>
    <p:extLst>
      <p:ext uri="{BB962C8B-B14F-4D97-AF65-F5344CB8AC3E}">
        <p14:creationId xmlns:p14="http://schemas.microsoft.com/office/powerpoint/2010/main" val="1522135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B470CD-52CA-4C7D-A0BC-3B0F9E433981}"/>
              </a:ext>
            </a:extLst>
          </p:cNvPr>
          <p:cNvSpPr>
            <a:spLocks noGrp="1"/>
          </p:cNvSpPr>
          <p:nvPr>
            <p:ph type="title"/>
          </p:nvPr>
        </p:nvSpPr>
        <p:spPr>
          <a:xfrm>
            <a:off x="1154954" y="201284"/>
            <a:ext cx="8825659" cy="891395"/>
          </a:xfrm>
        </p:spPr>
        <p:txBody>
          <a:bodyPr/>
          <a:lstStyle/>
          <a:p>
            <a:pPr algn="ctr"/>
            <a:r>
              <a:rPr lang="en-US" b="1" dirty="0">
                <a:solidFill>
                  <a:schemeClr val="accent2">
                    <a:lumMod val="20000"/>
                    <a:lumOff val="80000"/>
                  </a:schemeClr>
                </a:solidFill>
              </a:rPr>
              <a:t>Do Now </a:t>
            </a:r>
            <a:r>
              <a:rPr lang="en-US" sz="3200" dirty="0" smtClean="0">
                <a:solidFill>
                  <a:schemeClr val="accent2">
                    <a:lumMod val="20000"/>
                    <a:lumOff val="80000"/>
                  </a:schemeClr>
                </a:solidFill>
              </a:rPr>
              <a:t>09/13/17</a:t>
            </a:r>
            <a:endParaRPr lang="en-US" sz="3200" dirty="0">
              <a:solidFill>
                <a:schemeClr val="accent2">
                  <a:lumMod val="20000"/>
                  <a:lumOff val="80000"/>
                </a:schemeClr>
              </a:solidFill>
            </a:endParaRPr>
          </a:p>
        </p:txBody>
      </p:sp>
      <p:sp>
        <p:nvSpPr>
          <p:cNvPr id="3" name="Text Placeholder 2">
            <a:extLst>
              <a:ext uri="{FF2B5EF4-FFF2-40B4-BE49-F238E27FC236}">
                <a16:creationId xmlns:a16="http://schemas.microsoft.com/office/drawing/2014/main" xmlns="" id="{85516202-57D1-4118-A2D0-F156300345A6}"/>
              </a:ext>
            </a:extLst>
          </p:cNvPr>
          <p:cNvSpPr>
            <a:spLocks noGrp="1"/>
          </p:cNvSpPr>
          <p:nvPr>
            <p:ph type="body" sz="half" idx="2"/>
          </p:nvPr>
        </p:nvSpPr>
        <p:spPr>
          <a:xfrm>
            <a:off x="494270" y="1184695"/>
            <a:ext cx="11104606" cy="4986068"/>
          </a:xfrm>
        </p:spPr>
        <p:txBody>
          <a:bodyPr>
            <a:normAutofit/>
          </a:bodyPr>
          <a:lstStyle/>
          <a:p>
            <a:r>
              <a:rPr lang="en-US" sz="3000" dirty="0" smtClean="0"/>
              <a:t> </a:t>
            </a:r>
            <a:r>
              <a:rPr lang="en-US" sz="3900" dirty="0" smtClean="0"/>
              <a:t> </a:t>
            </a:r>
            <a:r>
              <a:rPr lang="en-US" sz="3200" dirty="0"/>
              <a:t>In 2012, </a:t>
            </a:r>
            <a:r>
              <a:rPr lang="en-US" sz="3200" i="1" dirty="0"/>
              <a:t>Consumer Reports </a:t>
            </a:r>
            <a:r>
              <a:rPr lang="en-US" sz="3200" dirty="0"/>
              <a:t>rated </a:t>
            </a:r>
            <a:r>
              <a:rPr lang="en-US" sz="3200" dirty="0" err="1" smtClean="0"/>
              <a:t>bottomfreezer</a:t>
            </a:r>
            <a:r>
              <a:rPr lang="en-US" sz="3200" dirty="0" smtClean="0"/>
              <a:t> refrigerators</a:t>
            </a:r>
            <a:r>
              <a:rPr lang="en-US" sz="3200" dirty="0"/>
              <a:t>. It listed 102 models, giving </a:t>
            </a:r>
            <a:r>
              <a:rPr lang="en-US" sz="3200" dirty="0" smtClean="0"/>
              <a:t>the brand</a:t>
            </a:r>
            <a:r>
              <a:rPr lang="en-US" sz="3200" dirty="0"/>
              <a:t>, cost, size (cu </a:t>
            </a:r>
            <a:r>
              <a:rPr lang="en-US" sz="3200" dirty="0" err="1"/>
              <a:t>ft</a:t>
            </a:r>
            <a:r>
              <a:rPr lang="en-US" sz="3200" dirty="0"/>
              <a:t>), temperature performance, </a:t>
            </a:r>
            <a:r>
              <a:rPr lang="en-US" sz="3200" dirty="0" smtClean="0"/>
              <a:t>noise (</a:t>
            </a:r>
            <a:r>
              <a:rPr lang="en-US" sz="3200" dirty="0"/>
              <a:t>poor, fair, etc.), ease of use, energy efficiency, </a:t>
            </a:r>
            <a:r>
              <a:rPr lang="en-US" sz="3200" dirty="0" smtClean="0"/>
              <a:t>estimated annual </a:t>
            </a:r>
            <a:r>
              <a:rPr lang="en-US" sz="3200" dirty="0"/>
              <a:t>energy cost, an overall rating (good, excellent</a:t>
            </a:r>
            <a:r>
              <a:rPr lang="en-US" sz="3200" dirty="0" smtClean="0"/>
              <a:t>, etc</a:t>
            </a:r>
            <a:r>
              <a:rPr lang="en-US" sz="3200" dirty="0"/>
              <a:t>.), and the exterior dimensions.</a:t>
            </a:r>
          </a:p>
          <a:p>
            <a:endParaRPr lang="en-US" sz="3000" b="1" dirty="0" smtClean="0">
              <a:solidFill>
                <a:schemeClr val="bg2">
                  <a:lumMod val="20000"/>
                  <a:lumOff val="80000"/>
                </a:schemeClr>
              </a:solidFill>
            </a:endParaRPr>
          </a:p>
          <a:p>
            <a:r>
              <a:rPr lang="en-US" sz="3000" b="1" dirty="0" smtClean="0">
                <a:solidFill>
                  <a:schemeClr val="bg2">
                    <a:lumMod val="20000"/>
                    <a:lumOff val="80000"/>
                  </a:schemeClr>
                </a:solidFill>
              </a:rPr>
              <a:t>Describe </a:t>
            </a:r>
            <a:r>
              <a:rPr lang="en-US" sz="3000" b="1" dirty="0">
                <a:solidFill>
                  <a:schemeClr val="bg2">
                    <a:lumMod val="20000"/>
                    <a:lumOff val="80000"/>
                  </a:schemeClr>
                </a:solidFill>
              </a:rPr>
              <a:t>the </a:t>
            </a:r>
            <a:r>
              <a:rPr lang="en-US" sz="3000" b="1" dirty="0" smtClean="0">
                <a:solidFill>
                  <a:schemeClr val="bg2">
                    <a:lumMod val="20000"/>
                    <a:lumOff val="80000"/>
                  </a:schemeClr>
                </a:solidFill>
              </a:rPr>
              <a:t>1.) Population of Interest 2</a:t>
            </a:r>
            <a:r>
              <a:rPr lang="en-US" sz="3000" b="1" dirty="0">
                <a:solidFill>
                  <a:schemeClr val="bg2">
                    <a:lumMod val="20000"/>
                    <a:lumOff val="80000"/>
                  </a:schemeClr>
                </a:solidFill>
              </a:rPr>
              <a:t>.) Who and </a:t>
            </a:r>
            <a:r>
              <a:rPr lang="en-US" sz="3000" b="1" dirty="0" smtClean="0">
                <a:solidFill>
                  <a:schemeClr val="bg2">
                    <a:lumMod val="20000"/>
                    <a:lumOff val="80000"/>
                  </a:schemeClr>
                </a:solidFill>
              </a:rPr>
              <a:t>What   3.) Identify variables and classify</a:t>
            </a:r>
            <a:endParaRPr lang="en-US" sz="3000" b="1" dirty="0">
              <a:solidFill>
                <a:schemeClr val="bg2">
                  <a:lumMod val="20000"/>
                  <a:lumOff val="80000"/>
                </a:schemeClr>
              </a:solidFill>
            </a:endParaRPr>
          </a:p>
        </p:txBody>
      </p:sp>
    </p:spTree>
    <p:extLst>
      <p:ext uri="{BB962C8B-B14F-4D97-AF65-F5344CB8AC3E}">
        <p14:creationId xmlns:p14="http://schemas.microsoft.com/office/powerpoint/2010/main" val="3334604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0CAB3-4CC1-4F08-9A13-E342F8AAB6EE}"/>
              </a:ext>
            </a:extLst>
          </p:cNvPr>
          <p:cNvSpPr>
            <a:spLocks noGrp="1"/>
          </p:cNvSpPr>
          <p:nvPr>
            <p:ph type="title"/>
          </p:nvPr>
        </p:nvSpPr>
        <p:spPr>
          <a:xfrm>
            <a:off x="1154954" y="304800"/>
            <a:ext cx="8825659" cy="828136"/>
          </a:xfrm>
        </p:spPr>
        <p:txBody>
          <a:bodyPr/>
          <a:lstStyle/>
          <a:p>
            <a:r>
              <a:rPr lang="en-US" dirty="0"/>
              <a:t>Answer:</a:t>
            </a:r>
          </a:p>
        </p:txBody>
      </p:sp>
      <p:sp>
        <p:nvSpPr>
          <p:cNvPr id="3" name="Text Placeholder 2">
            <a:extLst>
              <a:ext uri="{FF2B5EF4-FFF2-40B4-BE49-F238E27FC236}">
                <a16:creationId xmlns:a16="http://schemas.microsoft.com/office/drawing/2014/main" xmlns="" id="{21272AC9-DB65-48F1-9AEF-DD24C55FA2B7}"/>
              </a:ext>
            </a:extLst>
          </p:cNvPr>
          <p:cNvSpPr>
            <a:spLocks noGrp="1"/>
          </p:cNvSpPr>
          <p:nvPr>
            <p:ph type="body" sz="half" idx="2"/>
          </p:nvPr>
        </p:nvSpPr>
        <p:spPr>
          <a:xfrm>
            <a:off x="1154954" y="1132936"/>
            <a:ext cx="8825659" cy="4886864"/>
          </a:xfrm>
        </p:spPr>
        <p:txBody>
          <a:bodyPr>
            <a:normAutofit/>
          </a:bodyPr>
          <a:lstStyle/>
          <a:p>
            <a:r>
              <a:rPr lang="en-US" dirty="0" smtClean="0"/>
              <a:t>1. Population of Interest:  </a:t>
            </a:r>
            <a:r>
              <a:rPr lang="en-US" dirty="0" smtClean="0">
                <a:solidFill>
                  <a:schemeClr val="accent3">
                    <a:lumMod val="60000"/>
                    <a:lumOff val="40000"/>
                  </a:schemeClr>
                </a:solidFill>
              </a:rPr>
              <a:t>All available </a:t>
            </a:r>
            <a:r>
              <a:rPr lang="en-US" dirty="0" err="1" smtClean="0">
                <a:solidFill>
                  <a:schemeClr val="accent3">
                    <a:lumMod val="60000"/>
                    <a:lumOff val="40000"/>
                  </a:schemeClr>
                </a:solidFill>
              </a:rPr>
              <a:t>bottomfreezer</a:t>
            </a:r>
            <a:r>
              <a:rPr lang="en-US" dirty="0" smtClean="0">
                <a:solidFill>
                  <a:schemeClr val="accent3">
                    <a:lumMod val="60000"/>
                    <a:lumOff val="40000"/>
                  </a:schemeClr>
                </a:solidFill>
              </a:rPr>
              <a:t> refrigerators of the 102 models in the market.</a:t>
            </a:r>
          </a:p>
          <a:p>
            <a:endParaRPr lang="en-US" dirty="0" smtClean="0"/>
          </a:p>
          <a:p>
            <a:r>
              <a:rPr lang="en-US" dirty="0" smtClean="0"/>
              <a:t>2. Who</a:t>
            </a:r>
            <a:r>
              <a:rPr lang="en-US" dirty="0"/>
              <a:t>: </a:t>
            </a:r>
            <a:r>
              <a:rPr lang="en-US" dirty="0" smtClean="0">
                <a:solidFill>
                  <a:schemeClr val="accent3">
                    <a:lumMod val="40000"/>
                    <a:lumOff val="60000"/>
                  </a:schemeClr>
                </a:solidFill>
              </a:rPr>
              <a:t> </a:t>
            </a:r>
            <a:r>
              <a:rPr lang="en-US" dirty="0"/>
              <a:t>102 refrigerators</a:t>
            </a:r>
            <a:endParaRPr lang="en-US" dirty="0">
              <a:solidFill>
                <a:schemeClr val="accent3">
                  <a:lumMod val="40000"/>
                  <a:lumOff val="60000"/>
                </a:schemeClr>
              </a:solidFill>
            </a:endParaRPr>
          </a:p>
          <a:p>
            <a:r>
              <a:rPr lang="en-US" dirty="0"/>
              <a:t> </a:t>
            </a:r>
            <a:r>
              <a:rPr lang="en-US" dirty="0" smtClean="0"/>
              <a:t>   What</a:t>
            </a:r>
            <a:r>
              <a:rPr lang="en-US" dirty="0"/>
              <a:t>: </a:t>
            </a:r>
            <a:r>
              <a:rPr lang="en-US" dirty="0" smtClean="0">
                <a:solidFill>
                  <a:schemeClr val="accent3">
                    <a:lumMod val="40000"/>
                    <a:lumOff val="60000"/>
                  </a:schemeClr>
                </a:solidFill>
              </a:rPr>
              <a:t> </a:t>
            </a:r>
            <a:r>
              <a:rPr lang="en-US" dirty="0">
                <a:solidFill>
                  <a:schemeClr val="accent3">
                    <a:lumMod val="60000"/>
                    <a:lumOff val="40000"/>
                  </a:schemeClr>
                </a:solidFill>
              </a:rPr>
              <a:t>Brand, cost (probably in dollars), </a:t>
            </a:r>
            <a:r>
              <a:rPr lang="en-US" dirty="0" smtClean="0">
                <a:solidFill>
                  <a:schemeClr val="accent3">
                    <a:lumMod val="60000"/>
                    <a:lumOff val="40000"/>
                  </a:schemeClr>
                </a:solidFill>
              </a:rPr>
              <a:t>size (</a:t>
            </a:r>
            <a:r>
              <a:rPr lang="en-US" dirty="0">
                <a:solidFill>
                  <a:schemeClr val="accent3">
                    <a:lumMod val="60000"/>
                    <a:lumOff val="40000"/>
                  </a:schemeClr>
                </a:solidFill>
              </a:rPr>
              <a:t>in cu. ft.), temperature performance, noise, ease of use, energy efficiency, </a:t>
            </a:r>
            <a:r>
              <a:rPr lang="en-US" dirty="0" smtClean="0">
                <a:solidFill>
                  <a:schemeClr val="accent3">
                    <a:lumMod val="60000"/>
                    <a:lumOff val="40000"/>
                  </a:schemeClr>
                </a:solidFill>
              </a:rPr>
              <a:t>estimated annual </a:t>
            </a:r>
            <a:r>
              <a:rPr lang="en-US" dirty="0">
                <a:solidFill>
                  <a:schemeClr val="accent3">
                    <a:lumMod val="60000"/>
                    <a:lumOff val="40000"/>
                  </a:schemeClr>
                </a:solidFill>
              </a:rPr>
              <a:t>energy cost (probably in dollars), overall rating, exterior height, </a:t>
            </a:r>
            <a:r>
              <a:rPr lang="en-US" dirty="0" smtClean="0">
                <a:solidFill>
                  <a:schemeClr val="accent3">
                    <a:lumMod val="60000"/>
                    <a:lumOff val="40000"/>
                  </a:schemeClr>
                </a:solidFill>
              </a:rPr>
              <a:t>exterior length</a:t>
            </a:r>
            <a:r>
              <a:rPr lang="en-US" dirty="0">
                <a:solidFill>
                  <a:schemeClr val="accent3">
                    <a:lumMod val="60000"/>
                    <a:lumOff val="40000"/>
                  </a:schemeClr>
                </a:solidFill>
              </a:rPr>
              <a:t>, and exterior width (all dimensions probably measured in inches).</a:t>
            </a:r>
          </a:p>
          <a:p>
            <a:r>
              <a:rPr lang="en-US" dirty="0" smtClean="0"/>
              <a:t> 3. Categorical</a:t>
            </a:r>
            <a:r>
              <a:rPr lang="en-US" dirty="0"/>
              <a:t>:</a:t>
            </a:r>
            <a:r>
              <a:rPr lang="en-US" dirty="0">
                <a:solidFill>
                  <a:schemeClr val="accent3">
                    <a:lumMod val="40000"/>
                    <a:lumOff val="60000"/>
                  </a:schemeClr>
                </a:solidFill>
              </a:rPr>
              <a:t> </a:t>
            </a:r>
            <a:r>
              <a:rPr lang="en-US" dirty="0">
                <a:solidFill>
                  <a:schemeClr val="accent3">
                    <a:lumMod val="60000"/>
                    <a:lumOff val="40000"/>
                  </a:schemeClr>
                </a:solidFill>
              </a:rPr>
              <a:t>Brand, temperature performance, overall rating, noise, ease</a:t>
            </a:r>
          </a:p>
          <a:p>
            <a:r>
              <a:rPr lang="en-US" dirty="0">
                <a:solidFill>
                  <a:schemeClr val="accent3">
                    <a:lumMod val="60000"/>
                    <a:lumOff val="40000"/>
                  </a:schemeClr>
                </a:solidFill>
              </a:rPr>
              <a:t>of use, and energy </a:t>
            </a:r>
            <a:r>
              <a:rPr lang="en-US" dirty="0" smtClean="0">
                <a:solidFill>
                  <a:schemeClr val="accent3">
                    <a:lumMod val="60000"/>
                    <a:lumOff val="40000"/>
                  </a:schemeClr>
                </a:solidFill>
              </a:rPr>
              <a:t>efficiency</a:t>
            </a:r>
          </a:p>
          <a:p>
            <a:r>
              <a:rPr lang="en-US" dirty="0">
                <a:solidFill>
                  <a:schemeClr val="accent3">
                    <a:lumMod val="60000"/>
                    <a:lumOff val="40000"/>
                  </a:schemeClr>
                </a:solidFill>
              </a:rPr>
              <a:t> </a:t>
            </a:r>
            <a:r>
              <a:rPr lang="en-US" dirty="0" smtClean="0">
                <a:solidFill>
                  <a:schemeClr val="accent3">
                    <a:lumMod val="60000"/>
                    <a:lumOff val="40000"/>
                  </a:schemeClr>
                </a:solidFill>
              </a:rPr>
              <a:t>  </a:t>
            </a:r>
            <a:r>
              <a:rPr lang="en-US" dirty="0" smtClean="0"/>
              <a:t>Quantitative</a:t>
            </a:r>
            <a:r>
              <a:rPr lang="en-US" dirty="0"/>
              <a:t>: </a:t>
            </a:r>
            <a:r>
              <a:rPr lang="en-US" dirty="0">
                <a:solidFill>
                  <a:schemeClr val="accent3">
                    <a:lumMod val="60000"/>
                    <a:lumOff val="40000"/>
                  </a:schemeClr>
                </a:solidFill>
              </a:rPr>
              <a:t>Cost, size, estimated </a:t>
            </a:r>
            <a:r>
              <a:rPr lang="en-US" dirty="0" smtClean="0">
                <a:solidFill>
                  <a:schemeClr val="accent3">
                    <a:lumMod val="60000"/>
                    <a:lumOff val="40000"/>
                  </a:schemeClr>
                </a:solidFill>
              </a:rPr>
              <a:t>energy cost</a:t>
            </a:r>
            <a:r>
              <a:rPr lang="en-US" dirty="0">
                <a:solidFill>
                  <a:schemeClr val="accent3">
                    <a:lumMod val="60000"/>
                    <a:lumOff val="40000"/>
                  </a:schemeClr>
                </a:solidFill>
              </a:rPr>
              <a:t>, exterior height, exterior length, and exterior width</a:t>
            </a:r>
            <a:r>
              <a:rPr lang="en-US" dirty="0" smtClean="0">
                <a:solidFill>
                  <a:schemeClr val="accent3">
                    <a:lumMod val="60000"/>
                    <a:lumOff val="40000"/>
                  </a:schemeClr>
                </a:solidFill>
              </a:rPr>
              <a:t> </a:t>
            </a:r>
            <a:endParaRPr lang="en-US" dirty="0">
              <a:solidFill>
                <a:schemeClr val="accent3">
                  <a:lumMod val="60000"/>
                  <a:lumOff val="40000"/>
                </a:schemeClr>
              </a:solidFill>
            </a:endParaRPr>
          </a:p>
        </p:txBody>
      </p:sp>
    </p:spTree>
    <p:extLst>
      <p:ext uri="{BB962C8B-B14F-4D97-AF65-F5344CB8AC3E}">
        <p14:creationId xmlns:p14="http://schemas.microsoft.com/office/powerpoint/2010/main" val="213410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22422"/>
            <a:ext cx="9404723" cy="906162"/>
          </a:xfrm>
        </p:spPr>
        <p:txBody>
          <a:bodyPr/>
          <a:lstStyle/>
          <a:p>
            <a:pPr algn="ctr"/>
            <a:r>
              <a:rPr lang="en-US" b="1" dirty="0">
                <a:solidFill>
                  <a:schemeClr val="accent2">
                    <a:lumMod val="20000"/>
                    <a:lumOff val="80000"/>
                  </a:schemeClr>
                </a:solidFill>
              </a:rPr>
              <a:t>Do Now </a:t>
            </a:r>
            <a:r>
              <a:rPr lang="en-US" sz="4400" dirty="0">
                <a:solidFill>
                  <a:schemeClr val="accent2">
                    <a:lumMod val="20000"/>
                    <a:lumOff val="80000"/>
                  </a:schemeClr>
                </a:solidFill>
              </a:rPr>
              <a:t>09/14/17</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6113" y="1383958"/>
            <a:ext cx="5507552" cy="4872379"/>
          </a:xfrm>
        </p:spPr>
      </p:pic>
      <p:sp>
        <p:nvSpPr>
          <p:cNvPr id="4" name="Content Placeholder 3"/>
          <p:cNvSpPr>
            <a:spLocks noGrp="1"/>
          </p:cNvSpPr>
          <p:nvPr>
            <p:ph sz="half" idx="2"/>
          </p:nvPr>
        </p:nvSpPr>
        <p:spPr>
          <a:xfrm>
            <a:off x="6326659" y="1383958"/>
            <a:ext cx="5272217" cy="4872380"/>
          </a:xfrm>
        </p:spPr>
        <p:txBody>
          <a:bodyPr>
            <a:noAutofit/>
          </a:bodyPr>
          <a:lstStyle/>
          <a:p>
            <a:r>
              <a:rPr lang="en-US" sz="2800" b="1" dirty="0"/>
              <a:t>1. </a:t>
            </a:r>
            <a:r>
              <a:rPr lang="en-US" sz="2800" dirty="0"/>
              <a:t>What percent of females are brown-eyed?</a:t>
            </a:r>
          </a:p>
          <a:p>
            <a:r>
              <a:rPr lang="en-US" sz="2800" b="1" dirty="0"/>
              <a:t>2. </a:t>
            </a:r>
            <a:r>
              <a:rPr lang="en-US" sz="2800" dirty="0"/>
              <a:t>What percent of brown-eyed students are female?</a:t>
            </a:r>
          </a:p>
          <a:p>
            <a:r>
              <a:rPr lang="en-US" sz="2800" b="1" dirty="0"/>
              <a:t>3. </a:t>
            </a:r>
            <a:r>
              <a:rPr lang="en-US" sz="2800" dirty="0"/>
              <a:t>What percent of students are brown-eyed females?</a:t>
            </a:r>
          </a:p>
          <a:p>
            <a:r>
              <a:rPr lang="en-US" sz="2800" b="1" dirty="0"/>
              <a:t>4. </a:t>
            </a:r>
            <a:r>
              <a:rPr lang="en-US" sz="2800" dirty="0"/>
              <a:t>What’s the distribution of </a:t>
            </a:r>
            <a:r>
              <a:rPr lang="en-US" sz="2800" i="1" dirty="0"/>
              <a:t>Eye Color</a:t>
            </a:r>
            <a:r>
              <a:rPr lang="en-US" sz="2800" dirty="0"/>
              <a:t>?</a:t>
            </a:r>
          </a:p>
        </p:txBody>
      </p:sp>
    </p:spTree>
    <p:extLst>
      <p:ext uri="{BB962C8B-B14F-4D97-AF65-F5344CB8AC3E}">
        <p14:creationId xmlns:p14="http://schemas.microsoft.com/office/powerpoint/2010/main" val="20109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892" y="205946"/>
            <a:ext cx="11121081" cy="2702012"/>
          </a:xfrm>
        </p:spPr>
        <p:txBody>
          <a:bodyPr/>
          <a:lstStyle/>
          <a:p>
            <a:r>
              <a:rPr lang="en-US" b="1" dirty="0" smtClean="0">
                <a:solidFill>
                  <a:schemeClr val="accent2">
                    <a:lumMod val="20000"/>
                    <a:lumOff val="80000"/>
                  </a:schemeClr>
                </a:solidFill>
              </a:rPr>
              <a:t>                      Do Now </a:t>
            </a:r>
            <a:r>
              <a:rPr lang="en-US" dirty="0" smtClean="0">
                <a:solidFill>
                  <a:schemeClr val="accent2">
                    <a:lumMod val="20000"/>
                    <a:lumOff val="80000"/>
                  </a:schemeClr>
                </a:solidFill>
              </a:rPr>
              <a:t>09/15/17 </a:t>
            </a:r>
            <a:br>
              <a:rPr lang="en-US" dirty="0" smtClean="0">
                <a:solidFill>
                  <a:schemeClr val="accent2">
                    <a:lumMod val="20000"/>
                    <a:lumOff val="80000"/>
                  </a:schemeClr>
                </a:solidFill>
              </a:rPr>
            </a:br>
            <a:r>
              <a:rPr lang="en-US" sz="2800" dirty="0" smtClean="0"/>
              <a:t>The </a:t>
            </a:r>
            <a:r>
              <a:rPr lang="en-US" sz="2800" dirty="0"/>
              <a:t>following table </a:t>
            </a:r>
            <a:r>
              <a:rPr lang="en-US" sz="2800" dirty="0" smtClean="0"/>
              <a:t>is consistent </a:t>
            </a:r>
            <a:r>
              <a:rPr lang="en-US" sz="2800" dirty="0"/>
              <a:t>with the results from “Beverage Choices of Young Females: Changes and Impact </a:t>
            </a:r>
            <a:r>
              <a:rPr lang="en-US" sz="2800" dirty="0" smtClean="0"/>
              <a:t>on Nutrient </a:t>
            </a:r>
            <a:r>
              <a:rPr lang="en-US" sz="2800" dirty="0"/>
              <a:t>Intakes”</a:t>
            </a:r>
          </a:p>
        </p:txBody>
      </p:sp>
      <p:sp>
        <p:nvSpPr>
          <p:cNvPr id="3" name="Text Placeholder 2"/>
          <p:cNvSpPr>
            <a:spLocks noGrp="1"/>
          </p:cNvSpPr>
          <p:nvPr>
            <p:ph type="body" sz="half" idx="2"/>
          </p:nvPr>
        </p:nvSpPr>
        <p:spPr>
          <a:xfrm>
            <a:off x="560173" y="4135394"/>
            <a:ext cx="10972800" cy="2413687"/>
          </a:xfrm>
        </p:spPr>
        <p:txBody>
          <a:bodyPr>
            <a:normAutofit lnSpcReduction="10000"/>
          </a:bodyPr>
          <a:lstStyle/>
          <a:p>
            <a:r>
              <a:rPr lang="en-US" sz="2400" dirty="0"/>
              <a:t>a. What </a:t>
            </a:r>
            <a:r>
              <a:rPr lang="en-US" sz="2400" dirty="0" smtClean="0"/>
              <a:t>% </a:t>
            </a:r>
            <a:r>
              <a:rPr lang="en-US" sz="2400" dirty="0"/>
              <a:t>of the young girls reported that they drink milk? </a:t>
            </a:r>
          </a:p>
          <a:p>
            <a:r>
              <a:rPr lang="en-US" sz="2400" dirty="0"/>
              <a:t>b. What </a:t>
            </a:r>
            <a:r>
              <a:rPr lang="en-US" sz="2400" dirty="0" smtClean="0"/>
              <a:t>% of </a:t>
            </a:r>
            <a:r>
              <a:rPr lang="en-US" sz="2400" dirty="0"/>
              <a:t>the young girls were in the 1989-1991 survey? </a:t>
            </a:r>
          </a:p>
          <a:p>
            <a:r>
              <a:rPr lang="en-US" sz="2400" dirty="0"/>
              <a:t>c. What </a:t>
            </a:r>
            <a:r>
              <a:rPr lang="en-US" sz="2400" dirty="0" smtClean="0"/>
              <a:t>% </a:t>
            </a:r>
            <a:r>
              <a:rPr lang="en-US" sz="2400" dirty="0"/>
              <a:t>of the young girls who reported that they drink milk were in the </a:t>
            </a:r>
            <a:endParaRPr lang="en-US" sz="2400" dirty="0" smtClean="0"/>
          </a:p>
          <a:p>
            <a:r>
              <a:rPr lang="en-US" sz="2400" dirty="0"/>
              <a:t> </a:t>
            </a:r>
            <a:r>
              <a:rPr lang="en-US" sz="2400" dirty="0" smtClean="0"/>
              <a:t>    1989-1991 survey</a:t>
            </a:r>
            <a:r>
              <a:rPr lang="en-US" sz="2400" dirty="0"/>
              <a:t>? </a:t>
            </a:r>
          </a:p>
          <a:p>
            <a:r>
              <a:rPr lang="en-US" sz="2400" dirty="0"/>
              <a:t>d. What </a:t>
            </a:r>
            <a:r>
              <a:rPr lang="en-US" sz="2400" dirty="0" smtClean="0"/>
              <a:t>% </a:t>
            </a:r>
            <a:r>
              <a:rPr lang="en-US" sz="2400" dirty="0"/>
              <a:t>of the young girls in 1989-1991 reported that they drink milk?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160" y="2020844"/>
            <a:ext cx="9953625" cy="1943100"/>
          </a:xfrm>
          <a:prstGeom prst="rect">
            <a:avLst/>
          </a:prstGeom>
        </p:spPr>
      </p:pic>
    </p:spTree>
    <p:extLst>
      <p:ext uri="{BB962C8B-B14F-4D97-AF65-F5344CB8AC3E}">
        <p14:creationId xmlns:p14="http://schemas.microsoft.com/office/powerpoint/2010/main" val="4163956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3169</TotalTime>
  <Words>1060</Words>
  <Application>Microsoft Office PowerPoint</Application>
  <PresentationFormat>Widescreen</PresentationFormat>
  <Paragraphs>79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vt:lpstr>
      <vt:lpstr>Do Nows</vt:lpstr>
      <vt:lpstr>Do Now 08/24/17</vt:lpstr>
      <vt:lpstr>Answer:</vt:lpstr>
      <vt:lpstr>Do Now 09/12/17</vt:lpstr>
      <vt:lpstr>Answer:</vt:lpstr>
      <vt:lpstr>Do Now 09/13/17</vt:lpstr>
      <vt:lpstr>Answer:</vt:lpstr>
      <vt:lpstr>Do Now 09/14/17</vt:lpstr>
      <vt:lpstr>                      Do Now 09/15/17  The following table is consistent with the results from “Beverage Choices of Young Females: Changes and Impact on Nutrient Intakes”</vt:lpstr>
      <vt:lpstr>                      Do Now 09/18/17  </vt:lpstr>
      <vt:lpstr>                      Do Now 09/19/17  </vt:lpstr>
      <vt:lpstr>Answer:</vt:lpstr>
      <vt:lpstr>Do Now 09/20/17</vt:lpstr>
      <vt:lpstr>Answer:</vt:lpstr>
      <vt:lpstr>                      Do Now 09/21/17  A company held a blood pressure screening clinic for its employees. The results are summarized in the table below by age group and blood pressure level:</vt:lpstr>
      <vt:lpstr>Answer:</vt:lpstr>
      <vt:lpstr>                      Do Now 09/22/17   Find the number of data values represented and the median for the stem plot below:</vt:lpstr>
      <vt:lpstr>Answer: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Nows</dc:title>
  <dc:creator>jaime rasco</dc:creator>
  <cp:lastModifiedBy>jaime rasco</cp:lastModifiedBy>
  <cp:revision>27</cp:revision>
  <dcterms:created xsi:type="dcterms:W3CDTF">2017-08-24T02:17:33Z</dcterms:created>
  <dcterms:modified xsi:type="dcterms:W3CDTF">2017-09-22T05:11:16Z</dcterms:modified>
</cp:coreProperties>
</file>