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8010-6758-48F8-A2A1-1C7DE15FC1C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93588-8F5C-41DC-866B-994EABE0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6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93588-8F5C-41DC-866B-994EABE0F7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97408"/>
            <a:ext cx="916940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860" y="1081142"/>
            <a:ext cx="687260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  <a:tab pos="5237480" algn="l"/>
                <a:tab pos="6543675" algn="l"/>
              </a:tabLst>
            </a:pPr>
            <a:r>
              <a:rPr sz="1950" spc="-5" dirty="0">
                <a:latin typeface="Verdana"/>
                <a:cs typeface="Verdana"/>
              </a:rPr>
              <a:t>Sun	Mon	Tue	Wed	Thu	Fri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2564" y="1081142"/>
            <a:ext cx="44132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dirty="0">
                <a:latin typeface="Verdana"/>
                <a:cs typeface="Verdana"/>
              </a:rPr>
              <a:t>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41747"/>
              </p:ext>
            </p:extLst>
          </p:nvPr>
        </p:nvGraphicFramePr>
        <p:xfrm>
          <a:off x="450850" y="1374470"/>
          <a:ext cx="9143994" cy="57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3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4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9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5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253365">
                        <a:lnSpc>
                          <a:spcPts val="1375"/>
                        </a:lnSpc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6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7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546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8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507365" marR="109855" indent="-384810">
                        <a:lnSpc>
                          <a:spcPct val="100000"/>
                        </a:lnSpc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 algn="r">
                        <a:lnSpc>
                          <a:spcPts val="2035"/>
                        </a:lnSpc>
                        <a:spcBef>
                          <a:spcPts val="405"/>
                        </a:spcBef>
                      </a:pPr>
                      <a:r>
                        <a:rPr lang="en-US" sz="1800" spc="-5" dirty="0" smtClean="0">
                          <a:latin typeface="Verdana"/>
                          <a:cs typeface="Verdana"/>
                        </a:rPr>
                        <a:t>9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127635" algn="r">
                        <a:lnSpc>
                          <a:spcPts val="1315"/>
                        </a:lnSpc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3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10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11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12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r">
                        <a:lnSpc>
                          <a:spcPct val="100000"/>
                        </a:lnSpc>
                        <a:spcBef>
                          <a:spcPts val="860"/>
                        </a:spcBef>
                        <a:tabLst>
                          <a:tab pos="951865" algn="l"/>
                        </a:tabLst>
                      </a:pPr>
                      <a:r>
                        <a:rPr lang="en-US" sz="1800" spc="-7" baseline="13888" dirty="0" smtClean="0">
                          <a:latin typeface="Verdana"/>
                          <a:cs typeface="Verdana"/>
                        </a:rPr>
                        <a:t>13</a:t>
                      </a: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860"/>
                        </a:spcBef>
                        <a:tabLst>
                          <a:tab pos="951865" algn="l"/>
                        </a:tabLst>
                      </a:pPr>
                      <a:endParaRPr sz="1800" baseline="13888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1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14        Red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15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17081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Orange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16</a:t>
                      </a:r>
                    </a:p>
                    <a:p>
                      <a:pPr marR="4381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Yellow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17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18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4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19    Green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20        Blue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2540" indent="-342900" algn="r">
                        <a:lnSpc>
                          <a:spcPts val="2014"/>
                        </a:lnSpc>
                        <a:spcBef>
                          <a:spcPts val="305"/>
                        </a:spcBef>
                        <a:buAutoNum type="arabicPlain" startAt="21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  Purple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22                    Red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 smtClean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3</a:t>
                      </a:r>
                    </a:p>
                    <a:p>
                      <a:pPr marR="4381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Orange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24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25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89"/>
                        </a:lnSpc>
                        <a:spcBef>
                          <a:spcPts val="405"/>
                        </a:spcBef>
                      </a:pPr>
                      <a:r>
                        <a:rPr sz="1800" dirty="0" smtClean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6</a:t>
                      </a:r>
                    </a:p>
                    <a:p>
                      <a:pPr marL="276860">
                        <a:lnSpc>
                          <a:spcPts val="1170"/>
                        </a:lnSpc>
                      </a:pPr>
                      <a:endParaRPr lang="en-US" sz="1800" dirty="0">
                        <a:latin typeface="Verdana"/>
                        <a:cs typeface="Verdana"/>
                      </a:endParaRPr>
                    </a:p>
                    <a:p>
                      <a:pPr marL="276860">
                        <a:lnSpc>
                          <a:spcPts val="1170"/>
                        </a:lnSpc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Yellow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 smtClean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7</a:t>
                      </a: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Green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 smtClean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8</a:t>
                      </a: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Blue </a:t>
                      </a: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7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29</a:t>
                      </a:r>
                    </a:p>
                    <a:p>
                      <a:pPr marR="43815" algn="r">
                        <a:lnSpc>
                          <a:spcPts val="187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Purple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 smtClean="0">
                          <a:latin typeface="Verdana"/>
                          <a:cs typeface="Verdana"/>
                        </a:rPr>
                        <a:t>3</a:t>
                      </a: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0</a:t>
                      </a: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Red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287680" y="7223620"/>
            <a:ext cx="1629410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u="sng" spc="-5" dirty="0">
                <a:latin typeface="Verdana"/>
                <a:cs typeface="Verdana"/>
              </a:rPr>
              <a:t>Dress Up</a:t>
            </a:r>
            <a:r>
              <a:rPr sz="1200" b="1" u="sng" spc="-40" dirty="0">
                <a:latin typeface="Verdana"/>
                <a:cs typeface="Verdana"/>
              </a:rPr>
              <a:t> </a:t>
            </a:r>
            <a:r>
              <a:rPr sz="1200" b="1" u="sng" spc="-5" dirty="0">
                <a:latin typeface="Verdana"/>
                <a:cs typeface="Verdana"/>
              </a:rPr>
              <a:t>Days:</a:t>
            </a:r>
            <a:endParaRPr sz="1200">
              <a:latin typeface="Verdana"/>
              <a:cs typeface="Verdana"/>
            </a:endParaRPr>
          </a:p>
          <a:p>
            <a:pPr marL="342900" indent="-2032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342900" algn="l"/>
              </a:tabLst>
            </a:pPr>
            <a:r>
              <a:rPr sz="1200" dirty="0">
                <a:latin typeface="Verdana"/>
                <a:cs typeface="Verdana"/>
              </a:rPr>
              <a:t>School Day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8/17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297408"/>
            <a:ext cx="9169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7" baseline="-20061" dirty="0">
                <a:latin typeface="Verdana"/>
                <a:cs typeface="Verdana"/>
              </a:rPr>
              <a:t>August </a:t>
            </a:r>
            <a:r>
              <a:rPr sz="5400" spc="-7" baseline="-20061" dirty="0" smtClean="0">
                <a:latin typeface="Verdana"/>
                <a:cs typeface="Verdana"/>
              </a:rPr>
              <a:t>201</a:t>
            </a:r>
            <a:r>
              <a:rPr lang="en-US" sz="5400" spc="-7" baseline="-20061" dirty="0" smtClean="0">
                <a:latin typeface="Verdana"/>
                <a:cs typeface="Verdana"/>
              </a:rPr>
              <a:t>9</a:t>
            </a:r>
            <a:r>
              <a:rPr sz="5400" spc="-7" baseline="-20061" dirty="0" smtClean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204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59540"/>
            <a:ext cx="2276475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Verdana"/>
                <a:cs typeface="Verdana"/>
              </a:rPr>
              <a:t>May</a:t>
            </a:r>
            <a:r>
              <a:rPr sz="3600" spc="-90" dirty="0">
                <a:latin typeface="Verdana"/>
                <a:cs typeface="Verdana"/>
              </a:rPr>
              <a:t> </a:t>
            </a:r>
            <a:r>
              <a:rPr lang="en-US" sz="3600" spc="-90" dirty="0" smtClean="0">
                <a:latin typeface="Verdana"/>
                <a:cs typeface="Verdana"/>
              </a:rPr>
              <a:t>2020</a:t>
            </a:r>
            <a:endParaRPr sz="3600" dirty="0">
              <a:latin typeface="Verdana"/>
              <a:cs typeface="Verdana"/>
            </a:endParaRPr>
          </a:p>
          <a:p>
            <a:pPr marL="102870">
              <a:lnSpc>
                <a:spcPct val="100000"/>
              </a:lnSpc>
              <a:spcBef>
                <a:spcPts val="575"/>
              </a:spcBef>
              <a:tabLst>
                <a:tab pos="1409065" algn="l"/>
              </a:tabLst>
            </a:pPr>
            <a:r>
              <a:rPr sz="1950" spc="-5" dirty="0">
                <a:latin typeface="Verdana"/>
                <a:cs typeface="Verdana"/>
              </a:rPr>
              <a:t>Sun	Mon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7429" y="1081142"/>
            <a:ext cx="4260215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</a:tabLst>
            </a:pPr>
            <a:r>
              <a:rPr sz="1950" spc="-5" dirty="0">
                <a:latin typeface="Verdana"/>
                <a:cs typeface="Verdana"/>
              </a:rPr>
              <a:t>Tue	Wed	Thu	Fri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2564" y="1081142"/>
            <a:ext cx="44132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dirty="0">
                <a:latin typeface="Verdana"/>
                <a:cs typeface="Verdana"/>
              </a:rPr>
              <a:t>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2973" y="7205726"/>
            <a:ext cx="1310005" cy="3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u="heavy" spc="-5" dirty="0">
                <a:latin typeface="Verdana"/>
                <a:cs typeface="Verdana"/>
              </a:rPr>
              <a:t>Dress Up</a:t>
            </a:r>
            <a:r>
              <a:rPr sz="1100" b="1" u="heavy" spc="-40" dirty="0">
                <a:latin typeface="Verdana"/>
                <a:cs typeface="Verdana"/>
              </a:rPr>
              <a:t> </a:t>
            </a:r>
            <a:r>
              <a:rPr sz="1100" b="1" u="heavy" spc="-5" dirty="0">
                <a:latin typeface="Verdana"/>
                <a:cs typeface="Verdana"/>
              </a:rPr>
              <a:t>Days:</a:t>
            </a:r>
            <a:endParaRPr sz="1100">
              <a:latin typeface="Verdana"/>
              <a:cs typeface="Verdana"/>
            </a:endParaRPr>
          </a:p>
          <a:p>
            <a:pPr marL="325755" indent="-186055">
              <a:lnSpc>
                <a:spcPct val="100000"/>
              </a:lnSpc>
              <a:buFont typeface="Symbol"/>
              <a:buChar char=""/>
              <a:tabLst>
                <a:tab pos="326390" algn="l"/>
              </a:tabLst>
            </a:pPr>
            <a:r>
              <a:rPr sz="1100" dirty="0">
                <a:latin typeface="Verdana"/>
                <a:cs typeface="Verdana"/>
              </a:rPr>
              <a:t>College</a:t>
            </a:r>
            <a:r>
              <a:rPr sz="1100" spc="-10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Shirts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4500" y="297408"/>
            <a:ext cx="9169400" cy="578144"/>
          </a:xfrm>
          <a:prstGeom prst="rect">
            <a:avLst/>
          </a:prstGeom>
        </p:spPr>
        <p:txBody>
          <a:bodyPr vert="horz" wrap="square" lIns="0" tIns="145833" rIns="0" bIns="0" rtlCol="0">
            <a:spAutoFit/>
          </a:bodyPr>
          <a:lstStyle/>
          <a:p>
            <a:pPr marL="2809240">
              <a:lnSpc>
                <a:spcPct val="100000"/>
              </a:lnSpc>
            </a:pPr>
            <a:r>
              <a:rPr lang="en-US" dirty="0" smtClean="0"/>
              <a:t>Walker</a:t>
            </a:r>
            <a:r>
              <a:rPr dirty="0" smtClean="0"/>
              <a:t> </a:t>
            </a:r>
            <a:r>
              <a:rPr dirty="0"/>
              <a:t>Station</a:t>
            </a:r>
            <a:r>
              <a:rPr spc="-95" dirty="0"/>
              <a:t> </a:t>
            </a:r>
            <a:r>
              <a:rPr dirty="0"/>
              <a:t>Elementary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53856"/>
              </p:ext>
            </p:extLst>
          </p:nvPr>
        </p:nvGraphicFramePr>
        <p:xfrm>
          <a:off x="450850" y="1374470"/>
          <a:ext cx="9143994" cy="57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1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10"/>
                        </a:lnSpc>
                        <a:spcBef>
                          <a:spcPts val="405"/>
                        </a:spcBef>
                      </a:pP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2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27305" algn="r">
                        <a:lnSpc>
                          <a:spcPts val="2150"/>
                        </a:lnSpc>
                        <a:spcBef>
                          <a:spcPts val="37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00"/>
                        </a:lnSpc>
                        <a:spcBef>
                          <a:spcPts val="405"/>
                        </a:spcBef>
                      </a:pP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05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85"/>
                        </a:lnSpc>
                        <a:spcBef>
                          <a:spcPts val="405"/>
                        </a:spcBef>
                      </a:pP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85"/>
                        </a:lnSpc>
                        <a:spcBef>
                          <a:spcPts val="405"/>
                        </a:spcBef>
                      </a:pP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28            Early Release </a:t>
                      </a:r>
                      <a:r>
                        <a:rPr lang="en-US" sz="1600" dirty="0" smtClean="0">
                          <a:latin typeface="Verdana"/>
                          <a:cs typeface="Verdana"/>
                        </a:rPr>
                        <a:t>No Outclass</a:t>
                      </a:r>
                      <a:endParaRPr sz="16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object 5"/>
          <p:cNvSpPr/>
          <p:nvPr/>
        </p:nvSpPr>
        <p:spPr>
          <a:xfrm>
            <a:off x="4369432" y="249909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               Green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object 5"/>
          <p:cNvSpPr/>
          <p:nvPr/>
        </p:nvSpPr>
        <p:spPr>
          <a:xfrm>
            <a:off x="1716558" y="251460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           Orange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object 5"/>
          <p:cNvSpPr/>
          <p:nvPr/>
        </p:nvSpPr>
        <p:spPr>
          <a:xfrm>
            <a:off x="3074710" y="251460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          Yellow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object 5"/>
          <p:cNvSpPr/>
          <p:nvPr/>
        </p:nvSpPr>
        <p:spPr>
          <a:xfrm>
            <a:off x="7115378" y="1537072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             Red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5654560" y="250684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          Blue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6919393" y="253783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        Purple		 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object 5"/>
          <p:cNvSpPr/>
          <p:nvPr/>
        </p:nvSpPr>
        <p:spPr>
          <a:xfrm>
            <a:off x="1711645" y="365473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             Red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object 5"/>
          <p:cNvSpPr/>
          <p:nvPr/>
        </p:nvSpPr>
        <p:spPr>
          <a:xfrm>
            <a:off x="3134291" y="3724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             Orange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4441121" y="370402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         Yellow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object 5"/>
          <p:cNvSpPr/>
          <p:nvPr/>
        </p:nvSpPr>
        <p:spPr>
          <a:xfrm>
            <a:off x="5654560" y="364204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       Green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6971287" y="3669791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              Blue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object 5"/>
          <p:cNvSpPr/>
          <p:nvPr/>
        </p:nvSpPr>
        <p:spPr>
          <a:xfrm>
            <a:off x="1827461" y="491008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                  Purple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object 5"/>
          <p:cNvSpPr/>
          <p:nvPr/>
        </p:nvSpPr>
        <p:spPr>
          <a:xfrm>
            <a:off x="3179438" y="490120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             Red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object 5"/>
          <p:cNvSpPr/>
          <p:nvPr/>
        </p:nvSpPr>
        <p:spPr>
          <a:xfrm>
            <a:off x="4409907" y="490120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            Orange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object 5"/>
          <p:cNvSpPr/>
          <p:nvPr/>
        </p:nvSpPr>
        <p:spPr>
          <a:xfrm>
            <a:off x="5628645" y="485536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            Yellow	 					          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object 5"/>
          <p:cNvSpPr/>
          <p:nvPr/>
        </p:nvSpPr>
        <p:spPr>
          <a:xfrm>
            <a:off x="7046368" y="485536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                 Green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1711645" y="602366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           No School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object 5"/>
          <p:cNvSpPr/>
          <p:nvPr/>
        </p:nvSpPr>
        <p:spPr>
          <a:xfrm>
            <a:off x="3116376" y="590907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       Blue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4263821" y="601923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              Purple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object 5"/>
          <p:cNvSpPr/>
          <p:nvPr/>
        </p:nvSpPr>
        <p:spPr>
          <a:xfrm>
            <a:off x="6914480" y="604094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         Teacher Work Day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860" y="1081142"/>
            <a:ext cx="827913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  <a:tab pos="5237480" algn="l"/>
                <a:tab pos="6543675" algn="l"/>
                <a:tab pos="7849870" algn="l"/>
              </a:tabLst>
            </a:pPr>
            <a:r>
              <a:rPr sz="1950" spc="-5" dirty="0">
                <a:latin typeface="Verdana"/>
                <a:cs typeface="Verdana"/>
              </a:rPr>
              <a:t>Sun	Mon	Tue	Wed	Thu	Fri	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16640"/>
              </p:ext>
            </p:extLst>
          </p:nvPr>
        </p:nvGraphicFramePr>
        <p:xfrm>
          <a:off x="444500" y="1341536"/>
          <a:ext cx="9143994" cy="645365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1546">
                <a:tc>
                  <a:txBody>
                    <a:bodyPr/>
                    <a:lstStyle/>
                    <a:p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546"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ts val="1770"/>
                        </a:lnSpc>
                        <a:spcBef>
                          <a:spcPts val="725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    </a:t>
                      </a:r>
                      <a:r>
                        <a:rPr sz="1800" dirty="0" smtClean="0">
                          <a:latin typeface="+mn-lt"/>
                          <a:cs typeface="Times New Roman" panose="02020603050405020304" pitchFamily="18" charset="0"/>
                        </a:rPr>
                        <a:t>Labor </a:t>
                      </a: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Day</a:t>
                      </a:r>
                      <a:r>
                        <a:rPr sz="1800" spc="165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sz="1800" baseline="14814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69240">
                        <a:lnSpc>
                          <a:spcPts val="1410"/>
                        </a:lnSpc>
                      </a:pP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sz="1800" spc="-10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School</a:t>
                      </a: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 algn="r">
                        <a:lnSpc>
                          <a:spcPts val="1465"/>
                        </a:lnSpc>
                        <a:tabLst>
                          <a:tab pos="1130935" algn="l"/>
                        </a:tabLst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3        </a:t>
                      </a:r>
                      <a:r>
                        <a:rPr lang="en-US" sz="18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       Orange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 marR="33655" indent="-228600" algn="r">
                        <a:lnSpc>
                          <a:spcPts val="1775"/>
                        </a:lnSpc>
                        <a:spcBef>
                          <a:spcPts val="330"/>
                        </a:spcBef>
                        <a:buAutoNum type="arabicPlain" startAt="4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Yellow</a:t>
                      </a:r>
                      <a:endParaRPr sz="18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5                Green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6                 Blue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170815" marR="33655" indent="53975" algn="r">
                        <a:lnSpc>
                          <a:spcPts val="1440"/>
                        </a:lnSpc>
                      </a:pPr>
                      <a:endParaRPr sz="18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625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546">
                <a:tc>
                  <a:txBody>
                    <a:bodyPr/>
                    <a:lstStyle/>
                    <a:p>
                      <a:pPr marL="427355" algn="r">
                        <a:lnSpc>
                          <a:spcPts val="1410"/>
                        </a:lnSpc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330" algn="r">
                        <a:lnSpc>
                          <a:spcPts val="1770"/>
                        </a:lnSpc>
                        <a:spcBef>
                          <a:spcPts val="1015"/>
                        </a:spcBef>
                        <a:tabLst>
                          <a:tab pos="1010285" algn="l"/>
                        </a:tabLst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9             Purple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10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   Red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8735" indent="-342900" algn="r">
                        <a:lnSpc>
                          <a:spcPct val="100000"/>
                        </a:lnSpc>
                        <a:spcBef>
                          <a:spcPts val="195"/>
                        </a:spcBef>
                        <a:buAutoNum type="arabicPlain" startAt="11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Orange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12                     Yellow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565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13               Green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ts val="1770"/>
                        </a:lnSpc>
                        <a:spcBef>
                          <a:spcPts val="1015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46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lnSpc>
                          <a:spcPts val="1750"/>
                        </a:lnSpc>
                        <a:spcBef>
                          <a:spcPts val="315"/>
                        </a:spcBef>
                        <a:buAutoNum type="arabicPlain" startAt="16"/>
                      </a:pPr>
                      <a:r>
                        <a:rPr lang="en-US" sz="18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            Blue</a:t>
                      </a:r>
                      <a:endParaRPr lang="en-US" sz="18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17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Purple</a:t>
                      </a:r>
                      <a:endParaRPr sz="18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18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  Red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19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Orange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20"/>
                      </a:pPr>
                      <a:r>
                        <a:rPr lang="en-US" sz="18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            Yellow</a:t>
                      </a:r>
                      <a:endParaRPr lang="en-US" sz="18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546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22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23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Green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ct val="100000"/>
                        </a:lnSpc>
                        <a:spcBef>
                          <a:spcPts val="330"/>
                        </a:spcBef>
                        <a:buAutoNum type="arabicPlain" startAt="24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 Blue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ts val="1795"/>
                        </a:lnSpc>
                        <a:spcBef>
                          <a:spcPts val="330"/>
                        </a:spcBef>
                        <a:buAutoNum type="arabicPlain" startAt="25"/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              Purple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755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26                       Red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725"/>
                        </a:lnSpc>
                        <a:spcBef>
                          <a:spcPts val="330"/>
                        </a:spcBef>
                      </a:pPr>
                      <a:r>
                        <a:rPr sz="18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Fair</a:t>
                      </a:r>
                      <a:r>
                        <a:rPr sz="1800" spc="-10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sz="1800" spc="-10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+mn-lt"/>
                          <a:cs typeface="Times New Roman" panose="02020603050405020304" pitchFamily="18" charset="0"/>
                        </a:rPr>
                        <a:t>School</a:t>
                      </a: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546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29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+mn-lt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1800" baseline="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     Orange 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R="27305" algn="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+mn-lt"/>
                          <a:cs typeface="Times New Roman" panose="02020603050405020304" pitchFamily="18" charset="0"/>
                        </a:rPr>
                        <a:t>Dress Up</a:t>
                      </a:r>
                      <a:r>
                        <a:rPr sz="1800" b="1" spc="-65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latin typeface="+mn-lt"/>
                          <a:cs typeface="Times New Roman" panose="02020603050405020304" pitchFamily="18" charset="0"/>
                        </a:rPr>
                        <a:t>Days</a:t>
                      </a: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296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814339" y="7214717"/>
            <a:ext cx="1998345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buSzPct val="109090"/>
              <a:buFont typeface="Symbol"/>
              <a:buChar char=""/>
              <a:tabLst>
                <a:tab pos="215900" algn="l"/>
              </a:tabLst>
            </a:pPr>
            <a:r>
              <a:rPr sz="1100" spc="-5" dirty="0">
                <a:latin typeface="Verdana"/>
                <a:cs typeface="Verdana"/>
              </a:rPr>
              <a:t>Gold - </a:t>
            </a:r>
            <a:r>
              <a:rPr sz="1100" dirty="0">
                <a:latin typeface="Verdana"/>
                <a:cs typeface="Verdana"/>
              </a:rPr>
              <a:t>Turn It </a:t>
            </a:r>
            <a:r>
              <a:rPr sz="1100" spc="-5" dirty="0">
                <a:latin typeface="Verdana"/>
                <a:cs typeface="Verdana"/>
              </a:rPr>
              <a:t>Gold</a:t>
            </a:r>
            <a:r>
              <a:rPr sz="1100" spc="-5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Week</a:t>
            </a:r>
            <a:endParaRPr sz="1100">
              <a:latin typeface="Verdana"/>
              <a:cs typeface="Verdana"/>
            </a:endParaRPr>
          </a:p>
          <a:p>
            <a:pPr marL="215900" indent="-203200">
              <a:lnSpc>
                <a:spcPct val="100000"/>
              </a:lnSpc>
              <a:buSzPct val="109090"/>
              <a:buFont typeface="Symbol"/>
              <a:buChar char=""/>
              <a:tabLst>
                <a:tab pos="215900" algn="l"/>
              </a:tabLst>
            </a:pPr>
            <a:r>
              <a:rPr sz="1100" dirty="0">
                <a:latin typeface="Verdana"/>
                <a:cs typeface="Verdana"/>
              </a:rPr>
              <a:t>Texans Day</a:t>
            </a:r>
            <a:r>
              <a:rPr sz="1100" spc="-10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9/7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256908"/>
            <a:ext cx="875474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7" baseline="-24691" dirty="0">
                <a:latin typeface="Verdana"/>
                <a:cs typeface="Verdana"/>
              </a:rPr>
              <a:t>September </a:t>
            </a:r>
            <a:r>
              <a:rPr sz="5400" spc="-7" baseline="-24691" dirty="0" smtClean="0">
                <a:latin typeface="Verdana"/>
                <a:cs typeface="Verdana"/>
              </a:rPr>
              <a:t>201</a:t>
            </a:r>
            <a:r>
              <a:rPr lang="en-US" sz="5400" spc="-7" baseline="-24691" dirty="0" smtClean="0">
                <a:latin typeface="Verdana"/>
                <a:cs typeface="Verdana"/>
              </a:rPr>
              <a:t>9</a:t>
            </a:r>
            <a:r>
              <a:rPr sz="5400" spc="-7" baseline="-24691" dirty="0" smtClean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5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860" y="1081142"/>
            <a:ext cx="827913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  <a:tab pos="5237480" algn="l"/>
                <a:tab pos="6543675" algn="l"/>
                <a:tab pos="7849870" algn="l"/>
              </a:tabLst>
            </a:pPr>
            <a:r>
              <a:rPr sz="1950" spc="-5" dirty="0">
                <a:latin typeface="Verdana"/>
                <a:cs typeface="Verdana"/>
              </a:rPr>
              <a:t>Sun	Mon	Tue	Wed	</a:t>
            </a:r>
            <a:r>
              <a:rPr sz="1950" spc="-5" dirty="0" smtClean="0">
                <a:latin typeface="Verdana"/>
                <a:cs typeface="Verdana"/>
              </a:rPr>
              <a:t>Thu</a:t>
            </a:r>
            <a:r>
              <a:rPr sz="1950" spc="-5" dirty="0">
                <a:latin typeface="Verdana"/>
                <a:cs typeface="Verdana"/>
              </a:rPr>
              <a:t>	Fri	Sat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3485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069771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             Yellow										         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376057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             Green									</a:t>
            </a:r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637270" y="1411269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3                                      Blue</a:t>
            </a:r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6988628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4                             Purple	</a:t>
            </a:r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294914" y="1380820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30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26905" y="2503079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7                          Red                      </a:t>
            </a:r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3069771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8                               Orange </a:t>
            </a:r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4376057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9                Yellow 	</a:t>
            </a:r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5682342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10               Green	</a:t>
            </a:r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6988628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11                       PD Day</a:t>
            </a:r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8294914" y="2534676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00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63485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14                          No school 	</a:t>
            </a:r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3069771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15                Blue	</a:t>
            </a:r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5682342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17                            Red</a:t>
            </a:r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6988628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18                   Orange</a:t>
            </a:r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8294914" y="3688532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200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63485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21                   Yellow	</a:t>
            </a:r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3069771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22                  Green </a:t>
            </a:r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4376057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23                        Blue</a:t>
            </a:r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5682342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24                          Purple</a:t>
            </a:r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6988628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25                  Red</a:t>
            </a:r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8294914" y="4842388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7200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63485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30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28              Orange</a:t>
            </a:r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3069771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29                      Yellow</a:t>
            </a:r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4376057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30                        Green</a:t>
            </a:r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5682342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31                         Blue</a:t>
            </a:r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6988628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94914" y="5996244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1948" y="126141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7200" y="71501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7200" y="1380820"/>
            <a:ext cx="0" cy="5769610"/>
          </a:xfrm>
          <a:custGeom>
            <a:avLst/>
            <a:gdLst/>
            <a:ahLst/>
            <a:cxnLst/>
            <a:rect l="l" t="t" r="r" b="b"/>
            <a:pathLst>
              <a:path h="5769609">
                <a:moveTo>
                  <a:pt x="0" y="0"/>
                </a:moveTo>
                <a:lnTo>
                  <a:pt x="0" y="57692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601200" y="1380820"/>
            <a:ext cx="0" cy="5769610"/>
          </a:xfrm>
          <a:custGeom>
            <a:avLst/>
            <a:gdLst/>
            <a:ahLst/>
            <a:cxnLst/>
            <a:rect l="l" t="t" r="r" b="b"/>
            <a:pathLst>
              <a:path h="5769609">
                <a:moveTo>
                  <a:pt x="0" y="0"/>
                </a:moveTo>
                <a:lnTo>
                  <a:pt x="0" y="57692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444500" y="226288"/>
            <a:ext cx="811530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7" baseline="-28549" dirty="0">
                <a:latin typeface="Verdana"/>
                <a:cs typeface="Verdana"/>
              </a:rPr>
              <a:t>October </a:t>
            </a:r>
            <a:r>
              <a:rPr sz="5400" spc="-7" baseline="-28549" dirty="0" smtClean="0">
                <a:latin typeface="Verdana"/>
                <a:cs typeface="Verdana"/>
              </a:rPr>
              <a:t>201</a:t>
            </a:r>
            <a:r>
              <a:rPr lang="en-US" sz="5400" spc="-7" baseline="-28549" dirty="0" smtClean="0">
                <a:latin typeface="Verdana"/>
                <a:cs typeface="Verdana"/>
              </a:rPr>
              <a:t>9</a:t>
            </a:r>
            <a:r>
              <a:rPr sz="5400" spc="-7" baseline="-28549" dirty="0" smtClean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</a:p>
        </p:txBody>
      </p:sp>
      <p:sp>
        <p:nvSpPr>
          <p:cNvPr id="75" name="object 38"/>
          <p:cNvSpPr/>
          <p:nvPr/>
        </p:nvSpPr>
        <p:spPr>
          <a:xfrm>
            <a:off x="4385157" y="3657509"/>
            <a:ext cx="1306830" cy="1154430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/>
              <a:t>16              Purple	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860" y="1081142"/>
            <a:ext cx="827913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  <a:tab pos="5237480" algn="l"/>
                <a:tab pos="6543675" algn="l"/>
                <a:tab pos="7849870" algn="l"/>
              </a:tabLst>
            </a:pPr>
            <a:r>
              <a:rPr sz="1950" spc="-5" dirty="0">
                <a:latin typeface="Verdana"/>
                <a:cs typeface="Verdana"/>
              </a:rPr>
              <a:t>Sun	Mon	Tue	Wed	Thu	Fri	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82473"/>
            <a:ext cx="864997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7" baseline="-33950" dirty="0">
                <a:latin typeface="Verdana"/>
                <a:cs typeface="Verdana"/>
              </a:rPr>
              <a:t>November </a:t>
            </a:r>
            <a:r>
              <a:rPr sz="5400" spc="-7" baseline="-33950" dirty="0" smtClean="0">
                <a:latin typeface="Verdana"/>
                <a:cs typeface="Verdana"/>
              </a:rPr>
              <a:t>201</a:t>
            </a:r>
            <a:r>
              <a:rPr lang="en-US" sz="5400" spc="-7" baseline="-33950" dirty="0" smtClean="0">
                <a:latin typeface="Verdana"/>
                <a:cs typeface="Verdana"/>
              </a:rPr>
              <a:t>9</a:t>
            </a:r>
            <a:r>
              <a:rPr sz="5400" spc="-7" baseline="-33950" dirty="0" smtClean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14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41950" y="5236794"/>
            <a:ext cx="178435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05727"/>
              </p:ext>
            </p:extLst>
          </p:nvPr>
        </p:nvGraphicFramePr>
        <p:xfrm>
          <a:off x="450850" y="1374470"/>
          <a:ext cx="9143994" cy="5875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 marR="27305" indent="104139" algn="r">
                        <a:lnSpc>
                          <a:spcPct val="94400"/>
                        </a:lnSpc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              Purple                         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1980"/>
                        </a:lnSpc>
                        <a:spcBef>
                          <a:spcPts val="405"/>
                        </a:spcBef>
                        <a:buAutoNum type="arabicPlain" startAt="4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   Red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1775"/>
                        </a:lnSpc>
                        <a:spcBef>
                          <a:spcPts val="405"/>
                        </a:spcBef>
                        <a:buAutoNum type="arabicPlain" startAt="5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   Orange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                Yellow  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1775"/>
                        </a:lnSpc>
                        <a:spcBef>
                          <a:spcPts val="405"/>
                        </a:spcBef>
                        <a:buAutoNum type="arabicPlain" startAt="7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Green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8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Blue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ts val="2005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2100"/>
                        </a:lnSpc>
                        <a:spcBef>
                          <a:spcPts val="990"/>
                        </a:spcBef>
                        <a:tabLst>
                          <a:tab pos="900430" algn="l"/>
                        </a:tabLst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11                                        Purple 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12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Red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1889"/>
                        </a:lnSpc>
                        <a:spcBef>
                          <a:spcPts val="405"/>
                        </a:spcBef>
                        <a:buAutoNum type="arabicPlain" startAt="13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Orange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                                         Yellow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                                  Green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96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18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    Blue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19"/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              Purple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                             Red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                           Orange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                              Diabetes Event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8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25                                No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/>
                          <a:cs typeface="Verdana"/>
                        </a:rPr>
                        <a:t>26                                              School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                               Thanks-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lnSpc>
                          <a:spcPct val="100000"/>
                        </a:lnSpc>
                        <a:spcBef>
                          <a:spcPts val="54"/>
                        </a:spcBef>
                        <a:buAutoNum type="arabicPlain" startAt="28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Giving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56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                           Break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569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860" y="1081142"/>
            <a:ext cx="827913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  <a:tab pos="5237480" algn="l"/>
                <a:tab pos="6543675" algn="l"/>
                <a:tab pos="7849870" algn="l"/>
              </a:tabLst>
            </a:pPr>
            <a:r>
              <a:rPr sz="1950" spc="-5" dirty="0">
                <a:latin typeface="Verdana"/>
                <a:cs typeface="Verdana"/>
              </a:rPr>
              <a:t>Sun	Mon	Tue	Wed	Thu	Fri	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297408"/>
            <a:ext cx="91694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7" baseline="-19290" dirty="0">
                <a:latin typeface="Verdana"/>
                <a:cs typeface="Verdana"/>
              </a:rPr>
              <a:t>December </a:t>
            </a:r>
            <a:r>
              <a:rPr sz="5400" spc="-7" baseline="-19290" dirty="0" smtClean="0">
                <a:latin typeface="Verdana"/>
                <a:cs typeface="Verdana"/>
              </a:rPr>
              <a:t>201</a:t>
            </a:r>
            <a:r>
              <a:rPr lang="en-US" sz="5400" spc="-7" baseline="-19290" dirty="0" smtClean="0">
                <a:latin typeface="Verdana"/>
                <a:cs typeface="Verdana"/>
              </a:rPr>
              <a:t>9</a:t>
            </a:r>
            <a:r>
              <a:rPr sz="5400" spc="-7" baseline="-19290" dirty="0" smtClean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3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54382" y="7205522"/>
            <a:ext cx="174498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5"/>
              </a:lnSpc>
            </a:pPr>
            <a:r>
              <a:rPr sz="1200" b="1" u="heavy" spc="-5" dirty="0">
                <a:latin typeface="Verdana"/>
                <a:cs typeface="Verdana"/>
              </a:rPr>
              <a:t>Dress Up</a:t>
            </a:r>
            <a:r>
              <a:rPr sz="1200" b="1" u="heavy" spc="-40" dirty="0">
                <a:latin typeface="Verdana"/>
                <a:cs typeface="Verdana"/>
              </a:rPr>
              <a:t> </a:t>
            </a:r>
            <a:r>
              <a:rPr sz="1200" b="1" u="heavy" spc="-5" dirty="0">
                <a:latin typeface="Verdana"/>
                <a:cs typeface="Verdana"/>
              </a:rPr>
              <a:t>Days:</a:t>
            </a:r>
            <a:endParaRPr sz="1200">
              <a:latin typeface="Verdana"/>
              <a:cs typeface="Verdana"/>
            </a:endParaRPr>
          </a:p>
          <a:p>
            <a:pPr marL="363855" indent="-203200">
              <a:lnSpc>
                <a:spcPts val="1395"/>
              </a:lnSpc>
              <a:buFont typeface="Symbol"/>
              <a:buChar char=""/>
              <a:tabLst>
                <a:tab pos="364490" algn="l"/>
              </a:tabLst>
            </a:pPr>
            <a:r>
              <a:rPr sz="1200" dirty="0">
                <a:latin typeface="Verdana"/>
                <a:cs typeface="Verdana"/>
              </a:rPr>
              <a:t>Polar Express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PJ's</a:t>
            </a:r>
            <a:endParaRPr sz="1200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78002"/>
              </p:ext>
            </p:extLst>
          </p:nvPr>
        </p:nvGraphicFramePr>
        <p:xfrm>
          <a:off x="450850" y="1378322"/>
          <a:ext cx="9143994" cy="5691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1478"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Yellow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3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Green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4"/>
                      </a:pP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Blue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5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Purple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                  Red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904">
                <a:tc>
                  <a:txBody>
                    <a:bodyPr/>
                    <a:lstStyle/>
                    <a:p>
                      <a:pPr marR="33655" algn="r">
                        <a:lnSpc>
                          <a:spcPts val="1470"/>
                        </a:lnSpc>
                        <a:spcBef>
                          <a:spcPts val="330"/>
                        </a:spcBef>
                      </a:pPr>
                      <a:endParaRPr sz="15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679" algn="r">
                        <a:lnSpc>
                          <a:spcPts val="1495"/>
                        </a:lnSpc>
                      </a:pPr>
                      <a:r>
                        <a:rPr lang="en-US" sz="1800" baseline="-22222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                                  Orange </a:t>
                      </a:r>
                      <a:endParaRPr sz="1800" baseline="-22222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3655" indent="-342900" algn="r">
                        <a:lnSpc>
                          <a:spcPts val="1755"/>
                        </a:lnSpc>
                        <a:spcBef>
                          <a:spcPts val="330"/>
                        </a:spcBef>
                        <a:buAutoNum type="arabicPlain" startAt="10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Yellow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8020" indent="-342900" algn="r">
                        <a:lnSpc>
                          <a:spcPts val="1770"/>
                        </a:lnSpc>
                        <a:spcBef>
                          <a:spcPts val="819"/>
                        </a:spcBef>
                        <a:buAutoNum type="arabicPlain" startAt="11"/>
                        <a:tabLst>
                          <a:tab pos="1130935" algn="l"/>
                        </a:tabLst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Green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3655" indent="-342900" algn="r">
                        <a:lnSpc>
                          <a:spcPts val="1470"/>
                        </a:lnSpc>
                        <a:spcBef>
                          <a:spcPts val="330"/>
                        </a:spcBef>
                        <a:buAutoNum type="arabicPlain" startAt="12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Blue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3655" indent="-342900" algn="r">
                        <a:lnSpc>
                          <a:spcPts val="1585"/>
                        </a:lnSpc>
                        <a:spcBef>
                          <a:spcPts val="330"/>
                        </a:spcBef>
                        <a:buAutoNum type="arabicPlain" startAt="13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Purple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904">
                <a:tc>
                  <a:txBody>
                    <a:bodyPr/>
                    <a:lstStyle/>
                    <a:p>
                      <a:pPr marR="33655" algn="r">
                        <a:lnSpc>
                          <a:spcPts val="1635"/>
                        </a:lnSpc>
                        <a:spcBef>
                          <a:spcPts val="330"/>
                        </a:spcBef>
                      </a:pPr>
                      <a:endParaRPr sz="15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16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Red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ts val="1565"/>
                        </a:lnSpc>
                        <a:spcBef>
                          <a:spcPts val="330"/>
                        </a:spcBef>
                        <a:buAutoNum type="arabicPlain" startAt="17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Orange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18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Yellow 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290" indent="-342900" algn="r">
                        <a:lnSpc>
                          <a:spcPts val="1639"/>
                        </a:lnSpc>
                        <a:spcBef>
                          <a:spcPts val="330"/>
                        </a:spcBef>
                        <a:buAutoNum type="arabicPlain" startAt="19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Early Release- No outclass         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                          No school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639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904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5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r">
                        <a:lnSpc>
                          <a:spcPts val="1725"/>
                        </a:lnSpc>
                        <a:tabLst>
                          <a:tab pos="1010285" algn="l"/>
                        </a:tabLst>
                      </a:pPr>
                      <a:endParaRPr sz="1800" baseline="-14814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904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904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5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r">
                        <a:lnSpc>
                          <a:spcPts val="1670"/>
                        </a:lnSpc>
                        <a:spcBef>
                          <a:spcPts val="330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59540"/>
            <a:ext cx="3185160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Verdana"/>
                <a:cs typeface="Verdana"/>
              </a:rPr>
              <a:t>January</a:t>
            </a:r>
            <a:r>
              <a:rPr sz="3600" spc="-80" dirty="0">
                <a:latin typeface="Verdana"/>
                <a:cs typeface="Verdana"/>
              </a:rPr>
              <a:t> </a:t>
            </a:r>
            <a:r>
              <a:rPr sz="3600" spc="-5" dirty="0" smtClean="0">
                <a:latin typeface="Verdana"/>
                <a:cs typeface="Verdana"/>
              </a:rPr>
              <a:t>20</a:t>
            </a:r>
            <a:r>
              <a:rPr lang="en-US" sz="3600" spc="-5" dirty="0" smtClean="0">
                <a:latin typeface="Verdana"/>
                <a:cs typeface="Verdana"/>
              </a:rPr>
              <a:t>20</a:t>
            </a:r>
            <a:endParaRPr sz="3600" dirty="0">
              <a:latin typeface="Verdana"/>
              <a:cs typeface="Verdana"/>
            </a:endParaRPr>
          </a:p>
          <a:p>
            <a:pPr marL="102870">
              <a:lnSpc>
                <a:spcPct val="100000"/>
              </a:lnSpc>
              <a:spcBef>
                <a:spcPts val="575"/>
              </a:spcBef>
              <a:tabLst>
                <a:tab pos="1409065" algn="l"/>
                <a:tab pos="2715260" algn="l"/>
              </a:tabLst>
            </a:pPr>
            <a:r>
              <a:rPr sz="1950" spc="-5" dirty="0">
                <a:latin typeface="Verdana"/>
                <a:cs typeface="Verdana"/>
              </a:rPr>
              <a:t>Sun	Mon	Tue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2105" y="470128"/>
            <a:ext cx="497205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  <a:endParaRPr sz="2800">
              <a:latin typeface="Verdana"/>
              <a:cs typeface="Verdana"/>
            </a:endParaRPr>
          </a:p>
          <a:p>
            <a:pPr marL="624205">
              <a:lnSpc>
                <a:spcPct val="100000"/>
              </a:lnSpc>
              <a:spcBef>
                <a:spcPts val="1450"/>
              </a:spcBef>
              <a:tabLst>
                <a:tab pos="1930400" algn="l"/>
                <a:tab pos="3236595" algn="l"/>
                <a:tab pos="4542790" algn="l"/>
              </a:tabLst>
            </a:pPr>
            <a:r>
              <a:rPr sz="1950" dirty="0">
                <a:latin typeface="Verdana"/>
                <a:cs typeface="Verdana"/>
              </a:rPr>
              <a:t>Wed	</a:t>
            </a:r>
            <a:r>
              <a:rPr sz="1950" spc="-5" dirty="0">
                <a:latin typeface="Verdana"/>
                <a:cs typeface="Verdana"/>
              </a:rPr>
              <a:t>Thu	Fri	Sat</a:t>
            </a:r>
            <a:endParaRPr sz="1950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28083"/>
              </p:ext>
            </p:extLst>
          </p:nvPr>
        </p:nvGraphicFramePr>
        <p:xfrm>
          <a:off x="450850" y="1374470"/>
          <a:ext cx="9143994" cy="57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7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Red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8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Orange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9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Yellow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10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Green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                    Blue  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                    Purple                           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15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Red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                              Orange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                            Yellow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                  No School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1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Green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2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Blue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                                              Purple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                   Red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algn="r"/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           Orange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8"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Yellow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              Green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                Blue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         Purple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59540"/>
            <a:ext cx="3388995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spc="-5" dirty="0">
                <a:latin typeface="Verdana"/>
                <a:cs typeface="Verdana"/>
              </a:rPr>
              <a:t>February</a:t>
            </a:r>
            <a:r>
              <a:rPr sz="3600" spc="-75" dirty="0">
                <a:latin typeface="Verdana"/>
                <a:cs typeface="Verdana"/>
              </a:rPr>
              <a:t> </a:t>
            </a:r>
            <a:r>
              <a:rPr sz="3600" spc="-5" dirty="0" smtClean="0">
                <a:latin typeface="Verdana"/>
                <a:cs typeface="Verdana"/>
              </a:rPr>
              <a:t>20</a:t>
            </a:r>
            <a:r>
              <a:rPr lang="en-US" sz="3600" spc="-5" dirty="0" smtClean="0">
                <a:latin typeface="Verdana"/>
                <a:cs typeface="Verdana"/>
              </a:rPr>
              <a:t>20</a:t>
            </a:r>
            <a:endParaRPr sz="3600" dirty="0">
              <a:latin typeface="Verdana"/>
              <a:cs typeface="Verdana"/>
            </a:endParaRPr>
          </a:p>
          <a:p>
            <a:pPr marR="105410" algn="ctr">
              <a:lnSpc>
                <a:spcPct val="100000"/>
              </a:lnSpc>
              <a:spcBef>
                <a:spcPts val="575"/>
              </a:spcBef>
              <a:tabLst>
                <a:tab pos="1306195" algn="l"/>
                <a:tab pos="2612390" algn="l"/>
              </a:tabLst>
            </a:pPr>
            <a:r>
              <a:rPr sz="1950" spc="-5" dirty="0">
                <a:latin typeface="Verdana"/>
                <a:cs typeface="Verdana"/>
              </a:rPr>
              <a:t>Sun	Mon	Tue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7639" y="6944042"/>
            <a:ext cx="116205" cy="191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Verdana"/>
                <a:cs typeface="Verdana"/>
              </a:rPr>
              <a:t>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8438" y="7126922"/>
            <a:ext cx="141414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buFont typeface="Symbol"/>
              <a:buChar char=""/>
              <a:tabLst>
                <a:tab pos="215900" algn="l"/>
              </a:tabLst>
            </a:pPr>
            <a:r>
              <a:rPr sz="1200" dirty="0">
                <a:latin typeface="Verdana"/>
                <a:cs typeface="Verdana"/>
              </a:rPr>
              <a:t>Super Bowl</a:t>
            </a:r>
            <a:r>
              <a:rPr sz="1200" spc="-10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2/1</a:t>
            </a:r>
            <a:endParaRPr sz="12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84597"/>
              </p:ext>
            </p:extLst>
          </p:nvPr>
        </p:nvGraphicFramePr>
        <p:xfrm>
          <a:off x="444500" y="1403722"/>
          <a:ext cx="9143994" cy="57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8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 marR="43815" indent="-45720" algn="r">
                        <a:lnSpc>
                          <a:spcPct val="97200"/>
                        </a:lnSpc>
                        <a:spcBef>
                          <a:spcPts val="1019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3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Red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4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Orange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5016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5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Yellow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4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                         Green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8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                              Blue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2100"/>
                        </a:lnSpc>
                        <a:spcBef>
                          <a:spcPts val="405"/>
                        </a:spcBef>
                        <a:buAutoNum type="arabicPlain" startAt="10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Purple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                          Red 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                                 Orange 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2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                           Early Release- Yellow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2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                     PD Day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1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                           No School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18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Green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ct val="100000"/>
                        </a:lnSpc>
                        <a:spcBef>
                          <a:spcPts val="405"/>
                        </a:spcBef>
                        <a:buAutoNum type="arabicPlain" startAt="19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Blue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2039"/>
                        </a:lnSpc>
                        <a:spcBef>
                          <a:spcPts val="405"/>
                        </a:spcBef>
                        <a:buAutoNum type="arabicPlain" startAt="20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</a:t>
                      </a:r>
                    </a:p>
                    <a:p>
                      <a:pPr marL="0" marR="43815" indent="0" algn="r">
                        <a:lnSpc>
                          <a:spcPts val="2039"/>
                        </a:lnSpc>
                        <a:spcBef>
                          <a:spcPts val="405"/>
                        </a:spcBef>
                        <a:buNone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Purple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35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                               Red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ts val="1955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                       Orange 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5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Yellow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lain" startAt="26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Green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3815" indent="-342900" algn="r">
                        <a:lnSpc>
                          <a:spcPts val="2150"/>
                        </a:lnSpc>
                        <a:spcBef>
                          <a:spcPts val="405"/>
                        </a:spcBef>
                        <a:buAutoNum type="arabicPlain" startAt="27"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Blue</a:t>
                      </a:r>
                      <a:endParaRPr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                      Purple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3921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3921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154894" y="513854"/>
            <a:ext cx="4822190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  <a:endParaRPr sz="2800">
              <a:latin typeface="Verdana"/>
              <a:cs typeface="Verdana"/>
            </a:endParaRPr>
          </a:p>
          <a:p>
            <a:pPr marL="311150">
              <a:lnSpc>
                <a:spcPct val="100000"/>
              </a:lnSpc>
              <a:spcBef>
                <a:spcPts val="1105"/>
              </a:spcBef>
              <a:tabLst>
                <a:tab pos="1617345" algn="l"/>
                <a:tab pos="2923540" algn="l"/>
                <a:tab pos="4229735" algn="l"/>
              </a:tabLst>
            </a:pPr>
            <a:r>
              <a:rPr sz="1950" dirty="0">
                <a:latin typeface="Verdana"/>
                <a:cs typeface="Verdana"/>
              </a:rPr>
              <a:t>Wed	</a:t>
            </a:r>
            <a:r>
              <a:rPr sz="1950" spc="-5" dirty="0">
                <a:latin typeface="Verdana"/>
                <a:cs typeface="Verdana"/>
              </a:rPr>
              <a:t>Thu	Fri	Sat</a:t>
            </a:r>
            <a:endParaRPr sz="1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136" y="442866"/>
            <a:ext cx="3185160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Verdana"/>
                <a:cs typeface="Verdana"/>
              </a:rPr>
              <a:t>March</a:t>
            </a:r>
            <a:r>
              <a:rPr sz="3600" spc="-85" dirty="0">
                <a:latin typeface="Verdana"/>
                <a:cs typeface="Verdana"/>
              </a:rPr>
              <a:t> </a:t>
            </a:r>
            <a:r>
              <a:rPr sz="3600" spc="-5" dirty="0" smtClean="0">
                <a:latin typeface="Verdana"/>
                <a:cs typeface="Verdana"/>
              </a:rPr>
              <a:t>2</a:t>
            </a:r>
            <a:r>
              <a:rPr lang="en-US" sz="3600" spc="-5" dirty="0" smtClean="0">
                <a:latin typeface="Verdana"/>
                <a:cs typeface="Verdana"/>
              </a:rPr>
              <a:t>020</a:t>
            </a:r>
            <a:endParaRPr sz="3600" dirty="0">
              <a:latin typeface="Verdana"/>
              <a:cs typeface="Verdana"/>
            </a:endParaRPr>
          </a:p>
          <a:p>
            <a:pPr marL="102870">
              <a:lnSpc>
                <a:spcPct val="100000"/>
              </a:lnSpc>
              <a:spcBef>
                <a:spcPts val="575"/>
              </a:spcBef>
              <a:tabLst>
                <a:tab pos="1409065" algn="l"/>
                <a:tab pos="2715260" algn="l"/>
              </a:tabLst>
            </a:pPr>
            <a:r>
              <a:rPr sz="1950" spc="-5" dirty="0">
                <a:latin typeface="Verdana"/>
                <a:cs typeface="Verdana"/>
              </a:rPr>
              <a:t>Sun	Mon	Tue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3485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	                Red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9771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              Orange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6057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2342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88628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94914" y="13808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3485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9771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6057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70481" y="232912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88628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94914" y="234236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00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63485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69771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76057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82342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88628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94914" y="3303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7200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63485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69771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76057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82342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88628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94914" y="426546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7200" y="522700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263" y="520252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37549" y="513451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76057" y="522700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82342" y="522700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988628" y="522700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294914" y="522700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7200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63485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30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069771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76057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82342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88628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294914" y="618855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7200" y="136806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57200" y="71501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200" y="1380820"/>
            <a:ext cx="0" cy="5769610"/>
          </a:xfrm>
          <a:custGeom>
            <a:avLst/>
            <a:gdLst/>
            <a:ahLst/>
            <a:cxnLst/>
            <a:rect l="l" t="t" r="r" b="b"/>
            <a:pathLst>
              <a:path h="5769609">
                <a:moveTo>
                  <a:pt x="0" y="0"/>
                </a:moveTo>
                <a:lnTo>
                  <a:pt x="0" y="57692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601200" y="1380820"/>
            <a:ext cx="0" cy="5769610"/>
          </a:xfrm>
          <a:custGeom>
            <a:avLst/>
            <a:gdLst/>
            <a:ahLst/>
            <a:cxnLst/>
            <a:rect l="l" t="t" r="r" b="b"/>
            <a:pathLst>
              <a:path h="5769609">
                <a:moveTo>
                  <a:pt x="0" y="0"/>
                </a:moveTo>
                <a:lnTo>
                  <a:pt x="0" y="57692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027419" y="6966081"/>
            <a:ext cx="1292225" cy="0"/>
          </a:xfrm>
          <a:custGeom>
            <a:avLst/>
            <a:gdLst/>
            <a:ahLst/>
            <a:cxnLst/>
            <a:rect l="l" t="t" r="r" b="b"/>
            <a:pathLst>
              <a:path w="1292225">
                <a:moveTo>
                  <a:pt x="0" y="0"/>
                </a:moveTo>
                <a:lnTo>
                  <a:pt x="1291685" y="0"/>
                </a:lnTo>
              </a:path>
            </a:pathLst>
          </a:custGeom>
          <a:ln w="156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671785" y="549706"/>
            <a:ext cx="5142230" cy="835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Verdana"/>
                <a:cs typeface="Verdana"/>
              </a:rPr>
              <a:t>Walker Station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Elementary</a:t>
            </a:r>
            <a:endParaRPr sz="2800">
              <a:latin typeface="Verdana"/>
              <a:cs typeface="Verdana"/>
            </a:endParaRPr>
          </a:p>
          <a:p>
            <a:pPr marL="794385">
              <a:lnSpc>
                <a:spcPct val="100000"/>
              </a:lnSpc>
              <a:spcBef>
                <a:spcPts val="825"/>
              </a:spcBef>
              <a:tabLst>
                <a:tab pos="2100580" algn="l"/>
                <a:tab pos="3406775" algn="l"/>
                <a:tab pos="4712970" algn="l"/>
              </a:tabLst>
            </a:pPr>
            <a:r>
              <a:rPr sz="1950" dirty="0">
                <a:latin typeface="Verdana"/>
                <a:cs typeface="Verdana"/>
              </a:rPr>
              <a:t>Wed	</a:t>
            </a:r>
            <a:r>
              <a:rPr sz="1950" spc="-5" dirty="0">
                <a:latin typeface="Verdana"/>
                <a:cs typeface="Verdana"/>
              </a:rPr>
              <a:t>Thu	Fri	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88" name="object 38"/>
          <p:cNvSpPr/>
          <p:nvPr/>
        </p:nvSpPr>
        <p:spPr>
          <a:xfrm>
            <a:off x="4473300" y="1337117"/>
            <a:ext cx="1197181" cy="992011"/>
          </a:xfrm>
          <a:custGeom>
            <a:avLst/>
            <a:gdLst/>
            <a:ahLst/>
            <a:cxnLst/>
            <a:rect l="l" t="t" r="r" b="b"/>
            <a:pathLst>
              <a:path w="1306829" h="1154429">
                <a:moveTo>
                  <a:pt x="0" y="0"/>
                </a:moveTo>
                <a:lnTo>
                  <a:pt x="1306283" y="0"/>
                </a:lnTo>
                <a:lnTo>
                  <a:pt x="1306283" y="1153858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5"/>
          <p:cNvSpPr/>
          <p:nvPr/>
        </p:nvSpPr>
        <p:spPr>
          <a:xfrm>
            <a:off x="4357721" y="140807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                        Yellow	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object 5"/>
          <p:cNvSpPr/>
          <p:nvPr/>
        </p:nvSpPr>
        <p:spPr>
          <a:xfrm>
            <a:off x="5693527" y="138719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                      Green		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object 5"/>
          <p:cNvSpPr/>
          <p:nvPr/>
        </p:nvSpPr>
        <p:spPr>
          <a:xfrm>
            <a:off x="6969610" y="133711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                       Field Day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" name="object 5"/>
          <p:cNvSpPr/>
          <p:nvPr/>
        </p:nvSpPr>
        <p:spPr>
          <a:xfrm>
            <a:off x="1720685" y="237122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                No	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object 5"/>
          <p:cNvSpPr/>
          <p:nvPr/>
        </p:nvSpPr>
        <p:spPr>
          <a:xfrm>
            <a:off x="4421696" y="2379211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               Spring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object 5"/>
          <p:cNvSpPr/>
          <p:nvPr/>
        </p:nvSpPr>
        <p:spPr>
          <a:xfrm>
            <a:off x="5753005" y="233350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          Break	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object 5"/>
          <p:cNvSpPr/>
          <p:nvPr/>
        </p:nvSpPr>
        <p:spPr>
          <a:xfrm>
            <a:off x="6899630" y="233550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                   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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object 5"/>
          <p:cNvSpPr/>
          <p:nvPr/>
        </p:nvSpPr>
        <p:spPr>
          <a:xfrm>
            <a:off x="1815827" y="327457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                  Blue	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object 5"/>
          <p:cNvSpPr/>
          <p:nvPr/>
        </p:nvSpPr>
        <p:spPr>
          <a:xfrm>
            <a:off x="3091774" y="335706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              Purple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object 5"/>
          <p:cNvSpPr/>
          <p:nvPr/>
        </p:nvSpPr>
        <p:spPr>
          <a:xfrm>
            <a:off x="4464511" y="3310342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              Red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" name="object 5"/>
          <p:cNvSpPr/>
          <p:nvPr/>
        </p:nvSpPr>
        <p:spPr>
          <a:xfrm>
            <a:off x="5691713" y="323181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             Orange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object 5"/>
          <p:cNvSpPr/>
          <p:nvPr/>
        </p:nvSpPr>
        <p:spPr>
          <a:xfrm>
            <a:off x="6936415" y="3373582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                 Yellow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object 5"/>
          <p:cNvSpPr/>
          <p:nvPr/>
        </p:nvSpPr>
        <p:spPr>
          <a:xfrm>
            <a:off x="1782932" y="426706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                  Green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object 5"/>
          <p:cNvSpPr/>
          <p:nvPr/>
        </p:nvSpPr>
        <p:spPr>
          <a:xfrm>
            <a:off x="3121440" y="4306701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                  Blue 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object 5"/>
          <p:cNvSpPr/>
          <p:nvPr/>
        </p:nvSpPr>
        <p:spPr>
          <a:xfrm>
            <a:off x="4399843" y="427198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          Purple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object 5"/>
          <p:cNvSpPr/>
          <p:nvPr/>
        </p:nvSpPr>
        <p:spPr>
          <a:xfrm>
            <a:off x="5679515" y="425521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        Red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5" name="object 5"/>
          <p:cNvSpPr/>
          <p:nvPr/>
        </p:nvSpPr>
        <p:spPr>
          <a:xfrm>
            <a:off x="6894519" y="4256601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               Orange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6" name="object 5"/>
          <p:cNvSpPr/>
          <p:nvPr/>
        </p:nvSpPr>
        <p:spPr>
          <a:xfrm>
            <a:off x="1894718" y="52340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          Yellow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7" name="object 5"/>
          <p:cNvSpPr/>
          <p:nvPr/>
        </p:nvSpPr>
        <p:spPr>
          <a:xfrm>
            <a:off x="3042519" y="518576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             Green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8" name="object 5"/>
          <p:cNvSpPr/>
          <p:nvPr/>
        </p:nvSpPr>
        <p:spPr>
          <a:xfrm>
            <a:off x="3039574" y="233350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                School	 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59540"/>
            <a:ext cx="2389505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Verdana"/>
                <a:cs typeface="Verdana"/>
              </a:rPr>
              <a:t>April</a:t>
            </a:r>
            <a:r>
              <a:rPr sz="3600" spc="-80" dirty="0">
                <a:latin typeface="Verdana"/>
                <a:cs typeface="Verdana"/>
              </a:rPr>
              <a:t> </a:t>
            </a:r>
            <a:r>
              <a:rPr sz="3600" spc="-5" dirty="0" smtClean="0">
                <a:latin typeface="Verdana"/>
                <a:cs typeface="Verdana"/>
              </a:rPr>
              <a:t>20</a:t>
            </a:r>
            <a:r>
              <a:rPr lang="en-US" sz="3600" spc="-5" dirty="0" smtClean="0">
                <a:latin typeface="Verdana"/>
                <a:cs typeface="Verdana"/>
              </a:rPr>
              <a:t>20</a:t>
            </a:r>
            <a:endParaRPr sz="3600" dirty="0">
              <a:latin typeface="Verdana"/>
              <a:cs typeface="Verdana"/>
            </a:endParaRPr>
          </a:p>
          <a:p>
            <a:pPr marL="102870">
              <a:lnSpc>
                <a:spcPct val="100000"/>
              </a:lnSpc>
              <a:spcBef>
                <a:spcPts val="575"/>
              </a:spcBef>
              <a:tabLst>
                <a:tab pos="1409065" algn="l"/>
              </a:tabLst>
            </a:pPr>
            <a:r>
              <a:rPr sz="1950" spc="-5" dirty="0">
                <a:latin typeface="Verdana"/>
                <a:cs typeface="Verdana"/>
              </a:rPr>
              <a:t>Sun	Mon</a:t>
            </a:r>
            <a:endParaRPr sz="195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7429" y="1081142"/>
            <a:ext cx="4260215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895" algn="l"/>
                <a:tab pos="2625090" algn="l"/>
                <a:tab pos="3931285" algn="l"/>
              </a:tabLst>
            </a:pPr>
            <a:r>
              <a:rPr sz="1950" spc="-5" dirty="0">
                <a:latin typeface="Verdana"/>
                <a:cs typeface="Verdana"/>
              </a:rPr>
              <a:t>Tue	Wed	Thu	Fri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2564" y="1081142"/>
            <a:ext cx="44132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dirty="0">
                <a:latin typeface="Verdana"/>
                <a:cs typeface="Verdana"/>
              </a:rPr>
              <a:t>Sat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153591"/>
            <a:ext cx="12484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print-a-calendar.com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2105">
              <a:lnSpc>
                <a:spcPct val="100000"/>
              </a:lnSpc>
            </a:pPr>
            <a:r>
              <a:rPr dirty="0">
                <a:latin typeface="Verdana"/>
                <a:cs typeface="Verdana"/>
              </a:rPr>
              <a:t>Walker Station</a:t>
            </a:r>
            <a:r>
              <a:rPr spc="-9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Elementary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13455"/>
              </p:ext>
            </p:extLst>
          </p:nvPr>
        </p:nvGraphicFramePr>
        <p:xfrm>
          <a:off x="450850" y="1374470"/>
          <a:ext cx="9143992" cy="57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53855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43815" algn="r">
                        <a:lnSpc>
                          <a:spcPts val="1889"/>
                        </a:lnSpc>
                        <a:spcBef>
                          <a:spcPts val="405"/>
                        </a:spcBef>
                      </a:pP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25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75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0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25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43815" algn="r">
                        <a:lnSpc>
                          <a:spcPts val="203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6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03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2110"/>
                        </a:lnSpc>
                        <a:spcBef>
                          <a:spcPts val="405"/>
                        </a:spcBef>
                      </a:pP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55">
                <a:tc>
                  <a:txBody>
                    <a:bodyPr/>
                    <a:lstStyle/>
                    <a:p>
                      <a:pPr marR="43815" algn="r">
                        <a:lnSpc>
                          <a:spcPts val="2095"/>
                        </a:lnSpc>
                        <a:spcBef>
                          <a:spcPts val="405"/>
                        </a:spcBef>
                      </a:pPr>
                      <a:endParaRPr sz="1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object 5"/>
          <p:cNvSpPr/>
          <p:nvPr/>
        </p:nvSpPr>
        <p:spPr>
          <a:xfrm>
            <a:off x="4375785" y="1377762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             Blue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object 5"/>
          <p:cNvSpPr/>
          <p:nvPr/>
        </p:nvSpPr>
        <p:spPr>
          <a:xfrm>
            <a:off x="5688965" y="144822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             Purple	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object 5"/>
          <p:cNvSpPr/>
          <p:nvPr/>
        </p:nvSpPr>
        <p:spPr>
          <a:xfrm>
            <a:off x="7012655" y="144297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         Red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object 5"/>
          <p:cNvSpPr/>
          <p:nvPr/>
        </p:nvSpPr>
        <p:spPr>
          <a:xfrm>
            <a:off x="1803394" y="259080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               Orange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3110224" y="257569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           Yellow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4417054" y="253891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             Green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object 5"/>
          <p:cNvSpPr/>
          <p:nvPr/>
        </p:nvSpPr>
        <p:spPr>
          <a:xfrm>
            <a:off x="5705825" y="2529067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          Blue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object 5"/>
          <p:cNvSpPr/>
          <p:nvPr/>
        </p:nvSpPr>
        <p:spPr>
          <a:xfrm>
            <a:off x="6996918" y="249592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            No School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1840599" y="3752055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               PD Day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object 5"/>
          <p:cNvSpPr/>
          <p:nvPr/>
        </p:nvSpPr>
        <p:spPr>
          <a:xfrm>
            <a:off x="3123362" y="3752054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        Purple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4430192" y="3803921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             Red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object 5"/>
          <p:cNvSpPr/>
          <p:nvPr/>
        </p:nvSpPr>
        <p:spPr>
          <a:xfrm>
            <a:off x="5723884" y="3738384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          Orange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object 5"/>
          <p:cNvSpPr/>
          <p:nvPr/>
        </p:nvSpPr>
        <p:spPr>
          <a:xfrm>
            <a:off x="6995795" y="373266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        Yellow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object 5"/>
          <p:cNvSpPr/>
          <p:nvPr/>
        </p:nvSpPr>
        <p:spPr>
          <a:xfrm>
            <a:off x="1829670" y="483115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              Green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object 5"/>
          <p:cNvSpPr/>
          <p:nvPr/>
        </p:nvSpPr>
        <p:spPr>
          <a:xfrm>
            <a:off x="3123362" y="483114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          Blue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object 5"/>
          <p:cNvSpPr/>
          <p:nvPr/>
        </p:nvSpPr>
        <p:spPr>
          <a:xfrm>
            <a:off x="4439170" y="479103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         Purple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682615" y="4791036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          Red		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object 5"/>
          <p:cNvSpPr/>
          <p:nvPr/>
        </p:nvSpPr>
        <p:spPr>
          <a:xfrm>
            <a:off x="6926060" y="4810102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        Orange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1803394" y="6011120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               Yellow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object 5"/>
          <p:cNvSpPr/>
          <p:nvPr/>
        </p:nvSpPr>
        <p:spPr>
          <a:xfrm>
            <a:off x="3106064" y="5910243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             Green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object 5"/>
          <p:cNvSpPr/>
          <p:nvPr/>
        </p:nvSpPr>
        <p:spPr>
          <a:xfrm>
            <a:off x="4365275" y="6005839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          Blue 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object 5"/>
          <p:cNvSpPr/>
          <p:nvPr/>
        </p:nvSpPr>
        <p:spPr>
          <a:xfrm>
            <a:off x="5619230" y="6005838"/>
            <a:ext cx="1306830" cy="962025"/>
          </a:xfrm>
          <a:custGeom>
            <a:avLst/>
            <a:gdLst/>
            <a:ahLst/>
            <a:cxnLst/>
            <a:rect l="l" t="t" r="r" b="b"/>
            <a:pathLst>
              <a:path w="1306829" h="962025">
                <a:moveTo>
                  <a:pt x="0" y="0"/>
                </a:moveTo>
                <a:lnTo>
                  <a:pt x="1306283" y="0"/>
                </a:lnTo>
                <a:lnTo>
                  <a:pt x="1306283" y="96154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>
            <a:pPr algn="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            Purple		 					</a:t>
            </a: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626256F40CF46B2303E1B590D0C29" ma:contentTypeVersion="11" ma:contentTypeDescription="Create a new document." ma:contentTypeScope="" ma:versionID="c0bc6bfd46fdd1371572c6fb646ac36d">
  <xsd:schema xmlns:xsd="http://www.w3.org/2001/XMLSchema" xmlns:xs="http://www.w3.org/2001/XMLSchema" xmlns:p="http://schemas.microsoft.com/office/2006/metadata/properties" xmlns:ns3="618022ed-c081-4e05-b613-b2e07ea67800" xmlns:ns4="912c21c3-1fff-4f47-810b-bcfb8133bacd" targetNamespace="http://schemas.microsoft.com/office/2006/metadata/properties" ma:root="true" ma:fieldsID="eed316df5388fd8078a4f8f8c8e0a0ef" ns3:_="" ns4:_="">
    <xsd:import namespace="618022ed-c081-4e05-b613-b2e07ea67800"/>
    <xsd:import namespace="912c21c3-1fff-4f47-810b-bcfb8133b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2ed-c081-4e05-b613-b2e07ea678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c21c3-1fff-4f47-810b-bcfb8133b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3B9B1B-8023-41DD-A44D-7D330534B0AE}">
  <ds:schemaRefs>
    <ds:schemaRef ds:uri="http://purl.org/dc/elements/1.1/"/>
    <ds:schemaRef ds:uri="http://schemas.microsoft.com/office/2006/metadata/properties"/>
    <ds:schemaRef ds:uri="912c21c3-1fff-4f47-810b-bcfb8133bacd"/>
    <ds:schemaRef ds:uri="http://purl.org/dc/dcmitype/"/>
    <ds:schemaRef ds:uri="http://www.w3.org/XML/1998/namespace"/>
    <ds:schemaRef ds:uri="http://schemas.microsoft.com/office/2006/documentManagement/types"/>
    <ds:schemaRef ds:uri="618022ed-c081-4e05-b613-b2e07ea67800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2F0FBB-5D78-495C-AF91-3419583E2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8022ed-c081-4e05-b613-b2e07ea67800"/>
    <ds:schemaRef ds:uri="912c21c3-1fff-4f47-810b-bcfb8133b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E3DCB8-5077-4F5E-AD42-E425D81001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</TotalTime>
  <Words>1271</Words>
  <Application>Microsoft Office PowerPoint</Application>
  <PresentationFormat>Custom</PresentationFormat>
  <Paragraphs>298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Wingdings</vt:lpstr>
      <vt:lpstr>Office Theme</vt:lpstr>
      <vt:lpstr>August 2019 Walker Station Elementary</vt:lpstr>
      <vt:lpstr>September 2019 Walker Station Elementary</vt:lpstr>
      <vt:lpstr>October 2019 Walker Station Elementary</vt:lpstr>
      <vt:lpstr>November 2019 Walker Station Elementary</vt:lpstr>
      <vt:lpstr>December 2019 Walker Station Elementary</vt:lpstr>
      <vt:lpstr>January 2020 Sun Mon Tue</vt:lpstr>
      <vt:lpstr>February 2020 Sun Mon Tue</vt:lpstr>
      <vt:lpstr>March 2020 Sun Mon Tue</vt:lpstr>
      <vt:lpstr>Walker Station Elementary</vt:lpstr>
      <vt:lpstr>Walker Station Elementary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2018 Walker Station Elementary</dc:title>
  <dc:creator>Kargbo, Kathryn</dc:creator>
  <cp:lastModifiedBy>Trevino, Deanna</cp:lastModifiedBy>
  <cp:revision>51</cp:revision>
  <dcterms:created xsi:type="dcterms:W3CDTF">2018-07-18T10:10:09Z</dcterms:created>
  <dcterms:modified xsi:type="dcterms:W3CDTF">2020-02-12T20:21:28Z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2018-07-09T00:00:00Z</vt:filetime>
  </property>
  <property fmtid="{D5CDD505-2E9C-101B-9397-08002B2CF9AE}" pid="3" name="Creator">
    <vt:lpwstr>PDFsharp 1.32.3057-g (www.pdfsharp.net)</vt:lpwstr>
  </property>
  <property fmtid="{D5CDD505-2E9C-101B-9397-08002B2CF9AE}" pid="4" name="LastSaved">
    <vt:filetime>2018-07-18T00:00:00Z</vt:filetime>
  </property>
  <property fmtid="{D5CDD505-2E9C-101B-9397-08002B2CF9AE}" pid="5" name="ContentTypeId">
    <vt:lpwstr>0x010100760626256F40CF46B2303E1B590D0C29</vt:lpwstr>
  </property>
</Properties>
</file>