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Lst>
  <p:notesMasterIdLst>
    <p:notesMasterId r:id="rId36"/>
  </p:notesMasterIdLst>
  <p:sldIdLst>
    <p:sldId id="257" r:id="rId6"/>
    <p:sldId id="285" r:id="rId7"/>
    <p:sldId id="280" r:id="rId8"/>
    <p:sldId id="327" r:id="rId9"/>
    <p:sldId id="345" r:id="rId10"/>
    <p:sldId id="344" r:id="rId11"/>
    <p:sldId id="258" r:id="rId12"/>
    <p:sldId id="293" r:id="rId13"/>
    <p:sldId id="330" r:id="rId14"/>
    <p:sldId id="300" r:id="rId15"/>
    <p:sldId id="299" r:id="rId16"/>
    <p:sldId id="349" r:id="rId17"/>
    <p:sldId id="355" r:id="rId18"/>
    <p:sldId id="308" r:id="rId19"/>
    <p:sldId id="336" r:id="rId20"/>
    <p:sldId id="323" r:id="rId21"/>
    <p:sldId id="341" r:id="rId22"/>
    <p:sldId id="335" r:id="rId23"/>
    <p:sldId id="350" r:id="rId24"/>
    <p:sldId id="351" r:id="rId25"/>
    <p:sldId id="354" r:id="rId26"/>
    <p:sldId id="372" r:id="rId27"/>
    <p:sldId id="371" r:id="rId28"/>
    <p:sldId id="282" r:id="rId29"/>
    <p:sldId id="263" r:id="rId30"/>
    <p:sldId id="274" r:id="rId31"/>
    <p:sldId id="284" r:id="rId32"/>
    <p:sldId id="275" r:id="rId33"/>
    <p:sldId id="276" r:id="rId34"/>
    <p:sldId id="260" r:id="rId35"/>
  </p:sldIdLst>
  <p:sldSz cx="12192000" cy="6858000"/>
  <p:notesSz cx="7169150" cy="94551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2A2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159E10-249E-4AB5-99EE-730E23802173}" v="142" dt="2025-09-24T17:59:37.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3"/>
    <p:restoredTop sz="79131" autoAdjust="0"/>
  </p:normalViewPr>
  <p:slideViewPr>
    <p:cSldViewPr snapToGrid="0">
      <p:cViewPr varScale="1">
        <p:scale>
          <a:sx n="95" d="100"/>
          <a:sy n="95" d="100"/>
        </p:scale>
        <p:origin x="14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6632" cy="474400"/>
          </a:xfrm>
          <a:prstGeom prst="rect">
            <a:avLst/>
          </a:prstGeom>
        </p:spPr>
        <p:txBody>
          <a:bodyPr vert="horz" lIns="94988" tIns="47494" rIns="94988" bIns="47494" rtlCol="0"/>
          <a:lstStyle>
            <a:lvl1pPr algn="l">
              <a:defRPr sz="1200"/>
            </a:lvl1pPr>
          </a:lstStyle>
          <a:p>
            <a:endParaRPr lang="en-US"/>
          </a:p>
        </p:txBody>
      </p:sp>
      <p:sp>
        <p:nvSpPr>
          <p:cNvPr id="3" name="Date Placeholder 2"/>
          <p:cNvSpPr>
            <a:spLocks noGrp="1"/>
          </p:cNvSpPr>
          <p:nvPr>
            <p:ph type="dt" idx="1"/>
          </p:nvPr>
        </p:nvSpPr>
        <p:spPr>
          <a:xfrm>
            <a:off x="4060859" y="0"/>
            <a:ext cx="3106632" cy="474400"/>
          </a:xfrm>
          <a:prstGeom prst="rect">
            <a:avLst/>
          </a:prstGeom>
        </p:spPr>
        <p:txBody>
          <a:bodyPr vert="horz" lIns="94988" tIns="47494" rIns="94988" bIns="47494" rtlCol="0"/>
          <a:lstStyle>
            <a:lvl1pPr algn="r">
              <a:defRPr sz="1200"/>
            </a:lvl1pPr>
          </a:lstStyle>
          <a:p>
            <a:fld id="{002D80A8-0F55-1C46-B0CE-3BD6F1EFDBAF}" type="datetimeFigureOut">
              <a:rPr lang="en-US" smtClean="0"/>
              <a:t>9/17/2025</a:t>
            </a:fld>
            <a:endParaRPr lang="en-US"/>
          </a:p>
        </p:txBody>
      </p:sp>
      <p:sp>
        <p:nvSpPr>
          <p:cNvPr id="4" name="Slide Image Placeholder 3"/>
          <p:cNvSpPr>
            <a:spLocks noGrp="1" noRot="1" noChangeAspect="1"/>
          </p:cNvSpPr>
          <p:nvPr>
            <p:ph type="sldImg" idx="2"/>
          </p:nvPr>
        </p:nvSpPr>
        <p:spPr>
          <a:xfrm>
            <a:off x="747713" y="1182688"/>
            <a:ext cx="5673725" cy="3190875"/>
          </a:xfrm>
          <a:prstGeom prst="rect">
            <a:avLst/>
          </a:prstGeom>
          <a:noFill/>
          <a:ln w="12700">
            <a:solidFill>
              <a:prstClr val="black"/>
            </a:solidFill>
          </a:ln>
        </p:spPr>
        <p:txBody>
          <a:bodyPr vert="horz" lIns="94988" tIns="47494" rIns="94988" bIns="47494" rtlCol="0" anchor="ctr"/>
          <a:lstStyle/>
          <a:p>
            <a:endParaRPr lang="en-US"/>
          </a:p>
        </p:txBody>
      </p:sp>
      <p:sp>
        <p:nvSpPr>
          <p:cNvPr id="5" name="Notes Placeholder 4"/>
          <p:cNvSpPr>
            <a:spLocks noGrp="1"/>
          </p:cNvSpPr>
          <p:nvPr>
            <p:ph type="body" sz="quarter" idx="3"/>
          </p:nvPr>
        </p:nvSpPr>
        <p:spPr>
          <a:xfrm>
            <a:off x="716915" y="4550291"/>
            <a:ext cx="5735320" cy="3722965"/>
          </a:xfrm>
          <a:prstGeom prst="rect">
            <a:avLst/>
          </a:prstGeom>
        </p:spPr>
        <p:txBody>
          <a:bodyPr vert="horz" lIns="94988" tIns="47494" rIns="94988" bIns="474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80752"/>
            <a:ext cx="3106632" cy="474399"/>
          </a:xfrm>
          <a:prstGeom prst="rect">
            <a:avLst/>
          </a:prstGeom>
        </p:spPr>
        <p:txBody>
          <a:bodyPr vert="horz" lIns="94988" tIns="47494" rIns="94988" bIns="47494" rtlCol="0" anchor="b"/>
          <a:lstStyle>
            <a:lvl1pPr algn="l">
              <a:defRPr sz="1200"/>
            </a:lvl1pPr>
          </a:lstStyle>
          <a:p>
            <a:endParaRPr lang="en-US"/>
          </a:p>
        </p:txBody>
      </p:sp>
      <p:sp>
        <p:nvSpPr>
          <p:cNvPr id="7" name="Slide Number Placeholder 6"/>
          <p:cNvSpPr>
            <a:spLocks noGrp="1"/>
          </p:cNvSpPr>
          <p:nvPr>
            <p:ph type="sldNum" sz="quarter" idx="5"/>
          </p:nvPr>
        </p:nvSpPr>
        <p:spPr>
          <a:xfrm>
            <a:off x="4060859" y="8980752"/>
            <a:ext cx="3106632" cy="474399"/>
          </a:xfrm>
          <a:prstGeom prst="rect">
            <a:avLst/>
          </a:prstGeom>
        </p:spPr>
        <p:txBody>
          <a:bodyPr vert="horz" lIns="94988" tIns="47494" rIns="94988" bIns="47494" rtlCol="0" anchor="b"/>
          <a:lstStyle>
            <a:lvl1pPr algn="r">
              <a:defRPr sz="1200"/>
            </a:lvl1pPr>
          </a:lstStyle>
          <a:p>
            <a:fld id="{9D2FA2B6-1545-6C4F-A6D2-357BB0941EC5}" type="slidenum">
              <a:rPr lang="en-US" smtClean="0"/>
              <a:t>‹#›</a:t>
            </a:fld>
            <a:endParaRPr lang="en-US"/>
          </a:p>
        </p:txBody>
      </p:sp>
    </p:spTree>
    <p:extLst>
      <p:ext uri="{BB962C8B-B14F-4D97-AF65-F5344CB8AC3E}">
        <p14:creationId xmlns:p14="http://schemas.microsoft.com/office/powerpoint/2010/main" val="124056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79"/>
            <a:r>
              <a:rPr lang="en-US" dirty="0"/>
              <a:t>Welcome to Fort Bend ISD’s Financial Aid Night 2025.  I am Jackie Hidalgo, College &amp; Career Readiness Advisor at Hightower High School.  Joining me in the background tonight are Dr. Leshunda Page, Assistant Director of School Counseling, the College &amp; Career Readiness Advisors from our district high schools who will be monitoring the Q&amp;A, and our guest speaker.  Many of your questions will likely be answered during the presentation. We plan to take all of your questions entered in the Q&amp;A section and create a complete list of answers which will be sent out with a recording of tonight’s presentation.</a:t>
            </a:r>
          </a:p>
          <a:p>
            <a:endParaRPr lang="en-US" dirty="0"/>
          </a:p>
        </p:txBody>
      </p:sp>
      <p:sp>
        <p:nvSpPr>
          <p:cNvPr id="4" name="Slide Number Placeholder 3"/>
          <p:cNvSpPr>
            <a:spLocks noGrp="1"/>
          </p:cNvSpPr>
          <p:nvPr>
            <p:ph type="sldNum" sz="quarter" idx="5"/>
          </p:nvPr>
        </p:nvSpPr>
        <p:spPr/>
        <p:txBody>
          <a:bodyPr/>
          <a:lstStyle/>
          <a:p>
            <a:fld id="{9D2FA2B6-1545-6C4F-A6D2-357BB0941EC5}" type="slidenum">
              <a:rPr lang="en-US" smtClean="0"/>
              <a:t>1</a:t>
            </a:fld>
            <a:endParaRPr lang="en-US"/>
          </a:p>
        </p:txBody>
      </p:sp>
    </p:spTree>
    <p:extLst>
      <p:ext uri="{BB962C8B-B14F-4D97-AF65-F5344CB8AC3E}">
        <p14:creationId xmlns:p14="http://schemas.microsoft.com/office/powerpoint/2010/main" val="405027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10</a:t>
            </a:fld>
            <a:endParaRPr lang="en-US"/>
          </a:p>
        </p:txBody>
      </p:sp>
    </p:spTree>
    <p:extLst>
      <p:ext uri="{BB962C8B-B14F-4D97-AF65-F5344CB8AC3E}">
        <p14:creationId xmlns:p14="http://schemas.microsoft.com/office/powerpoint/2010/main" val="3238360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11</a:t>
            </a:fld>
            <a:endParaRPr lang="en-US"/>
          </a:p>
        </p:txBody>
      </p:sp>
    </p:spTree>
    <p:extLst>
      <p:ext uri="{BB962C8B-B14F-4D97-AF65-F5344CB8AC3E}">
        <p14:creationId xmlns:p14="http://schemas.microsoft.com/office/powerpoint/2010/main" val="52960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12</a:t>
            </a:fld>
            <a:endParaRPr lang="en-US"/>
          </a:p>
        </p:txBody>
      </p:sp>
    </p:spTree>
    <p:extLst>
      <p:ext uri="{BB962C8B-B14F-4D97-AF65-F5344CB8AC3E}">
        <p14:creationId xmlns:p14="http://schemas.microsoft.com/office/powerpoint/2010/main" val="3833147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2FA2B6-1545-6C4F-A6D2-357BB0941EC5}" type="slidenum">
              <a:rPr lang="en-US" smtClean="0"/>
              <a:t>13</a:t>
            </a:fld>
            <a:endParaRPr lang="en-US"/>
          </a:p>
        </p:txBody>
      </p:sp>
    </p:spTree>
    <p:extLst>
      <p:ext uri="{BB962C8B-B14F-4D97-AF65-F5344CB8AC3E}">
        <p14:creationId xmlns:p14="http://schemas.microsoft.com/office/powerpoint/2010/main" val="2193735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2FA2B6-1545-6C4F-A6D2-357BB0941EC5}" type="slidenum">
              <a:rPr lang="en-US" smtClean="0"/>
              <a:t>14</a:t>
            </a:fld>
            <a:endParaRPr lang="en-US"/>
          </a:p>
        </p:txBody>
      </p:sp>
    </p:spTree>
    <p:extLst>
      <p:ext uri="{BB962C8B-B14F-4D97-AF65-F5344CB8AC3E}">
        <p14:creationId xmlns:p14="http://schemas.microsoft.com/office/powerpoint/2010/main" val="3705997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15</a:t>
            </a:fld>
            <a:endParaRPr lang="en-US"/>
          </a:p>
        </p:txBody>
      </p:sp>
    </p:spTree>
    <p:extLst>
      <p:ext uri="{BB962C8B-B14F-4D97-AF65-F5344CB8AC3E}">
        <p14:creationId xmlns:p14="http://schemas.microsoft.com/office/powerpoint/2010/main" val="3851679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16</a:t>
            </a:fld>
            <a:endParaRPr lang="en-US"/>
          </a:p>
        </p:txBody>
      </p:sp>
    </p:spTree>
    <p:extLst>
      <p:ext uri="{BB962C8B-B14F-4D97-AF65-F5344CB8AC3E}">
        <p14:creationId xmlns:p14="http://schemas.microsoft.com/office/powerpoint/2010/main" val="3874408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17</a:t>
            </a:fld>
            <a:endParaRPr lang="en-US"/>
          </a:p>
        </p:txBody>
      </p:sp>
    </p:spTree>
    <p:extLst>
      <p:ext uri="{BB962C8B-B14F-4D97-AF65-F5344CB8AC3E}">
        <p14:creationId xmlns:p14="http://schemas.microsoft.com/office/powerpoint/2010/main" val="2144197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18</a:t>
            </a:fld>
            <a:endParaRPr lang="en-US"/>
          </a:p>
        </p:txBody>
      </p:sp>
    </p:spTree>
    <p:extLst>
      <p:ext uri="{BB962C8B-B14F-4D97-AF65-F5344CB8AC3E}">
        <p14:creationId xmlns:p14="http://schemas.microsoft.com/office/powerpoint/2010/main" val="3863391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19</a:t>
            </a:fld>
            <a:endParaRPr lang="en-US"/>
          </a:p>
        </p:txBody>
      </p:sp>
    </p:spTree>
    <p:extLst>
      <p:ext uri="{BB962C8B-B14F-4D97-AF65-F5344CB8AC3E}">
        <p14:creationId xmlns:p14="http://schemas.microsoft.com/office/powerpoint/2010/main" val="1485554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79"/>
            <a:r>
              <a:rPr lang="en-US" dirty="0">
                <a:latin typeface="Arial Nova" panose="020B0504020202020204" pitchFamily="34" charset="0"/>
              </a:rPr>
              <a:t>Tonight, students and parents will receive valuable information about different types of financial aid, the 2026-2027 FAFSA and TASFA application process, learn about the State Financial Aid graduation requirement, some scholarship advice, and receive several parent and student resources.</a:t>
            </a:r>
          </a:p>
          <a:p>
            <a:endParaRPr lang="en-US" dirty="0"/>
          </a:p>
          <a:p>
            <a:endParaRPr lang="en-US" dirty="0"/>
          </a:p>
        </p:txBody>
      </p:sp>
      <p:sp>
        <p:nvSpPr>
          <p:cNvPr id="4" name="Slide Number Placeholder 3"/>
          <p:cNvSpPr>
            <a:spLocks noGrp="1"/>
          </p:cNvSpPr>
          <p:nvPr>
            <p:ph type="sldNum" sz="quarter" idx="5"/>
          </p:nvPr>
        </p:nvSpPr>
        <p:spPr/>
        <p:txBody>
          <a:bodyPr/>
          <a:lstStyle/>
          <a:p>
            <a:fld id="{9D2FA2B6-1545-6C4F-A6D2-357BB0941EC5}" type="slidenum">
              <a:rPr lang="en-US" smtClean="0"/>
              <a:t>2</a:t>
            </a:fld>
            <a:endParaRPr lang="en-US"/>
          </a:p>
        </p:txBody>
      </p:sp>
    </p:spTree>
    <p:extLst>
      <p:ext uri="{BB962C8B-B14F-4D97-AF65-F5344CB8AC3E}">
        <p14:creationId xmlns:p14="http://schemas.microsoft.com/office/powerpoint/2010/main" val="3664038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20</a:t>
            </a:fld>
            <a:endParaRPr lang="en-US"/>
          </a:p>
        </p:txBody>
      </p:sp>
    </p:spTree>
    <p:extLst>
      <p:ext uri="{BB962C8B-B14F-4D97-AF65-F5344CB8AC3E}">
        <p14:creationId xmlns:p14="http://schemas.microsoft.com/office/powerpoint/2010/main" val="2237097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21</a:t>
            </a:fld>
            <a:endParaRPr lang="en-US"/>
          </a:p>
        </p:txBody>
      </p:sp>
    </p:spTree>
    <p:extLst>
      <p:ext uri="{BB962C8B-B14F-4D97-AF65-F5344CB8AC3E}">
        <p14:creationId xmlns:p14="http://schemas.microsoft.com/office/powerpoint/2010/main" val="2261347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22</a:t>
            </a:fld>
            <a:endParaRPr lang="en-US"/>
          </a:p>
        </p:txBody>
      </p:sp>
    </p:spTree>
    <p:extLst>
      <p:ext uri="{BB962C8B-B14F-4D97-AF65-F5344CB8AC3E}">
        <p14:creationId xmlns:p14="http://schemas.microsoft.com/office/powerpoint/2010/main" val="2453663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23</a:t>
            </a:fld>
            <a:endParaRPr lang="en-US"/>
          </a:p>
        </p:txBody>
      </p:sp>
    </p:spTree>
    <p:extLst>
      <p:ext uri="{BB962C8B-B14F-4D97-AF65-F5344CB8AC3E}">
        <p14:creationId xmlns:p14="http://schemas.microsoft.com/office/powerpoint/2010/main" val="370884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State of Texas, we have a graduation requirement for seniors that says each senior must complete either the FAFSA, the Free Application for Federal Student Aid, the TASFA (Texas Application for State Financial Aid), or a student may Opt-Out of submitting a financial aid application.  One of these three options must be completed by all seniors. In addition, proof of completion is required before graduates can graduate and participate in commencement activities.  Students can submit their evidence of completion right in SchooLinks and I will show you how you can do this on the next few screens.  The Opt-Out form can also be uploaded in the same manner as the FAFSA or TASFA completions, or the form can also be given to your CCR Advisor at your campus.</a:t>
            </a:r>
          </a:p>
        </p:txBody>
      </p:sp>
      <p:sp>
        <p:nvSpPr>
          <p:cNvPr id="4" name="Slide Number Placeholder 3"/>
          <p:cNvSpPr>
            <a:spLocks noGrp="1"/>
          </p:cNvSpPr>
          <p:nvPr>
            <p:ph type="sldNum" sz="quarter" idx="5"/>
          </p:nvPr>
        </p:nvSpPr>
        <p:spPr/>
        <p:txBody>
          <a:bodyPr/>
          <a:lstStyle/>
          <a:p>
            <a:fld id="{9D2FA2B6-1545-6C4F-A6D2-357BB0941EC5}" type="slidenum">
              <a:rPr lang="en-US" smtClean="0"/>
              <a:t>24</a:t>
            </a:fld>
            <a:endParaRPr lang="en-US"/>
          </a:p>
        </p:txBody>
      </p:sp>
    </p:spTree>
    <p:extLst>
      <p:ext uri="{BB962C8B-B14F-4D97-AF65-F5344CB8AC3E}">
        <p14:creationId xmlns:p14="http://schemas.microsoft.com/office/powerpoint/2010/main" val="3515573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a task in SchooLinks for Verifying your FAFSA completion.  This is the 1</a:t>
            </a:r>
            <a:r>
              <a:rPr lang="en-US" baseline="30000" dirty="0"/>
              <a:t>st</a:t>
            </a:r>
            <a:r>
              <a:rPr lang="en-US" dirty="0"/>
              <a:t> way you can upload your completion screenshot.  The second way to upload is to navigate to your College Financing page in SchooLinks (under colleges) and enter the FAFSA/TASFA Update Status by clicking on the link.  </a:t>
            </a:r>
          </a:p>
        </p:txBody>
      </p:sp>
      <p:sp>
        <p:nvSpPr>
          <p:cNvPr id="4" name="Slide Number Placeholder 3"/>
          <p:cNvSpPr>
            <a:spLocks noGrp="1"/>
          </p:cNvSpPr>
          <p:nvPr>
            <p:ph type="sldNum" sz="quarter" idx="5"/>
          </p:nvPr>
        </p:nvSpPr>
        <p:spPr/>
        <p:txBody>
          <a:bodyPr/>
          <a:lstStyle/>
          <a:p>
            <a:fld id="{9D2FA2B6-1545-6C4F-A6D2-357BB0941EC5}" type="slidenum">
              <a:rPr lang="en-US" smtClean="0"/>
              <a:t>25</a:t>
            </a:fld>
            <a:endParaRPr lang="en-US"/>
          </a:p>
        </p:txBody>
      </p:sp>
    </p:spTree>
    <p:extLst>
      <p:ext uri="{BB962C8B-B14F-4D97-AF65-F5344CB8AC3E}">
        <p14:creationId xmlns:p14="http://schemas.microsoft.com/office/powerpoint/2010/main" val="3503402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a:t>
            </a:r>
            <a:r>
              <a:rPr lang="en-US" baseline="30000" dirty="0"/>
              <a:t>rd</a:t>
            </a:r>
            <a:r>
              <a:rPr lang="en-US" dirty="0"/>
              <a:t> way student can enter their proof is from within their College Application manager screen and clicking on the Update FAFSA/TASFA Status button here.</a:t>
            </a:r>
          </a:p>
          <a:p>
            <a:r>
              <a:rPr lang="en-US" dirty="0"/>
              <a:t>No matter how the Update Status screen is accessed, students will need to mark their FAFSA or TASFA as Complete and then upload the screenshot that shows student name and completion date from the FAFSA or TASFA website.  If the student is submitting an Opt-Out form, they will select Will Not Complete, enter a reason why, and upload the signed form.</a:t>
            </a:r>
          </a:p>
          <a:p>
            <a:endParaRPr lang="en-US" dirty="0"/>
          </a:p>
          <a:p>
            <a:r>
              <a:rPr lang="en-US" dirty="0"/>
              <a:t>Again, your CCR Advisor can help you get this completed.</a:t>
            </a:r>
          </a:p>
        </p:txBody>
      </p:sp>
      <p:sp>
        <p:nvSpPr>
          <p:cNvPr id="4" name="Slide Number Placeholder 3"/>
          <p:cNvSpPr>
            <a:spLocks noGrp="1"/>
          </p:cNvSpPr>
          <p:nvPr>
            <p:ph type="sldNum" sz="quarter" idx="5"/>
          </p:nvPr>
        </p:nvSpPr>
        <p:spPr/>
        <p:txBody>
          <a:bodyPr/>
          <a:lstStyle/>
          <a:p>
            <a:fld id="{9D2FA2B6-1545-6C4F-A6D2-357BB0941EC5}" type="slidenum">
              <a:rPr lang="en-US" smtClean="0"/>
              <a:t>26</a:t>
            </a:fld>
            <a:endParaRPr lang="en-US"/>
          </a:p>
        </p:txBody>
      </p:sp>
    </p:spTree>
    <p:extLst>
      <p:ext uri="{BB962C8B-B14F-4D97-AF65-F5344CB8AC3E}">
        <p14:creationId xmlns:p14="http://schemas.microsoft.com/office/powerpoint/2010/main" val="4046594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Scholarships are another way to earn money to help pay your college expenses.  The best first way to begin looking can be found right in SchooLinks.  We CCR Advisors challenge the Class of 2026 to start looking for scholarships now, and make a habit of submitting at least one application per week for the rest of the school year.  Yes, it is a lot of work, but it can also pay off.  We have a short video to show you how you can search for scholarships in SchooLinks.</a:t>
            </a:r>
          </a:p>
        </p:txBody>
      </p:sp>
      <p:sp>
        <p:nvSpPr>
          <p:cNvPr id="4" name="Slide Number Placeholder 3"/>
          <p:cNvSpPr>
            <a:spLocks noGrp="1"/>
          </p:cNvSpPr>
          <p:nvPr>
            <p:ph type="sldNum" sz="quarter" idx="5"/>
          </p:nvPr>
        </p:nvSpPr>
        <p:spPr/>
        <p:txBody>
          <a:bodyPr/>
          <a:lstStyle/>
          <a:p>
            <a:fld id="{9D2FA2B6-1545-6C4F-A6D2-357BB0941EC5}" type="slidenum">
              <a:rPr lang="en-US" smtClean="0"/>
              <a:t>27</a:t>
            </a:fld>
            <a:endParaRPr lang="en-US"/>
          </a:p>
        </p:txBody>
      </p:sp>
    </p:spTree>
    <p:extLst>
      <p:ext uri="{BB962C8B-B14F-4D97-AF65-F5344CB8AC3E}">
        <p14:creationId xmlns:p14="http://schemas.microsoft.com/office/powerpoint/2010/main" val="3540986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28</a:t>
            </a:fld>
            <a:endParaRPr lang="en-US"/>
          </a:p>
        </p:txBody>
      </p:sp>
    </p:spTree>
    <p:extLst>
      <p:ext uri="{BB962C8B-B14F-4D97-AF65-F5344CB8AC3E}">
        <p14:creationId xmlns:p14="http://schemas.microsoft.com/office/powerpoint/2010/main" val="3415900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all of you already know who your CCR Advisor on your campus is. Just in case, we are all listed here for your convenience with our contact information.</a:t>
            </a:r>
          </a:p>
        </p:txBody>
      </p:sp>
      <p:sp>
        <p:nvSpPr>
          <p:cNvPr id="4" name="Slide Number Placeholder 3"/>
          <p:cNvSpPr>
            <a:spLocks noGrp="1"/>
          </p:cNvSpPr>
          <p:nvPr>
            <p:ph type="sldNum" sz="quarter" idx="5"/>
          </p:nvPr>
        </p:nvSpPr>
        <p:spPr/>
        <p:txBody>
          <a:bodyPr/>
          <a:lstStyle/>
          <a:p>
            <a:fld id="{9D2FA2B6-1545-6C4F-A6D2-357BB0941EC5}" type="slidenum">
              <a:rPr lang="en-US" smtClean="0"/>
              <a:t>29</a:t>
            </a:fld>
            <a:endParaRPr lang="en-US"/>
          </a:p>
        </p:txBody>
      </p:sp>
    </p:spTree>
    <p:extLst>
      <p:ext uri="{BB962C8B-B14F-4D97-AF65-F5344CB8AC3E}">
        <p14:creationId xmlns:p14="http://schemas.microsoft.com/office/powerpoint/2010/main" val="3445502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Nova" panose="020B0504020202020204" pitchFamily="34" charset="0"/>
              </a:rPr>
              <a:t>Our Guest Speaker tonight has a distinguished background in financial aid. She has 33 years of higher education experience, 26 of those years in Financial Aid.  She has worked at Wharton County Junior College for 26 years, with 19 years in the Financial Aid office.</a:t>
            </a:r>
          </a:p>
          <a:p>
            <a:endParaRPr lang="en-US" dirty="0">
              <a:latin typeface="Arial Nova" panose="020B0504020202020204" pitchFamily="34" charset="0"/>
            </a:endParaRPr>
          </a:p>
          <a:p>
            <a:r>
              <a:rPr lang="en-US" dirty="0">
                <a:latin typeface="Arial Nova" panose="020B0504020202020204" pitchFamily="34" charset="0"/>
              </a:rPr>
              <a:t>She is a graduate of Stephen F. Austin State University. In 2014, she received the AAUW Educator of the Year Award from the Fort Bend County Branch of American Association of University Women.       </a:t>
            </a:r>
          </a:p>
          <a:p>
            <a:endParaRPr lang="en-US" dirty="0">
              <a:latin typeface="Arial Nova" panose="020B0504020202020204" pitchFamily="34" charset="0"/>
            </a:endParaRPr>
          </a:p>
          <a:p>
            <a:r>
              <a:rPr lang="en-US" dirty="0">
                <a:latin typeface="Arial Nova" panose="020B0504020202020204" pitchFamily="34" charset="0"/>
              </a:rPr>
              <a:t>Please welcome our Presenter tonight, Mrs. Lori Blust!</a:t>
            </a:r>
          </a:p>
          <a:p>
            <a:endParaRPr lang="en-US" dirty="0"/>
          </a:p>
        </p:txBody>
      </p:sp>
      <p:sp>
        <p:nvSpPr>
          <p:cNvPr id="4" name="Slide Number Placeholder 3"/>
          <p:cNvSpPr>
            <a:spLocks noGrp="1"/>
          </p:cNvSpPr>
          <p:nvPr>
            <p:ph type="sldNum" sz="quarter" idx="5"/>
          </p:nvPr>
        </p:nvSpPr>
        <p:spPr/>
        <p:txBody>
          <a:bodyPr/>
          <a:lstStyle/>
          <a:p>
            <a:fld id="{9D2FA2B6-1545-6C4F-A6D2-357BB0941EC5}" type="slidenum">
              <a:rPr lang="en-US" smtClean="0"/>
              <a:t>3</a:t>
            </a:fld>
            <a:endParaRPr lang="en-US"/>
          </a:p>
        </p:txBody>
      </p:sp>
    </p:spTree>
    <p:extLst>
      <p:ext uri="{BB962C8B-B14F-4D97-AF65-F5344CB8AC3E}">
        <p14:creationId xmlns:p14="http://schemas.microsoft.com/office/powerpoint/2010/main" val="2547915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Filling out a financial aid application can be confusing.  If you feel like you need help, we have prepared a list of financial aid resources to help you along the way.  Use this QR code to access this list of useful information and videos.  And again, don’t be afraid to reach out for help at school from your CCR Advisor.  </a:t>
            </a:r>
          </a:p>
          <a:p>
            <a:endParaRPr lang="en-US" dirty="0"/>
          </a:p>
          <a:p>
            <a:r>
              <a:rPr lang="en-US" dirty="0"/>
              <a:t>Again, we have recorded and will send out the recording to all seniors and their parent/guardians to use as a reference and for those who could not attend.  As a reminder, we will compile a Q&amp;A document to answer all of the questions that were asked tonight and send that with the link to the recorded presentation.</a:t>
            </a:r>
          </a:p>
          <a:p>
            <a:endParaRPr lang="en-US" dirty="0"/>
          </a:p>
          <a:p>
            <a:r>
              <a:rPr lang="en-US" dirty="0"/>
              <a:t>This concludes our presentation. Thank you for attending and have a great evening!</a:t>
            </a:r>
          </a:p>
        </p:txBody>
      </p:sp>
      <p:sp>
        <p:nvSpPr>
          <p:cNvPr id="4" name="Slide Number Placeholder 3"/>
          <p:cNvSpPr>
            <a:spLocks noGrp="1"/>
          </p:cNvSpPr>
          <p:nvPr>
            <p:ph type="sldNum" sz="quarter" idx="5"/>
          </p:nvPr>
        </p:nvSpPr>
        <p:spPr/>
        <p:txBody>
          <a:bodyPr/>
          <a:lstStyle/>
          <a:p>
            <a:fld id="{9D2FA2B6-1545-6C4F-A6D2-357BB0941EC5}" type="slidenum">
              <a:rPr lang="en-US" smtClean="0"/>
              <a:t>30</a:t>
            </a:fld>
            <a:endParaRPr lang="en-US"/>
          </a:p>
        </p:txBody>
      </p:sp>
    </p:spTree>
    <p:extLst>
      <p:ext uri="{BB962C8B-B14F-4D97-AF65-F5344CB8AC3E}">
        <p14:creationId xmlns:p14="http://schemas.microsoft.com/office/powerpoint/2010/main" val="363039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4</a:t>
            </a:fld>
            <a:endParaRPr lang="en-US"/>
          </a:p>
        </p:txBody>
      </p:sp>
    </p:spTree>
    <p:extLst>
      <p:ext uri="{BB962C8B-B14F-4D97-AF65-F5344CB8AC3E}">
        <p14:creationId xmlns:p14="http://schemas.microsoft.com/office/powerpoint/2010/main" val="16221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5</a:t>
            </a:fld>
            <a:endParaRPr lang="en-US"/>
          </a:p>
        </p:txBody>
      </p:sp>
    </p:spTree>
    <p:extLst>
      <p:ext uri="{BB962C8B-B14F-4D97-AF65-F5344CB8AC3E}">
        <p14:creationId xmlns:p14="http://schemas.microsoft.com/office/powerpoint/2010/main" val="3137134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6</a:t>
            </a:fld>
            <a:endParaRPr lang="en-US"/>
          </a:p>
        </p:txBody>
      </p:sp>
    </p:spTree>
    <p:extLst>
      <p:ext uri="{BB962C8B-B14F-4D97-AF65-F5344CB8AC3E}">
        <p14:creationId xmlns:p14="http://schemas.microsoft.com/office/powerpoint/2010/main" val="1931336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7</a:t>
            </a:fld>
            <a:endParaRPr lang="en-US"/>
          </a:p>
        </p:txBody>
      </p:sp>
    </p:spTree>
    <p:extLst>
      <p:ext uri="{BB962C8B-B14F-4D97-AF65-F5344CB8AC3E}">
        <p14:creationId xmlns:p14="http://schemas.microsoft.com/office/powerpoint/2010/main" val="69977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8</a:t>
            </a:fld>
            <a:endParaRPr lang="en-US"/>
          </a:p>
        </p:txBody>
      </p:sp>
    </p:spTree>
    <p:extLst>
      <p:ext uri="{BB962C8B-B14F-4D97-AF65-F5344CB8AC3E}">
        <p14:creationId xmlns:p14="http://schemas.microsoft.com/office/powerpoint/2010/main" val="2823846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9</a:t>
            </a:fld>
            <a:endParaRPr lang="en-US"/>
          </a:p>
        </p:txBody>
      </p:sp>
    </p:spTree>
    <p:extLst>
      <p:ext uri="{BB962C8B-B14F-4D97-AF65-F5344CB8AC3E}">
        <p14:creationId xmlns:p14="http://schemas.microsoft.com/office/powerpoint/2010/main" val="2191112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84EF34-F1FA-5BF8-502E-535A751A29D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1123122" y="2225310"/>
            <a:ext cx="5953539" cy="1439632"/>
          </a:xfrm>
        </p:spPr>
        <p:txBody>
          <a:bodyPr anchor="b">
            <a:normAutofit/>
          </a:bodyPr>
          <a:lstStyle>
            <a:lvl1pPr algn="l">
              <a:defRPr sz="4400">
                <a:solidFill>
                  <a:schemeClr val="bg1"/>
                </a:solidFill>
              </a:defRPr>
            </a:lvl1pPr>
          </a:lstStyle>
          <a:p>
            <a:r>
              <a:rPr lang="en-US" dirty="0"/>
              <a:t>Click to </a:t>
            </a:r>
            <a:br>
              <a:rPr lang="en-US" dirty="0"/>
            </a:br>
            <a:r>
              <a:rPr lang="en-US" dirty="0"/>
              <a:t>Add Title</a:t>
            </a:r>
          </a:p>
        </p:txBody>
      </p:sp>
    </p:spTree>
    <p:extLst>
      <p:ext uri="{BB962C8B-B14F-4D97-AF65-F5344CB8AC3E}">
        <p14:creationId xmlns:p14="http://schemas.microsoft.com/office/powerpoint/2010/main" val="1612955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6F065D-1CE1-63D1-45EC-70F0008A8CED}"/>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D7FF16-07CD-7464-D104-2588901AA6FB}"/>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2AA5D1-558A-15C3-1D4F-707E300A327B}"/>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BAAB780-F508-7C87-2286-8A04BEEF7EBF}"/>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1EE8880C-6235-8AD2-DC05-10BD33516258}"/>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1" name="Slide Number Placeholder 5">
            <a:extLst>
              <a:ext uri="{FF2B5EF4-FFF2-40B4-BE49-F238E27FC236}">
                <a16:creationId xmlns:a16="http://schemas.microsoft.com/office/drawing/2014/main" id="{7B9E3D9F-D12E-1230-D609-BEDFFEF901CB}"/>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297057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Op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C3257B-4344-4E92-9F72-C7865C325979}"/>
              </a:ext>
            </a:extLst>
          </p:cNvPr>
          <p:cNvPicPr>
            <a:picLocks noChangeAspect="1"/>
          </p:cNvPicPr>
          <p:nvPr userDrawn="1"/>
        </p:nvPicPr>
        <p:blipFill>
          <a:blip r:embed="rId2"/>
          <a:srcRect/>
          <a:stretch/>
        </p:blipFill>
        <p:spPr>
          <a:xfrm>
            <a:off x="0" y="0"/>
            <a:ext cx="12192000" cy="6858000"/>
          </a:xfrm>
          <a:prstGeom prst="rect">
            <a:avLst/>
          </a:prstGeom>
        </p:spPr>
      </p:pic>
      <p:sp>
        <p:nvSpPr>
          <p:cNvPr id="7" name="Footer Placeholder 4">
            <a:extLst>
              <a:ext uri="{FF2B5EF4-FFF2-40B4-BE49-F238E27FC236}">
                <a16:creationId xmlns:a16="http://schemas.microsoft.com/office/drawing/2014/main" id="{CB107D0E-25EC-9B86-A228-1F4B5597B3A6}"/>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8" name="Slide Number Placeholder 5">
            <a:extLst>
              <a:ext uri="{FF2B5EF4-FFF2-40B4-BE49-F238E27FC236}">
                <a16:creationId xmlns:a16="http://schemas.microsoft.com/office/drawing/2014/main" id="{1D0DF3AA-7BDF-7172-B83D-9C0FDC7EA9A9}"/>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
        <p:nvSpPr>
          <p:cNvPr id="9" name="Title 1">
            <a:extLst>
              <a:ext uri="{FF2B5EF4-FFF2-40B4-BE49-F238E27FC236}">
                <a16:creationId xmlns:a16="http://schemas.microsoft.com/office/drawing/2014/main" id="{2977C023-DF11-FB38-2A7E-9B53FF1BAF99}"/>
              </a:ext>
            </a:extLst>
          </p:cNvPr>
          <p:cNvSpPr>
            <a:spLocks noGrp="1"/>
          </p:cNvSpPr>
          <p:nvPr>
            <p:ph type="title"/>
          </p:nvPr>
        </p:nvSpPr>
        <p:spPr>
          <a:xfrm>
            <a:off x="838200" y="365125"/>
            <a:ext cx="10515600" cy="1325563"/>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598792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441B84-6749-8C77-0BFC-96E4D013074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E3D73A-CB36-616F-C93D-84A63BB56B8F}"/>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8" name="Footer Placeholder 4">
            <a:extLst>
              <a:ext uri="{FF2B5EF4-FFF2-40B4-BE49-F238E27FC236}">
                <a16:creationId xmlns:a16="http://schemas.microsoft.com/office/drawing/2014/main" id="{1EF4CC4C-772A-C8B2-BA7F-72F61949ED9B}"/>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9" name="Slide Number Placeholder 5">
            <a:extLst>
              <a:ext uri="{FF2B5EF4-FFF2-40B4-BE49-F238E27FC236}">
                <a16:creationId xmlns:a16="http://schemas.microsoft.com/office/drawing/2014/main" id="{BF63BA68-3423-4419-A464-2C84F553C898}"/>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511778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8B8B6E-AAEC-3E5F-47E0-4F4A60F7BC4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5CBAC5-0A41-6DBE-2DAC-06287323DCA1}"/>
              </a:ext>
            </a:extLst>
          </p:cNvPr>
          <p:cNvSpPr>
            <a:spLocks noGrp="1"/>
          </p:cNvSpPr>
          <p:nvPr>
            <p:ph type="title"/>
          </p:nvPr>
        </p:nvSpPr>
        <p:spPr>
          <a:xfrm>
            <a:off x="839788" y="457200"/>
            <a:ext cx="3932237" cy="1600200"/>
          </a:xfrm>
        </p:spPr>
        <p:txBody>
          <a:bodyPr anchor="b"/>
          <a:lstStyle>
            <a:lvl1pPr>
              <a:defRPr sz="3200">
                <a:solidFill>
                  <a:srgbClr val="000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7B3A144-CBDD-AB2E-F4A2-33010D26E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C314366-FEA0-02B2-0A2D-61AD148B9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Footer Placeholder 4">
            <a:extLst>
              <a:ext uri="{FF2B5EF4-FFF2-40B4-BE49-F238E27FC236}">
                <a16:creationId xmlns:a16="http://schemas.microsoft.com/office/drawing/2014/main" id="{2F46D5C5-E05A-5466-7305-4BC0D9B4B879}"/>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0" name="Slide Number Placeholder 5">
            <a:extLst>
              <a:ext uri="{FF2B5EF4-FFF2-40B4-BE49-F238E27FC236}">
                <a16:creationId xmlns:a16="http://schemas.microsoft.com/office/drawing/2014/main" id="{33E0FA48-13A9-DA54-4771-09FA435D6AB8}"/>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216980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A0EBA9-29DD-BFA1-AB1D-C9E4878D1C8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5CBAC5-0A41-6DBE-2DAC-06287323DCA1}"/>
              </a:ext>
            </a:extLst>
          </p:cNvPr>
          <p:cNvSpPr>
            <a:spLocks noGrp="1"/>
          </p:cNvSpPr>
          <p:nvPr>
            <p:ph type="title"/>
          </p:nvPr>
        </p:nvSpPr>
        <p:spPr>
          <a:xfrm>
            <a:off x="839788" y="457200"/>
            <a:ext cx="3932237" cy="1600200"/>
          </a:xfrm>
        </p:spPr>
        <p:txBody>
          <a:bodyPr anchor="b"/>
          <a:lstStyle>
            <a:lvl1pPr>
              <a:defRPr sz="320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7B3A144-CBDD-AB2E-F4A2-33010D26E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C314366-FEA0-02B2-0A2D-61AD148B9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Footer Placeholder 4">
            <a:extLst>
              <a:ext uri="{FF2B5EF4-FFF2-40B4-BE49-F238E27FC236}">
                <a16:creationId xmlns:a16="http://schemas.microsoft.com/office/drawing/2014/main" id="{1E7244C7-7C24-E27E-B342-076C9294F098}"/>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1" name="Slide Number Placeholder 5">
            <a:extLst>
              <a:ext uri="{FF2B5EF4-FFF2-40B4-BE49-F238E27FC236}">
                <a16:creationId xmlns:a16="http://schemas.microsoft.com/office/drawing/2014/main" id="{3C7CDCB3-D0E9-1826-C02D-585C374BDE4E}"/>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2175228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F85E57-8C69-C30D-C767-B58C4C3379B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1A28C5-6E8B-9583-C6ED-C471B1376D7B}"/>
              </a:ext>
            </a:extLst>
          </p:cNvPr>
          <p:cNvSpPr>
            <a:spLocks noGrp="1"/>
          </p:cNvSpPr>
          <p:nvPr>
            <p:ph type="title"/>
          </p:nvPr>
        </p:nvSpPr>
        <p:spPr>
          <a:xfrm>
            <a:off x="839788" y="457200"/>
            <a:ext cx="3932237" cy="1600200"/>
          </a:xfrm>
        </p:spPr>
        <p:txBody>
          <a:bodyPr anchor="b"/>
          <a:lstStyle>
            <a:lvl1pPr>
              <a:defRPr sz="3200">
                <a:solidFill>
                  <a:srgbClr val="000000"/>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666C0C7E-A8FE-EA84-C9AF-A99EAF117D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5F0616-D75A-07C2-A49C-3E3D5F85E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Footer Placeholder 4">
            <a:extLst>
              <a:ext uri="{FF2B5EF4-FFF2-40B4-BE49-F238E27FC236}">
                <a16:creationId xmlns:a16="http://schemas.microsoft.com/office/drawing/2014/main" id="{D7A9DE20-69F5-38EE-0DF0-AACAF77403DE}"/>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0" name="Slide Number Placeholder 5">
            <a:extLst>
              <a:ext uri="{FF2B5EF4-FFF2-40B4-BE49-F238E27FC236}">
                <a16:creationId xmlns:a16="http://schemas.microsoft.com/office/drawing/2014/main" id="{4FD24722-6FD6-6C56-42DC-0E8879719D91}"/>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408148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259BCA-46C1-AB52-1792-0C3E11FFC7D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1A28C5-6E8B-9583-C6ED-C471B1376D7B}"/>
              </a:ext>
            </a:extLst>
          </p:cNvPr>
          <p:cNvSpPr>
            <a:spLocks noGrp="1"/>
          </p:cNvSpPr>
          <p:nvPr>
            <p:ph type="title"/>
          </p:nvPr>
        </p:nvSpPr>
        <p:spPr>
          <a:xfrm>
            <a:off x="839788" y="457200"/>
            <a:ext cx="3932237" cy="1600200"/>
          </a:xfrm>
        </p:spPr>
        <p:txBody>
          <a:bodyPr anchor="b"/>
          <a:lstStyle>
            <a:lvl1pPr>
              <a:defRPr sz="3200">
                <a:solidFill>
                  <a:schemeClr val="accent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666C0C7E-A8FE-EA84-C9AF-A99EAF117D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5F0616-D75A-07C2-A49C-3E3D5F85E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Footer Placeholder 4">
            <a:extLst>
              <a:ext uri="{FF2B5EF4-FFF2-40B4-BE49-F238E27FC236}">
                <a16:creationId xmlns:a16="http://schemas.microsoft.com/office/drawing/2014/main" id="{F59663B9-D5E4-CA46-7DBB-05638D675269}"/>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1" name="Slide Number Placeholder 5">
            <a:extLst>
              <a:ext uri="{FF2B5EF4-FFF2-40B4-BE49-F238E27FC236}">
                <a16:creationId xmlns:a16="http://schemas.microsoft.com/office/drawing/2014/main" id="{B980720D-E1FA-0DE7-1339-02DB1EF01D3B}"/>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3877541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616C7CF-6985-469D-AFA5-89528CBF0E89}" type="slidenum">
              <a:rPr lang="en-US" smtClean="0"/>
              <a:pPr>
                <a:defRPr/>
              </a:pPr>
              <a:t>‹#›</a:t>
            </a:fld>
            <a:endParaRPr lang="en-US" dirty="0"/>
          </a:p>
        </p:txBody>
      </p:sp>
    </p:spTree>
    <p:extLst>
      <p:ext uri="{BB962C8B-B14F-4D97-AF65-F5344CB8AC3E}">
        <p14:creationId xmlns:p14="http://schemas.microsoft.com/office/powerpoint/2010/main" val="4293621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0979061-214D-49E9-B9DE-F2B0195A6A65}" type="slidenum">
              <a:rPr lang="en-US" smtClean="0"/>
              <a:pPr>
                <a:defRPr/>
              </a:pPr>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0212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4BB932B-19A5-4C29-A63E-1F48435E784A}" type="slidenum">
              <a:rPr lang="en-US" smtClean="0"/>
              <a:pPr>
                <a:defRPr/>
              </a:pPr>
              <a:t>‹#›</a:t>
            </a:fld>
            <a:endParaRPr lang="en-US" dirty="0"/>
          </a:p>
        </p:txBody>
      </p:sp>
    </p:spTree>
    <p:extLst>
      <p:ext uri="{BB962C8B-B14F-4D97-AF65-F5344CB8AC3E}">
        <p14:creationId xmlns:p14="http://schemas.microsoft.com/office/powerpoint/2010/main" val="277668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84EF34-F1FA-5BF8-502E-535A751A29D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884583" y="4450618"/>
            <a:ext cx="5953539" cy="1415355"/>
          </a:xfrm>
        </p:spPr>
        <p:txBody>
          <a:bodyPr anchor="b">
            <a:normAutofit/>
          </a:bodyPr>
          <a:lstStyle>
            <a:lvl1pPr algn="l">
              <a:defRPr sz="4400">
                <a:solidFill>
                  <a:schemeClr val="bg1"/>
                </a:solidFill>
              </a:defRPr>
            </a:lvl1pPr>
          </a:lstStyle>
          <a:p>
            <a:r>
              <a:rPr lang="en-US" dirty="0"/>
              <a:t>Click to </a:t>
            </a:r>
            <a:br>
              <a:rPr lang="en-US" dirty="0"/>
            </a:br>
            <a:r>
              <a:rPr lang="en-US" dirty="0"/>
              <a:t>Add Title</a:t>
            </a:r>
          </a:p>
        </p:txBody>
      </p:sp>
    </p:spTree>
    <p:extLst>
      <p:ext uri="{BB962C8B-B14F-4D97-AF65-F5344CB8AC3E}">
        <p14:creationId xmlns:p14="http://schemas.microsoft.com/office/powerpoint/2010/main" val="163846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5DB44B2-4BEF-416E-86BA-57497804D981}" type="slidenum">
              <a:rPr lang="en-US" smtClean="0"/>
              <a:pPr>
                <a:defRPr/>
              </a:pPr>
              <a:t>‹#›</a:t>
            </a:fld>
            <a:endParaRPr lang="en-US" dirty="0"/>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829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639FBA32-7D7E-475A-AF8D-B931EFD3FD78}" type="slidenum">
              <a:rPr lang="en-US" smtClean="0"/>
              <a:pPr>
                <a:defRPr/>
              </a:pPr>
              <a:t>‹#›</a:t>
            </a:fld>
            <a:endParaRPr lang="en-US" dirty="0"/>
          </a:p>
        </p:txBody>
      </p:sp>
    </p:spTree>
    <p:extLst>
      <p:ext uri="{BB962C8B-B14F-4D97-AF65-F5344CB8AC3E}">
        <p14:creationId xmlns:p14="http://schemas.microsoft.com/office/powerpoint/2010/main" val="2769726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E1CDF966-392F-414A-A71F-F2E9ADEDCD3A}" type="slidenum">
              <a:rPr lang="en-US" smtClean="0"/>
              <a:pPr>
                <a:defRPr/>
              </a:pPr>
              <a:t>‹#›</a:t>
            </a:fld>
            <a:endParaRPr lang="en-US" dirty="0"/>
          </a:p>
        </p:txBody>
      </p:sp>
    </p:spTree>
    <p:extLst>
      <p:ext uri="{BB962C8B-B14F-4D97-AF65-F5344CB8AC3E}">
        <p14:creationId xmlns:p14="http://schemas.microsoft.com/office/powerpoint/2010/main" val="118717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31C14663-5E1E-4DAC-B702-FC1302841BCB}" type="slidenum">
              <a:rPr lang="en-US" smtClean="0"/>
              <a:pPr>
                <a:defRPr/>
              </a:pPr>
              <a:t>‹#›</a:t>
            </a:fld>
            <a:endParaRPr lang="en-US" dirty="0"/>
          </a:p>
        </p:txBody>
      </p:sp>
    </p:spTree>
    <p:extLst>
      <p:ext uri="{BB962C8B-B14F-4D97-AF65-F5344CB8AC3E}">
        <p14:creationId xmlns:p14="http://schemas.microsoft.com/office/powerpoint/2010/main" val="4172769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4081927-46FF-4201-95AA-C8B0EFA2C6A5}" type="slidenum">
              <a:rPr lang="en-US" smtClean="0"/>
              <a:pPr>
                <a:defRPr/>
              </a:pPr>
              <a:t>‹#›</a:t>
            </a:fld>
            <a:endParaRPr lang="en-US" dirty="0"/>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3506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5DB44B2-4BEF-416E-86BA-57497804D981}" type="slidenum">
              <a:rPr lang="en-US" smtClean="0"/>
              <a:pPr>
                <a:defRPr/>
              </a:pPr>
              <a:t>‹#›</a:t>
            </a:fld>
            <a:endParaRPr lang="en-US" dirty="0"/>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906763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9BE1563-A0E6-4A57-BF5B-A7518FD71615}" type="slidenum">
              <a:rPr lang="en-US" smtClean="0"/>
              <a:pPr>
                <a:defRPr/>
              </a:pPr>
              <a:t>‹#›</a:t>
            </a:fld>
            <a:endParaRPr lang="en-US" dirty="0"/>
          </a:p>
        </p:txBody>
      </p:sp>
    </p:spTree>
    <p:extLst>
      <p:ext uri="{BB962C8B-B14F-4D97-AF65-F5344CB8AC3E}">
        <p14:creationId xmlns:p14="http://schemas.microsoft.com/office/powerpoint/2010/main" val="3528632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4F67E03-F6E5-4F78-BA0D-03A900799E2B}" type="slidenum">
              <a:rPr lang="en-US" smtClean="0"/>
              <a:pPr>
                <a:defRPr/>
              </a:pPr>
              <a:t>‹#›</a:t>
            </a:fld>
            <a:endParaRPr lang="en-US" dirty="0"/>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941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ion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84EF34-F1FA-5BF8-502E-535A751A29D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8116312" y="4102662"/>
            <a:ext cx="3139709" cy="1124792"/>
          </a:xfrm>
        </p:spPr>
        <p:txBody>
          <a:bodyPr anchor="b">
            <a:normAutofit/>
          </a:bodyPr>
          <a:lstStyle>
            <a:lvl1pPr algn="l">
              <a:defRPr sz="3200">
                <a:solidFill>
                  <a:schemeClr val="accent1"/>
                </a:solidFill>
              </a:defRPr>
            </a:lvl1pPr>
          </a:lstStyle>
          <a:p>
            <a:r>
              <a:rPr lang="en-US" dirty="0"/>
              <a:t>Click to </a:t>
            </a:r>
            <a:br>
              <a:rPr lang="en-US" dirty="0"/>
            </a:br>
            <a:r>
              <a:rPr lang="en-US" dirty="0"/>
              <a:t>Add Title</a:t>
            </a:r>
          </a:p>
        </p:txBody>
      </p:sp>
    </p:spTree>
    <p:extLst>
      <p:ext uri="{BB962C8B-B14F-4D97-AF65-F5344CB8AC3E}">
        <p14:creationId xmlns:p14="http://schemas.microsoft.com/office/powerpoint/2010/main" val="3386295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ption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84EF34-F1FA-5BF8-502E-535A751A29D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1003412" y="3900361"/>
            <a:ext cx="6497905" cy="2130227"/>
          </a:xfrm>
        </p:spPr>
        <p:txBody>
          <a:bodyPr anchor="b">
            <a:normAutofit/>
          </a:bodyPr>
          <a:lstStyle>
            <a:lvl1pPr algn="l">
              <a:defRPr sz="5400">
                <a:solidFill>
                  <a:schemeClr val="accent1"/>
                </a:solidFill>
              </a:defRPr>
            </a:lvl1pPr>
          </a:lstStyle>
          <a:p>
            <a:r>
              <a:rPr lang="en-US" dirty="0"/>
              <a:t>Click to </a:t>
            </a:r>
            <a:br>
              <a:rPr lang="en-US" dirty="0"/>
            </a:br>
            <a:r>
              <a:rPr lang="en-US" dirty="0"/>
              <a:t>Add Title</a:t>
            </a:r>
          </a:p>
        </p:txBody>
      </p:sp>
    </p:spTree>
    <p:extLst>
      <p:ext uri="{BB962C8B-B14F-4D97-AF65-F5344CB8AC3E}">
        <p14:creationId xmlns:p14="http://schemas.microsoft.com/office/powerpoint/2010/main" val="1416797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3483D4-4488-7CD0-399F-3F6BB9EAEE2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7156258-D3C3-194B-D3BC-A139FAAD1034}"/>
              </a:ext>
            </a:extLst>
          </p:cNvPr>
          <p:cNvSpPr>
            <a:spLocks noGrp="1"/>
          </p:cNvSpPr>
          <p:nvPr>
            <p:ph type="ctrTitle" hasCustomPrompt="1"/>
          </p:nvPr>
        </p:nvSpPr>
        <p:spPr>
          <a:xfrm>
            <a:off x="3119230" y="2062162"/>
            <a:ext cx="5953539" cy="2387600"/>
          </a:xfrm>
        </p:spPr>
        <p:txBody>
          <a:bodyPr anchor="b"/>
          <a:lstStyle>
            <a:lvl1pPr algn="ctr">
              <a:defRPr sz="6000">
                <a:solidFill>
                  <a:schemeClr val="accent1"/>
                </a:solidFill>
              </a:defRPr>
            </a:lvl1pPr>
          </a:lstStyle>
          <a:p>
            <a:r>
              <a:rPr lang="en-US" dirty="0"/>
              <a:t>Click to </a:t>
            </a:r>
            <a:br>
              <a:rPr lang="en-US" dirty="0"/>
            </a:br>
            <a:r>
              <a:rPr lang="en-US" dirty="0"/>
              <a:t>Add Title</a:t>
            </a:r>
          </a:p>
        </p:txBody>
      </p:sp>
    </p:spTree>
    <p:extLst>
      <p:ext uri="{BB962C8B-B14F-4D97-AF65-F5344CB8AC3E}">
        <p14:creationId xmlns:p14="http://schemas.microsoft.com/office/powerpoint/2010/main" val="184889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Op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16C7C-98D7-9E7B-7A2B-8DC88888973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7156258-D3C3-194B-D3BC-A139FAAD1034}"/>
              </a:ext>
            </a:extLst>
          </p:cNvPr>
          <p:cNvSpPr>
            <a:spLocks noGrp="1"/>
          </p:cNvSpPr>
          <p:nvPr>
            <p:ph type="ctrTitle" hasCustomPrompt="1"/>
          </p:nvPr>
        </p:nvSpPr>
        <p:spPr>
          <a:xfrm>
            <a:off x="3119230" y="2062162"/>
            <a:ext cx="5953539" cy="2387600"/>
          </a:xfrm>
        </p:spPr>
        <p:txBody>
          <a:bodyPr anchor="b"/>
          <a:lstStyle>
            <a:lvl1pPr algn="ctr">
              <a:defRPr sz="6000">
                <a:solidFill>
                  <a:schemeClr val="accent1"/>
                </a:solidFill>
              </a:defRPr>
            </a:lvl1pPr>
          </a:lstStyle>
          <a:p>
            <a:r>
              <a:rPr lang="en-US" dirty="0"/>
              <a:t>Click to </a:t>
            </a:r>
            <a:br>
              <a:rPr lang="en-US" dirty="0"/>
            </a:br>
            <a:r>
              <a:rPr lang="en-US" dirty="0"/>
              <a:t>Add Title</a:t>
            </a:r>
          </a:p>
        </p:txBody>
      </p:sp>
    </p:spTree>
    <p:extLst>
      <p:ext uri="{BB962C8B-B14F-4D97-AF65-F5344CB8AC3E}">
        <p14:creationId xmlns:p14="http://schemas.microsoft.com/office/powerpoint/2010/main" val="53074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B66D3-7D81-599F-4095-3AB67629B9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A25D6A-94EC-958E-EF42-940B61B57662}"/>
              </a:ext>
            </a:extLst>
          </p:cNvPr>
          <p:cNvSpPr>
            <a:spLocks noGrp="1"/>
          </p:cNvSpPr>
          <p:nvPr>
            <p:ph type="title"/>
          </p:nvPr>
        </p:nvSpPr>
        <p:spPr/>
        <p:txBody>
          <a:bodyPr/>
          <a:lstStyle>
            <a:lvl1pPr>
              <a:defRPr>
                <a:solidFill>
                  <a:srgbClr val="000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AC1B471-0FD5-05A1-4406-9161817D2E8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50A2D802-7B28-24FB-BA0A-317BA63DA401}"/>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2" name="Slide Number Placeholder 5">
            <a:extLst>
              <a:ext uri="{FF2B5EF4-FFF2-40B4-BE49-F238E27FC236}">
                <a16:creationId xmlns:a16="http://schemas.microsoft.com/office/drawing/2014/main" id="{A7ED3E72-B41B-57EC-AE50-3FF1CC930115}"/>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321367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Op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B66D3-7D81-599F-4095-3AB67629B9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A25D6A-94EC-958E-EF42-940B61B57662}"/>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AC1B471-0FD5-05A1-4406-9161817D2E8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DFB0B07D-D416-198B-F44B-51FE94E13F86}"/>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9" name="Slide Number Placeholder 5">
            <a:extLst>
              <a:ext uri="{FF2B5EF4-FFF2-40B4-BE49-F238E27FC236}">
                <a16:creationId xmlns:a16="http://schemas.microsoft.com/office/drawing/2014/main" id="{E49791EF-8210-93AB-FB37-810A360F5278}"/>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188455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Option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BCEBAD-AADF-35FE-AB26-C59D89834F40}"/>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02AA5D1-558A-15C3-1D4F-707E300A327B}"/>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BAAB780-F508-7C87-2286-8A04BEEF7EBF}"/>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52469613-FFD7-C9FB-8840-A9EC1268BF73}"/>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0" name="Slide Number Placeholder 5">
            <a:extLst>
              <a:ext uri="{FF2B5EF4-FFF2-40B4-BE49-F238E27FC236}">
                <a16:creationId xmlns:a16="http://schemas.microsoft.com/office/drawing/2014/main" id="{1174658D-39ED-D14A-84F5-A864CB878469}"/>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
        <p:nvSpPr>
          <p:cNvPr id="12" name="Title 1">
            <a:extLst>
              <a:ext uri="{FF2B5EF4-FFF2-40B4-BE49-F238E27FC236}">
                <a16:creationId xmlns:a16="http://schemas.microsoft.com/office/drawing/2014/main" id="{1D081109-3689-264C-2187-A88C88E0E9C0}"/>
              </a:ext>
            </a:extLst>
          </p:cNvPr>
          <p:cNvSpPr>
            <a:spLocks noGrp="1"/>
          </p:cNvSpPr>
          <p:nvPr>
            <p:ph type="title"/>
          </p:nvPr>
        </p:nvSpPr>
        <p:spPr>
          <a:xfrm>
            <a:off x="838200" y="365125"/>
            <a:ext cx="10515600" cy="1325563"/>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1244220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A61A5-28DE-A12C-4342-97742606D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DCFC93-CEAD-E175-839C-326443CCFF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4388CD0B-2144-DC6A-20CD-2E97B1E5179D}"/>
              </a:ext>
            </a:extLst>
          </p:cNvPr>
          <p:cNvSpPr>
            <a:spLocks noGrp="1"/>
          </p:cNvSpPr>
          <p:nvPr>
            <p:ph type="ftr" sz="quarter" idx="3"/>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8" name="Slide Number Placeholder 5">
            <a:extLst>
              <a:ext uri="{FF2B5EF4-FFF2-40B4-BE49-F238E27FC236}">
                <a16:creationId xmlns:a16="http://schemas.microsoft.com/office/drawing/2014/main" id="{D9C20DC6-970B-3BF0-2707-5A264CDA8DB4}"/>
              </a:ext>
            </a:extLst>
          </p:cNvPr>
          <p:cNvSpPr>
            <a:spLocks noGrp="1"/>
          </p:cNvSpPr>
          <p:nvPr>
            <p:ph type="sldNum" sz="quarter" idx="4"/>
          </p:nvPr>
        </p:nvSpPr>
        <p:spPr>
          <a:xfrm>
            <a:off x="8610600" y="6306922"/>
            <a:ext cx="2743200" cy="365125"/>
          </a:xfrm>
          <a:prstGeom prst="rect">
            <a:avLst/>
          </a:prstGeom>
        </p:spPr>
        <p:txBody>
          <a:bodyPr/>
          <a:lstStyle>
            <a:lvl1pPr algn="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4039979772"/>
      </p:ext>
    </p:extLst>
  </p:cSld>
  <p:clrMap bg1="lt1" tx1="dk1" bg2="lt2" tx2="dk2" accent1="accent1" accent2="accent2" accent3="accent3" accent4="accent4" accent5="accent5" accent6="accent6" hlink="hlink" folHlink="folHlink"/>
  <p:sldLayoutIdLst>
    <p:sldLayoutId id="2147483655" r:id="rId1"/>
    <p:sldLayoutId id="2147483668" r:id="rId2"/>
    <p:sldLayoutId id="2147483669" r:id="rId3"/>
    <p:sldLayoutId id="2147483670" r:id="rId4"/>
    <p:sldLayoutId id="2147483649" r:id="rId5"/>
    <p:sldLayoutId id="2147483662" r:id="rId6"/>
    <p:sldLayoutId id="2147483650" r:id="rId7"/>
    <p:sldLayoutId id="2147483663" r:id="rId8"/>
    <p:sldLayoutId id="2147483652" r:id="rId9"/>
    <p:sldLayoutId id="2147483664" r:id="rId10"/>
    <p:sldLayoutId id="2147483654" r:id="rId11"/>
    <p:sldLayoutId id="2147483665" r:id="rId12"/>
    <p:sldLayoutId id="2147483656" r:id="rId13"/>
    <p:sldLayoutId id="2147483666" r:id="rId14"/>
    <p:sldLayoutId id="2147483657" r:id="rId15"/>
    <p:sldLayoutId id="2147483667" r:id="rId16"/>
  </p:sldLayoutIdLst>
  <p:hf hdr="0" dt="0"/>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dirty="0"/>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dirty="0"/>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pPr>
              <a:defRPr/>
            </a:pPr>
            <a:fld id="{45DB44B2-4BEF-416E-86BA-57497804D981}" type="slidenum">
              <a:rPr lang="en-US" smtClean="0"/>
              <a:pPr>
                <a:defRPr/>
              </a:pPr>
              <a:t>‹#›</a:t>
            </a:fld>
            <a:endParaRPr lang="en-US" dirty="0"/>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333336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video" Target="https://www.youtube.com/embed/nOqeTrs4Mfc?feature=oembed" TargetMode="Externa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8" Type="http://schemas.openxmlformats.org/officeDocument/2006/relationships/hyperlink" Target="mailto:veronica.harris@fotbendisd.gov" TargetMode="External"/><Relationship Id="rId13" Type="http://schemas.openxmlformats.org/officeDocument/2006/relationships/hyperlink" Target="mailto:Becky.martinez@fortbendisd.gov" TargetMode="External"/><Relationship Id="rId3" Type="http://schemas.openxmlformats.org/officeDocument/2006/relationships/hyperlink" Target="mailto:Brandon.byrd@fortbendisd.gov" TargetMode="External"/><Relationship Id="rId7" Type="http://schemas.openxmlformats.org/officeDocument/2006/relationships/hyperlink" Target="mailto:Kasha.williams@fortbendisd.gov" TargetMode="External"/><Relationship Id="rId12" Type="http://schemas.openxmlformats.org/officeDocument/2006/relationships/hyperlink" Target="mailto:Susanna.Jakubik@fortbendisd.gov"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hyperlink" Target="mailto:dejah.Walea@fortbendisd.gov" TargetMode="External"/><Relationship Id="rId11" Type="http://schemas.openxmlformats.org/officeDocument/2006/relationships/hyperlink" Target="mailto:Daphne.thomposon@fortbendisd.gov" TargetMode="External"/><Relationship Id="rId5" Type="http://schemas.openxmlformats.org/officeDocument/2006/relationships/hyperlink" Target="mailto:Raven.Hollins@fortbendisd.gov" TargetMode="External"/><Relationship Id="rId15" Type="http://schemas.openxmlformats.org/officeDocument/2006/relationships/hyperlink" Target="mailto:jasmine.banksbaxter@fortbendisd.gov" TargetMode="External"/><Relationship Id="rId10" Type="http://schemas.openxmlformats.org/officeDocument/2006/relationships/hyperlink" Target="mailto:Chatney.hines@fortbendisd.gov" TargetMode="External"/><Relationship Id="rId4" Type="http://schemas.openxmlformats.org/officeDocument/2006/relationships/hyperlink" Target="mailto:tiffani.haynes@fortbendisd.gov" TargetMode="External"/><Relationship Id="rId9" Type="http://schemas.openxmlformats.org/officeDocument/2006/relationships/hyperlink" Target="mailto:jacquelyn.hidalgo@fortbendisd.gov" TargetMode="External"/><Relationship Id="rId14" Type="http://schemas.openxmlformats.org/officeDocument/2006/relationships/hyperlink" Target="mailto:kimberly.green@fortbendisd.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hyperlink" Target="https://drive.google.com/file/d/1xMGAyrIJwHcHsorOrTuAWDPfhOTQcQG-/view?usp=sharing"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C103D-1CD6-E824-E5AF-78F4BB4CA296}"/>
              </a:ext>
            </a:extLst>
          </p:cNvPr>
          <p:cNvSpPr>
            <a:spLocks noGrp="1"/>
          </p:cNvSpPr>
          <p:nvPr>
            <p:ph type="ctrTitle"/>
          </p:nvPr>
        </p:nvSpPr>
        <p:spPr/>
        <p:txBody>
          <a:bodyPr>
            <a:noAutofit/>
          </a:bodyPr>
          <a:lstStyle/>
          <a:p>
            <a:pPr algn="ctr"/>
            <a:r>
              <a:rPr lang="en-US" sz="5400" dirty="0"/>
              <a:t>Financial Aid Night</a:t>
            </a:r>
            <a:br>
              <a:rPr lang="en-US" sz="5400" dirty="0"/>
            </a:br>
            <a:r>
              <a:rPr lang="en-US" sz="5400" dirty="0"/>
              <a:t>2025</a:t>
            </a:r>
          </a:p>
        </p:txBody>
      </p:sp>
    </p:spTree>
    <p:extLst>
      <p:ext uri="{BB962C8B-B14F-4D97-AF65-F5344CB8AC3E}">
        <p14:creationId xmlns:p14="http://schemas.microsoft.com/office/powerpoint/2010/main" val="1343814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1543879" y="2726532"/>
            <a:ext cx="7010400" cy="3995738"/>
          </a:xfrm>
        </p:spPr>
        <p:txBody>
          <a:bodyPr>
            <a:normAutofit/>
          </a:bodyPr>
          <a:lstStyle/>
          <a:p>
            <a:pPr>
              <a:buClrTx/>
            </a:pPr>
            <a:r>
              <a:rPr lang="en-US" sz="4400" dirty="0">
                <a:solidFill>
                  <a:schemeClr val="tx2">
                    <a:lumMod val="75000"/>
                  </a:schemeClr>
                </a:solidFill>
                <a:latin typeface="+mj-lt"/>
                <a:cs typeface="Calibri" panose="020F0502020204030204" pitchFamily="34" charset="0"/>
              </a:rPr>
              <a:t>Parent and student income</a:t>
            </a:r>
          </a:p>
          <a:p>
            <a:pPr>
              <a:buClrTx/>
            </a:pPr>
            <a:r>
              <a:rPr lang="en-US" sz="4400" dirty="0">
                <a:solidFill>
                  <a:schemeClr val="tx2">
                    <a:lumMod val="75000"/>
                  </a:schemeClr>
                </a:solidFill>
                <a:latin typeface="+mj-lt"/>
                <a:cs typeface="Calibri" panose="020F0502020204030204" pitchFamily="34" charset="0"/>
              </a:rPr>
              <a:t>Family size</a:t>
            </a:r>
          </a:p>
          <a:p>
            <a:pPr>
              <a:buClrTx/>
            </a:pPr>
            <a:r>
              <a:rPr lang="en-US" sz="4400" dirty="0">
                <a:solidFill>
                  <a:schemeClr val="tx2">
                    <a:lumMod val="75000"/>
                  </a:schemeClr>
                </a:solidFill>
                <a:latin typeface="+mj-lt"/>
                <a:cs typeface="Calibri" panose="020F0502020204030204" pitchFamily="34" charset="0"/>
              </a:rPr>
              <a:t>Age of older parent</a:t>
            </a:r>
          </a:p>
          <a:p>
            <a:pPr>
              <a:buClrTx/>
            </a:pPr>
            <a:r>
              <a:rPr lang="en-US" sz="4400" dirty="0">
                <a:solidFill>
                  <a:schemeClr val="tx2">
                    <a:lumMod val="75000"/>
                  </a:schemeClr>
                </a:solidFill>
                <a:latin typeface="+mj-lt"/>
                <a:cs typeface="Calibri" panose="020F0502020204030204" pitchFamily="34" charset="0"/>
              </a:rPr>
              <a:t>Parent and student assets</a:t>
            </a:r>
          </a:p>
        </p:txBody>
      </p:sp>
      <p:sp>
        <p:nvSpPr>
          <p:cNvPr id="2" name="Title 1"/>
          <p:cNvSpPr>
            <a:spLocks noGrp="1"/>
          </p:cNvSpPr>
          <p:nvPr>
            <p:ph type="title"/>
          </p:nvPr>
        </p:nvSpPr>
        <p:spPr>
          <a:xfrm>
            <a:off x="1752600" y="457200"/>
            <a:ext cx="8610600" cy="1676400"/>
          </a:xfrm>
        </p:spPr>
        <p:txBody>
          <a:bodyPr>
            <a:noAutofit/>
          </a:bodyPr>
          <a:lstStyle/>
          <a:p>
            <a:pPr>
              <a:defRPr/>
            </a:pPr>
            <a:r>
              <a:rPr lang="en-US" sz="5400" b="1" dirty="0">
                <a:solidFill>
                  <a:schemeClr val="tx2">
                    <a:lumMod val="75000"/>
                  </a:schemeClr>
                </a:solidFill>
                <a:latin typeface="Californian FB" panose="0207040306080B030204" pitchFamily="18" charset="0"/>
                <a:cs typeface="Calibri" panose="020F0502020204030204" pitchFamily="34" charset="0"/>
              </a:rPr>
              <a:t>Factors in Determining Aid Eligibility</a:t>
            </a:r>
          </a:p>
        </p:txBody>
      </p:sp>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5027" y="6076950"/>
            <a:ext cx="72548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351182" y="2604052"/>
            <a:ext cx="10310191" cy="3962400"/>
          </a:xfrm>
        </p:spPr>
        <p:txBody>
          <a:bodyPr>
            <a:normAutofit/>
          </a:bodyPr>
          <a:lstStyle/>
          <a:p>
            <a:pPr>
              <a:spcAft>
                <a:spcPts val="1800"/>
              </a:spcAft>
              <a:buClrTx/>
            </a:pPr>
            <a:r>
              <a:rPr lang="en-US" sz="3200" dirty="0">
                <a:solidFill>
                  <a:schemeClr val="tx2">
                    <a:lumMod val="75000"/>
                  </a:schemeClr>
                </a:solidFill>
                <a:latin typeface="+mj-lt"/>
                <a:cs typeface="Calibri" panose="020F0502020204030204" pitchFamily="34" charset="0"/>
              </a:rPr>
              <a:t>School contacts student regarding missing/needed information (tax return, asset information).  </a:t>
            </a:r>
            <a:r>
              <a:rPr lang="en-US" sz="3200" i="1" dirty="0">
                <a:solidFill>
                  <a:schemeClr val="tx2">
                    <a:lumMod val="75000"/>
                  </a:schemeClr>
                </a:solidFill>
                <a:latin typeface="+mj-lt"/>
                <a:cs typeface="Calibri" panose="020F0502020204030204" pitchFamily="34" charset="0"/>
              </a:rPr>
              <a:t>When does this happen?</a:t>
            </a:r>
          </a:p>
          <a:p>
            <a:pPr>
              <a:spcAft>
                <a:spcPts val="1800"/>
              </a:spcAft>
              <a:buClrTx/>
            </a:pPr>
            <a:r>
              <a:rPr lang="en-US" sz="3200" dirty="0">
                <a:solidFill>
                  <a:schemeClr val="tx2">
                    <a:lumMod val="75000"/>
                  </a:schemeClr>
                </a:solidFill>
                <a:latin typeface="+mj-lt"/>
                <a:cs typeface="Calibri" panose="020F0502020204030204" pitchFamily="34" charset="0"/>
              </a:rPr>
              <a:t>School reviews student’s file to determine eligibility (based on federal guidelines)</a:t>
            </a:r>
          </a:p>
          <a:p>
            <a:pPr>
              <a:buClrTx/>
            </a:pPr>
            <a:r>
              <a:rPr lang="en-US" sz="3200" dirty="0">
                <a:solidFill>
                  <a:schemeClr val="tx2">
                    <a:lumMod val="75000"/>
                  </a:schemeClr>
                </a:solidFill>
                <a:latin typeface="+mj-lt"/>
                <a:cs typeface="Calibri" panose="020F0502020204030204" pitchFamily="34" charset="0"/>
              </a:rPr>
              <a:t>School notifies student of eligibility/offer</a:t>
            </a:r>
          </a:p>
        </p:txBody>
      </p:sp>
      <p:sp>
        <p:nvSpPr>
          <p:cNvPr id="2" name="Title 1"/>
          <p:cNvSpPr>
            <a:spLocks noGrp="1"/>
          </p:cNvSpPr>
          <p:nvPr>
            <p:ph type="title"/>
          </p:nvPr>
        </p:nvSpPr>
        <p:spPr>
          <a:xfrm>
            <a:off x="1828800" y="609600"/>
            <a:ext cx="8305800" cy="914400"/>
          </a:xfrm>
        </p:spPr>
        <p:txBody>
          <a:bodyPr>
            <a:noAutofit/>
          </a:bodyPr>
          <a:lstStyle/>
          <a:p>
            <a:pPr>
              <a:defRPr/>
            </a:pPr>
            <a:r>
              <a:rPr lang="en-US" sz="6000" b="1" dirty="0">
                <a:solidFill>
                  <a:schemeClr val="tx2">
                    <a:lumMod val="75000"/>
                  </a:schemeClr>
                </a:solidFill>
                <a:latin typeface="Californian FB" panose="0207040306080B030204" pitchFamily="18" charset="0"/>
                <a:cs typeface="Calibri" panose="020F0502020204030204" pitchFamily="34" charset="0"/>
              </a:rPr>
              <a:t>Completing the Process</a:t>
            </a:r>
          </a:p>
        </p:txBody>
      </p:sp>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5331" y="6076950"/>
            <a:ext cx="72548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337930" y="2693504"/>
            <a:ext cx="10883348" cy="4164496"/>
          </a:xfrm>
        </p:spPr>
        <p:txBody>
          <a:bodyPr>
            <a:normAutofit/>
          </a:bodyPr>
          <a:lstStyle/>
          <a:p>
            <a:pPr lvl="0">
              <a:buClrTx/>
            </a:pPr>
            <a:r>
              <a:rPr lang="en-US" sz="3600" dirty="0">
                <a:solidFill>
                  <a:schemeClr val="tx2">
                    <a:lumMod val="75000"/>
                  </a:schemeClr>
                </a:solidFill>
                <a:latin typeface="+mj-lt"/>
                <a:cs typeface="Calibri" panose="020F0502020204030204" pitchFamily="34" charset="0"/>
              </a:rPr>
              <a:t>Omitting parent information but not meeting guidelines for being an independent student</a:t>
            </a:r>
          </a:p>
          <a:p>
            <a:pPr lvl="0">
              <a:buClrTx/>
            </a:pPr>
            <a:r>
              <a:rPr lang="en-US" sz="3600" dirty="0">
                <a:solidFill>
                  <a:schemeClr val="tx2">
                    <a:lumMod val="75000"/>
                  </a:schemeClr>
                </a:solidFill>
                <a:latin typeface="+mj-lt"/>
                <a:cs typeface="Calibri" panose="020F0502020204030204" pitchFamily="34" charset="0"/>
              </a:rPr>
              <a:t>Reporting non-legal guardians as parents</a:t>
            </a:r>
          </a:p>
          <a:p>
            <a:pPr lvl="0">
              <a:buClrTx/>
            </a:pPr>
            <a:r>
              <a:rPr lang="en-US" sz="3600" dirty="0">
                <a:solidFill>
                  <a:schemeClr val="tx2">
                    <a:lumMod val="75000"/>
                  </a:schemeClr>
                </a:solidFill>
                <a:latin typeface="+mj-lt"/>
                <a:cs typeface="Calibri" panose="020F0502020204030204" pitchFamily="34" charset="0"/>
              </a:rPr>
              <a:t>Misreporting parents’ marital status</a:t>
            </a:r>
          </a:p>
          <a:p>
            <a:pPr lvl="0">
              <a:buClrTx/>
            </a:pPr>
            <a:r>
              <a:rPr lang="en-US" sz="3600" dirty="0">
                <a:solidFill>
                  <a:schemeClr val="tx2">
                    <a:lumMod val="75000"/>
                  </a:schemeClr>
                </a:solidFill>
                <a:latin typeface="+mj-lt"/>
                <a:cs typeface="Calibri" panose="020F0502020204030204" pitchFamily="34" charset="0"/>
              </a:rPr>
              <a:t>Including adult dependents who cannot be claimed on taxes</a:t>
            </a:r>
          </a:p>
          <a:p>
            <a:pPr marL="0" indent="0">
              <a:buNone/>
            </a:pPr>
            <a:endParaRPr lang="en-US" sz="3200"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2133600" y="533400"/>
            <a:ext cx="7467600" cy="975360"/>
          </a:xfrm>
        </p:spPr>
        <p:txBody>
          <a:bodyPr>
            <a:noAutofit/>
          </a:bodyPr>
          <a:lstStyle/>
          <a:p>
            <a:pPr>
              <a:defRPr/>
            </a:pPr>
            <a:r>
              <a:rPr lang="en-US" sz="6000" b="1" dirty="0">
                <a:solidFill>
                  <a:schemeClr val="tx2">
                    <a:lumMod val="75000"/>
                  </a:schemeClr>
                </a:solidFill>
                <a:latin typeface="Californian FB" panose="0207040306080B030204" pitchFamily="18" charset="0"/>
                <a:cs typeface="Calibri" panose="020F0502020204030204" pitchFamily="34" charset="0"/>
              </a:rPr>
              <a:t>Common FAFSA Pitfalls</a:t>
            </a:r>
          </a:p>
        </p:txBody>
      </p:sp>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1278" y="6076950"/>
            <a:ext cx="72548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629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870" y="2209800"/>
            <a:ext cx="10243930" cy="3962400"/>
          </a:xfrm>
        </p:spPr>
        <p:txBody>
          <a:bodyPr>
            <a:normAutofit/>
          </a:bodyPr>
          <a:lstStyle/>
          <a:p>
            <a:pPr>
              <a:buClrTx/>
            </a:pPr>
            <a:r>
              <a:rPr lang="en-US" sz="2800" dirty="0">
                <a:solidFill>
                  <a:schemeClr val="tx2">
                    <a:lumMod val="75000"/>
                  </a:schemeClr>
                </a:solidFill>
                <a:latin typeface="+mj-lt"/>
                <a:cs typeface="Calibri" panose="020F0502020204030204" pitchFamily="34" charset="0"/>
              </a:rPr>
              <a:t>Subsidized vs. Unsubsidized</a:t>
            </a:r>
          </a:p>
          <a:p>
            <a:pPr>
              <a:buClrTx/>
            </a:pPr>
            <a:r>
              <a:rPr lang="en-US" sz="2800" dirty="0">
                <a:solidFill>
                  <a:schemeClr val="tx2">
                    <a:lumMod val="75000"/>
                  </a:schemeClr>
                </a:solidFill>
                <a:latin typeface="+mj-lt"/>
                <a:cs typeface="Calibri" panose="020F0502020204030204" pitchFamily="34" charset="0"/>
              </a:rPr>
              <a:t>Loan limits</a:t>
            </a:r>
          </a:p>
          <a:p>
            <a:pPr>
              <a:buClrTx/>
            </a:pPr>
            <a:r>
              <a:rPr lang="en-US" sz="2800" dirty="0">
                <a:solidFill>
                  <a:schemeClr val="tx2">
                    <a:lumMod val="75000"/>
                  </a:schemeClr>
                </a:solidFill>
                <a:latin typeface="+mj-lt"/>
                <a:cs typeface="Calibri" panose="020F0502020204030204" pitchFamily="34" charset="0"/>
              </a:rPr>
              <a:t>Current interest rate: 7.94% for undergraduate borrowers</a:t>
            </a:r>
          </a:p>
          <a:p>
            <a:pPr>
              <a:buClrTx/>
            </a:pPr>
            <a:r>
              <a:rPr lang="en-US" sz="2800" dirty="0">
                <a:solidFill>
                  <a:schemeClr val="tx2">
                    <a:lumMod val="75000"/>
                  </a:schemeClr>
                </a:solidFill>
                <a:latin typeface="+mj-lt"/>
                <a:cs typeface="Calibri" panose="020F0502020204030204" pitchFamily="34" charset="0"/>
              </a:rPr>
              <a:t>Must complete Entrance Loan Counseling, a Master Promissory Note, and Exit Counseling</a:t>
            </a:r>
          </a:p>
          <a:p>
            <a:pPr>
              <a:buClrTx/>
            </a:pPr>
            <a:r>
              <a:rPr lang="en-US" sz="2800" dirty="0">
                <a:solidFill>
                  <a:schemeClr val="tx2">
                    <a:lumMod val="75000"/>
                  </a:schemeClr>
                </a:solidFill>
                <a:latin typeface="+mj-lt"/>
                <a:cs typeface="Calibri" panose="020F0502020204030204" pitchFamily="34" charset="0"/>
              </a:rPr>
              <a:t>Loan repayment begins 6 months after a student drops below half-time enrollment</a:t>
            </a:r>
          </a:p>
          <a:p>
            <a:pPr>
              <a:buClrTx/>
            </a:pPr>
            <a:endParaRPr lang="en-US" sz="2800" dirty="0">
              <a:solidFill>
                <a:schemeClr val="tx1"/>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1905001" y="457201"/>
            <a:ext cx="8125159" cy="1740877"/>
          </a:xfrm>
        </p:spPr>
        <p:txBody>
          <a:bodyPr/>
          <a:lstStyle/>
          <a:p>
            <a:r>
              <a:rPr lang="en-US" sz="5400" b="1" dirty="0">
                <a:solidFill>
                  <a:schemeClr val="tx2">
                    <a:lumMod val="75000"/>
                  </a:schemeClr>
                </a:solidFill>
                <a:latin typeface="Californian FB" panose="0207040306080B030204" pitchFamily="18" charset="0"/>
                <a:cs typeface="Calibri" panose="020F0502020204030204" pitchFamily="34" charset="0"/>
              </a:rPr>
              <a:t>Federal Student Loans</a:t>
            </a:r>
            <a:br>
              <a:rPr lang="en-US" sz="5400" b="1" dirty="0">
                <a:solidFill>
                  <a:schemeClr val="tx2">
                    <a:lumMod val="75000"/>
                  </a:schemeClr>
                </a:solidFill>
                <a:latin typeface="Calibri" panose="020F0502020204030204" pitchFamily="34" charset="0"/>
                <a:cs typeface="Calibri" panose="020F0502020204030204" pitchFamily="34" charset="0"/>
              </a:rPr>
            </a:br>
            <a:r>
              <a:rPr lang="en-US" sz="2000" b="1" dirty="0">
                <a:solidFill>
                  <a:schemeClr val="tx2">
                    <a:lumMod val="75000"/>
                  </a:schemeClr>
                </a:solidFill>
                <a:latin typeface="Calibri" panose="020F0502020204030204" pitchFamily="34" charset="0"/>
                <a:cs typeface="Calibri" panose="020F0502020204030204" pitchFamily="34" charset="0"/>
              </a:rPr>
              <a:t>https://studentaid.gov/understand-aid/types/loans/subsidized-unsubsidized</a:t>
            </a:r>
            <a:endParaRPr lang="en-US" b="1" dirty="0">
              <a:solidFill>
                <a:schemeClr val="tx2">
                  <a:lumMod val="75000"/>
                </a:schemeClr>
              </a:solidFill>
              <a:latin typeface="Calibri" panose="020F0502020204030204" pitchFamily="34" charset="0"/>
              <a:cs typeface="Calibri" panose="020F0502020204030204"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906" y="5074337"/>
            <a:ext cx="17621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2D1F7DB5-D1A7-4796-8082-39ABBA672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6338" y="6074462"/>
            <a:ext cx="7077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75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590" y="457201"/>
            <a:ext cx="8458200" cy="929333"/>
          </a:xfrm>
        </p:spPr>
        <p:txBody>
          <a:bodyPr>
            <a:noAutofit/>
          </a:bodyPr>
          <a:lstStyle/>
          <a:p>
            <a:pPr>
              <a:defRPr/>
            </a:pPr>
            <a:r>
              <a:rPr lang="en-US" sz="5400" b="1" dirty="0">
                <a:solidFill>
                  <a:schemeClr val="tx2">
                    <a:lumMod val="75000"/>
                  </a:schemeClr>
                </a:solidFill>
                <a:latin typeface="Californian FB" panose="0207040306080B030204" pitchFamily="18" charset="0"/>
                <a:cs typeface="Calibri" panose="020F0502020204030204" pitchFamily="34" charset="0"/>
              </a:rPr>
              <a:t>Completing the Loan Process</a:t>
            </a:r>
          </a:p>
        </p:txBody>
      </p:sp>
      <p:pic>
        <p:nvPicPr>
          <p:cNvPr id="6" name="Picture 5"/>
          <p:cNvPicPr>
            <a:picLocks noChangeAspect="1"/>
          </p:cNvPicPr>
          <p:nvPr/>
        </p:nvPicPr>
        <p:blipFill>
          <a:blip r:embed="rId3"/>
          <a:stretch>
            <a:fillRect/>
          </a:stretch>
        </p:blipFill>
        <p:spPr>
          <a:xfrm>
            <a:off x="1121012" y="1616765"/>
            <a:ext cx="9949975" cy="3624470"/>
          </a:xfrm>
          <a:prstGeom prst="rect">
            <a:avLst/>
          </a:prstGeom>
        </p:spPr>
      </p:pic>
      <p:grpSp>
        <p:nvGrpSpPr>
          <p:cNvPr id="3" name="Group 2">
            <a:extLst>
              <a:ext uri="{FF2B5EF4-FFF2-40B4-BE49-F238E27FC236}">
                <a16:creationId xmlns:a16="http://schemas.microsoft.com/office/drawing/2014/main" id="{AD202683-07BB-4C03-1D57-2D2250463CBA}"/>
              </a:ext>
            </a:extLst>
          </p:cNvPr>
          <p:cNvGrpSpPr/>
          <p:nvPr/>
        </p:nvGrpSpPr>
        <p:grpSpPr>
          <a:xfrm>
            <a:off x="3459467" y="5295900"/>
            <a:ext cx="5467350" cy="1562100"/>
            <a:chOff x="3370015" y="5073266"/>
            <a:chExt cx="5467350" cy="1562100"/>
          </a:xfrm>
        </p:grpSpPr>
        <p:pic>
          <p:nvPicPr>
            <p:cNvPr id="3076" name="Picture 4" descr="C:\Users\schmidts\AppData\Local\Temp\SNAGHTMLbd520b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0015" y="5073266"/>
              <a:ext cx="5467350" cy="15621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5867400" y="6096000"/>
              <a:ext cx="762002" cy="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pic>
        <p:nvPicPr>
          <p:cNvPr id="7" name="Picture 2">
            <a:extLst>
              <a:ext uri="{FF2B5EF4-FFF2-40B4-BE49-F238E27FC236}">
                <a16:creationId xmlns:a16="http://schemas.microsoft.com/office/drawing/2014/main" id="{20A5E252-051C-45F9-BA63-5A639DE01A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2721" y="6096000"/>
            <a:ext cx="7077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52" y="2375452"/>
            <a:ext cx="10942983" cy="2835016"/>
          </a:xfrm>
        </p:spPr>
        <p:txBody>
          <a:bodyPr>
            <a:normAutofit/>
          </a:bodyPr>
          <a:lstStyle/>
          <a:p>
            <a:pPr marL="136525" indent="0">
              <a:buNone/>
            </a:pPr>
            <a:r>
              <a:rPr lang="en-US" dirty="0">
                <a:solidFill>
                  <a:schemeClr val="tx2">
                    <a:lumMod val="75000"/>
                  </a:schemeClr>
                </a:solidFill>
                <a:latin typeface="+mj-lt"/>
                <a:cs typeface="Calibri" panose="020F0502020204030204" pitchFamily="34" charset="0"/>
              </a:rPr>
              <a:t>Policy is posted online and in the college catalog.  </a:t>
            </a:r>
            <a:r>
              <a:rPr lang="en-US" b="1" u="sng" dirty="0">
                <a:solidFill>
                  <a:schemeClr val="tx2">
                    <a:lumMod val="75000"/>
                  </a:schemeClr>
                </a:solidFill>
                <a:latin typeface="+mj-lt"/>
                <a:cs typeface="Calibri" panose="020F0502020204030204" pitchFamily="34" charset="0"/>
              </a:rPr>
              <a:t>EVERY</a:t>
            </a:r>
            <a:r>
              <a:rPr lang="en-US" dirty="0">
                <a:solidFill>
                  <a:schemeClr val="tx2">
                    <a:lumMod val="75000"/>
                  </a:schemeClr>
                </a:solidFill>
                <a:latin typeface="+mj-lt"/>
                <a:cs typeface="Calibri" panose="020F0502020204030204" pitchFamily="34" charset="0"/>
              </a:rPr>
              <a:t> school has a SAP Policy.</a:t>
            </a:r>
          </a:p>
          <a:p>
            <a:pPr marL="479425" indent="-342900">
              <a:buClrTx/>
            </a:pPr>
            <a:r>
              <a:rPr lang="en-US" dirty="0">
                <a:solidFill>
                  <a:schemeClr val="tx2">
                    <a:lumMod val="75000"/>
                  </a:schemeClr>
                </a:solidFill>
                <a:latin typeface="+mj-lt"/>
                <a:cs typeface="Calibri" panose="020F0502020204030204" pitchFamily="34" charset="0"/>
              </a:rPr>
              <a:t>Successfully complete 67% of attempted coursework.</a:t>
            </a:r>
          </a:p>
          <a:p>
            <a:pPr marL="479425" indent="-342900">
              <a:buClrTx/>
            </a:pPr>
            <a:r>
              <a:rPr lang="en-US" dirty="0">
                <a:solidFill>
                  <a:schemeClr val="tx2">
                    <a:lumMod val="75000"/>
                  </a:schemeClr>
                </a:solidFill>
                <a:latin typeface="+mj-lt"/>
                <a:cs typeface="Calibri" panose="020F0502020204030204" pitchFamily="34" charset="0"/>
              </a:rPr>
              <a:t>Maintain term and overall grade point average (GPA) of at least 2.0</a:t>
            </a:r>
          </a:p>
          <a:p>
            <a:pPr marL="479425" indent="-342900">
              <a:buClrTx/>
            </a:pPr>
            <a:r>
              <a:rPr lang="en-US" dirty="0">
                <a:solidFill>
                  <a:schemeClr val="tx2">
                    <a:lumMod val="75000"/>
                  </a:schemeClr>
                </a:solidFill>
                <a:latin typeface="+mj-lt"/>
                <a:cs typeface="Calibri" panose="020F0502020204030204" pitchFamily="34" charset="0"/>
              </a:rPr>
              <a:t>Not have attempted more than 90 credit hours (150% of program length; differs at 4-year college)</a:t>
            </a:r>
          </a:p>
          <a:p>
            <a:pPr marL="479425" indent="-342900">
              <a:buClrTx/>
            </a:pPr>
            <a:r>
              <a:rPr lang="en-US" dirty="0">
                <a:solidFill>
                  <a:schemeClr val="tx2">
                    <a:lumMod val="75000"/>
                  </a:schemeClr>
                </a:solidFill>
                <a:latin typeface="+mj-lt"/>
                <a:cs typeface="Calibri" panose="020F0502020204030204" pitchFamily="34" charset="0"/>
              </a:rPr>
              <a:t>College may have an appeal process if SAP is not achieved</a:t>
            </a:r>
          </a:p>
        </p:txBody>
      </p:sp>
      <p:sp>
        <p:nvSpPr>
          <p:cNvPr id="2" name="Title 1"/>
          <p:cNvSpPr>
            <a:spLocks noGrp="1"/>
          </p:cNvSpPr>
          <p:nvPr>
            <p:ph type="title"/>
          </p:nvPr>
        </p:nvSpPr>
        <p:spPr>
          <a:xfrm>
            <a:off x="1676401" y="685800"/>
            <a:ext cx="8980226" cy="988970"/>
          </a:xfrm>
        </p:spPr>
        <p:txBody>
          <a:bodyPr>
            <a:noAutofit/>
          </a:bodyPr>
          <a:lstStyle/>
          <a:p>
            <a:pPr algn="ctr"/>
            <a:r>
              <a:rPr lang="en-US" b="1" dirty="0">
                <a:solidFill>
                  <a:schemeClr val="tx2">
                    <a:lumMod val="75000"/>
                  </a:schemeClr>
                </a:solidFill>
                <a:latin typeface="Californian FB" panose="0207040306080B030204" pitchFamily="18" charset="0"/>
                <a:cs typeface="Calibri" panose="020F0502020204030204" pitchFamily="34" charset="0"/>
              </a:rPr>
              <a:t>Satisfactory Academic Progress (SAP)</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4897" y="6131921"/>
            <a:ext cx="674427" cy="72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23DCAEC9-A01E-B63C-3867-A258567F1C8E}"/>
              </a:ext>
            </a:extLst>
          </p:cNvPr>
          <p:cNvGrpSpPr/>
          <p:nvPr/>
        </p:nvGrpSpPr>
        <p:grpSpPr>
          <a:xfrm>
            <a:off x="2426546" y="5407088"/>
            <a:ext cx="3220537" cy="1060980"/>
            <a:chOff x="2189663" y="5210469"/>
            <a:chExt cx="3220537" cy="1060980"/>
          </a:xfrm>
        </p:grpSpPr>
        <p:sp>
          <p:nvSpPr>
            <p:cNvPr id="5" name="Oval 4"/>
            <p:cNvSpPr/>
            <p:nvPr/>
          </p:nvSpPr>
          <p:spPr>
            <a:xfrm>
              <a:off x="2189663" y="5210469"/>
              <a:ext cx="905256" cy="8583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srgbClr val="FF0000"/>
                  </a:solidFill>
                  <a:latin typeface="Tekton Pro Ext" panose="020F0605020208020904" pitchFamily="34" charset="0"/>
                </a:rPr>
                <a:t>A+</a:t>
              </a:r>
            </a:p>
          </p:txBody>
        </p:sp>
        <p:sp>
          <p:nvSpPr>
            <p:cNvPr id="6" name="Oval 5"/>
            <p:cNvSpPr/>
            <p:nvPr/>
          </p:nvSpPr>
          <p:spPr>
            <a:xfrm>
              <a:off x="2964413" y="5509449"/>
              <a:ext cx="794413" cy="762000"/>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dirty="0">
                  <a:solidFill>
                    <a:srgbClr val="0000FF"/>
                  </a:solidFill>
                  <a:latin typeface="Tekton Pro Ext" panose="020F0605020208020904" pitchFamily="34" charset="0"/>
                </a:rPr>
                <a:t>B</a:t>
              </a:r>
            </a:p>
          </p:txBody>
        </p:sp>
        <p:sp>
          <p:nvSpPr>
            <p:cNvPr id="7" name="Oval 6"/>
            <p:cNvSpPr/>
            <p:nvPr/>
          </p:nvSpPr>
          <p:spPr>
            <a:xfrm>
              <a:off x="3596752" y="5251779"/>
              <a:ext cx="706783" cy="6858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dirty="0">
                  <a:solidFill>
                    <a:srgbClr val="FFC000"/>
                  </a:solidFill>
                  <a:latin typeface="Tekton Pro Ext" panose="020F0605020208020904" pitchFamily="34" charset="0"/>
                </a:rPr>
                <a:t>C</a:t>
              </a:r>
            </a:p>
          </p:txBody>
        </p:sp>
        <p:sp>
          <p:nvSpPr>
            <p:cNvPr id="8" name="Oval 7"/>
            <p:cNvSpPr/>
            <p:nvPr/>
          </p:nvSpPr>
          <p:spPr>
            <a:xfrm>
              <a:off x="4114800" y="5556580"/>
              <a:ext cx="762000" cy="685799"/>
            </a:xfrm>
            <a:prstGeom prst="ellipse">
              <a:avLst/>
            </a:prstGeom>
            <a:solidFill>
              <a:schemeClr val="bg1"/>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dirty="0">
                  <a:solidFill>
                    <a:srgbClr val="669900"/>
                  </a:solidFill>
                  <a:latin typeface="Tekton Pro Ext" panose="020F0605020208020904" pitchFamily="34" charset="0"/>
                </a:rPr>
                <a:t>D-</a:t>
              </a:r>
            </a:p>
          </p:txBody>
        </p:sp>
        <p:sp>
          <p:nvSpPr>
            <p:cNvPr id="9" name="Oval 8"/>
            <p:cNvSpPr/>
            <p:nvPr/>
          </p:nvSpPr>
          <p:spPr>
            <a:xfrm>
              <a:off x="4686650" y="5314914"/>
              <a:ext cx="723550" cy="727330"/>
            </a:xfrm>
            <a:prstGeom prst="ellipse">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dirty="0">
                  <a:solidFill>
                    <a:srgbClr val="990033"/>
                  </a:solidFill>
                  <a:latin typeface="Tekton Pro Ext" panose="020F0605020208020904" pitchFamily="34" charset="0"/>
                </a:rPr>
                <a:t>F</a:t>
              </a:r>
            </a:p>
          </p:txBody>
        </p:sp>
      </p:gr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515" y="4985079"/>
            <a:ext cx="1904999" cy="190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558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574" y="2127388"/>
            <a:ext cx="8305800" cy="4419600"/>
          </a:xfrm>
        </p:spPr>
        <p:txBody>
          <a:bodyPr>
            <a:normAutofit/>
          </a:bodyPr>
          <a:lstStyle/>
          <a:p>
            <a:pPr marL="1028700" lvl="1" indent="-571500">
              <a:buClrTx/>
              <a:defRPr/>
            </a:pPr>
            <a:r>
              <a:rPr lang="en-US" sz="3600" dirty="0">
                <a:solidFill>
                  <a:schemeClr val="tx2">
                    <a:lumMod val="75000"/>
                  </a:schemeClr>
                </a:solidFill>
                <a:latin typeface="+mj-lt"/>
                <a:cs typeface="Calibri" panose="020F0502020204030204" pitchFamily="34" charset="0"/>
              </a:rPr>
              <a:t>Check deadlines: Admissions, </a:t>
            </a:r>
          </a:p>
          <a:p>
            <a:pPr marL="457200" lvl="1" indent="0">
              <a:buClrTx/>
              <a:buNone/>
              <a:defRPr/>
            </a:pPr>
            <a:r>
              <a:rPr lang="en-US" sz="3600" dirty="0">
                <a:solidFill>
                  <a:schemeClr val="tx2">
                    <a:lumMod val="75000"/>
                  </a:schemeClr>
                </a:solidFill>
                <a:latin typeface="+mj-lt"/>
                <a:cs typeface="Calibri" panose="020F0502020204030204" pitchFamily="34" charset="0"/>
              </a:rPr>
              <a:t>      Financial Aid, Scholarships</a:t>
            </a:r>
          </a:p>
          <a:p>
            <a:pPr marL="1028700" lvl="1" indent="-571500">
              <a:buClrTx/>
              <a:defRPr/>
            </a:pPr>
            <a:r>
              <a:rPr lang="en-US" sz="3600" dirty="0">
                <a:solidFill>
                  <a:schemeClr val="tx2">
                    <a:lumMod val="75000"/>
                  </a:schemeClr>
                </a:solidFill>
                <a:latin typeface="+mj-lt"/>
                <a:cs typeface="Calibri" panose="020F0502020204030204" pitchFamily="34" charset="0"/>
              </a:rPr>
              <a:t>Complete the FAFSA® as soon as possible</a:t>
            </a:r>
          </a:p>
          <a:p>
            <a:pPr marL="1028700" lvl="1" indent="-571500">
              <a:buClrTx/>
              <a:defRPr/>
            </a:pPr>
            <a:r>
              <a:rPr lang="en-US" sz="3600" dirty="0">
                <a:solidFill>
                  <a:schemeClr val="tx2">
                    <a:lumMod val="75000"/>
                  </a:schemeClr>
                </a:solidFill>
                <a:latin typeface="+mj-lt"/>
                <a:cs typeface="Calibri" panose="020F0502020204030204" pitchFamily="34" charset="0"/>
              </a:rPr>
              <a:t>Submit all documents requested by the school as soon as possible</a:t>
            </a:r>
          </a:p>
        </p:txBody>
      </p:sp>
      <p:sp>
        <p:nvSpPr>
          <p:cNvPr id="2" name="Title 1"/>
          <p:cNvSpPr>
            <a:spLocks noGrp="1"/>
          </p:cNvSpPr>
          <p:nvPr>
            <p:ph type="title"/>
          </p:nvPr>
        </p:nvSpPr>
        <p:spPr>
          <a:xfrm>
            <a:off x="2590800" y="662940"/>
            <a:ext cx="5257800" cy="1112520"/>
          </a:xfrm>
        </p:spPr>
        <p:txBody>
          <a:bodyPr>
            <a:noAutofit/>
          </a:bodyPr>
          <a:lstStyle/>
          <a:p>
            <a:pPr>
              <a:defRPr/>
            </a:pPr>
            <a:r>
              <a:rPr lang="en-US" sz="6600" b="1" dirty="0">
                <a:solidFill>
                  <a:schemeClr val="tx2">
                    <a:lumMod val="75000"/>
                  </a:schemeClr>
                </a:solidFill>
                <a:latin typeface="Californian FB" panose="0207040306080B030204" pitchFamily="18" charset="0"/>
                <a:cs typeface="Calibri" panose="020F0502020204030204" pitchFamily="34" charset="0"/>
              </a:rPr>
              <a:t>Remember!</a:t>
            </a:r>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9915" y="6076950"/>
            <a:ext cx="72548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Download Calendar Transparent HQ PNG Image | FreePNGIm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2515" y="1895060"/>
            <a:ext cx="2057400" cy="2057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878048"/>
            <a:ext cx="89154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48200" y="299343"/>
            <a:ext cx="2367956" cy="461665"/>
          </a:xfrm>
          <a:prstGeom prst="rect">
            <a:avLst/>
          </a:prstGeom>
        </p:spPr>
        <p:txBody>
          <a:bodyPr wrap="none">
            <a:spAutoFit/>
          </a:bodyPr>
          <a:lstStyle/>
          <a:p>
            <a:pPr defTabSz="457200"/>
            <a:r>
              <a:rPr lang="en-US" sz="2400" b="1" dirty="0">
                <a:solidFill>
                  <a:prstClr val="black"/>
                </a:solidFill>
                <a:latin typeface="Candara"/>
              </a:rPr>
              <a:t>https://wcjc.edu/</a:t>
            </a:r>
          </a:p>
        </p:txBody>
      </p:sp>
    </p:spTree>
    <p:extLst>
      <p:ext uri="{BB962C8B-B14F-4D97-AF65-F5344CB8AC3E}">
        <p14:creationId xmlns:p14="http://schemas.microsoft.com/office/powerpoint/2010/main" val="4140577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457200"/>
            <a:ext cx="5791200" cy="1295400"/>
          </a:xfrm>
        </p:spPr>
        <p:txBody>
          <a:bodyPr>
            <a:noAutofit/>
          </a:bodyPr>
          <a:lstStyle/>
          <a:p>
            <a:r>
              <a:rPr lang="en-US" sz="9600" dirty="0">
                <a:solidFill>
                  <a:schemeClr val="tx2">
                    <a:lumMod val="75000"/>
                  </a:schemeClr>
                </a:solidFill>
                <a:latin typeface="Californian FB" panose="0207040306080B030204" pitchFamily="18" charset="0"/>
                <a:cs typeface="Calibri" panose="020F0502020204030204" pitchFamily="34" charset="0"/>
              </a:rPr>
              <a:t>Resource</a:t>
            </a:r>
            <a:r>
              <a:rPr lang="en-US" sz="11500" dirty="0">
                <a:solidFill>
                  <a:schemeClr val="tx2">
                    <a:lumMod val="75000"/>
                  </a:schemeClr>
                </a:solidFill>
                <a:latin typeface="Californian FB" panose="0207040306080B030204" pitchFamily="18" charset="0"/>
                <a:cs typeface="Calibri" panose="020F0502020204030204" pitchFamily="34" charset="0"/>
              </a:rPr>
              <a:t>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586" y="6084332"/>
            <a:ext cx="7077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78336"/>
            <a:ext cx="8153400" cy="497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rot="526057">
            <a:off x="8561000" y="600233"/>
            <a:ext cx="1998058" cy="1582615"/>
          </a:xfrm>
          <a:prstGeom prst="wedgeEllipseCallout">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b="1" dirty="0">
                <a:solidFill>
                  <a:prstClr val="white">
                    <a:lumMod val="95000"/>
                  </a:prstClr>
                </a:solidFill>
                <a:latin typeface="Calibri" panose="020F0502020204030204" pitchFamily="34" charset="0"/>
                <a:cs typeface="Calibri" panose="020F0502020204030204" pitchFamily="34" charset="0"/>
              </a:rPr>
              <a:t>Help</a:t>
            </a:r>
          </a:p>
        </p:txBody>
      </p:sp>
      <p:sp>
        <p:nvSpPr>
          <p:cNvPr id="2" name="Rectangle 1"/>
          <p:cNvSpPr/>
          <p:nvPr/>
        </p:nvSpPr>
        <p:spPr>
          <a:xfrm>
            <a:off x="221972" y="6477000"/>
            <a:ext cx="3819444" cy="369332"/>
          </a:xfrm>
          <a:prstGeom prst="rect">
            <a:avLst/>
          </a:prstGeom>
        </p:spPr>
        <p:txBody>
          <a:bodyPr wrap="none">
            <a:spAutoFit/>
          </a:bodyPr>
          <a:lstStyle/>
          <a:p>
            <a:pPr defTabSz="457200"/>
            <a:r>
              <a:rPr lang="en-US" b="1" dirty="0">
                <a:solidFill>
                  <a:srgbClr val="073E87">
                    <a:lumMod val="75000"/>
                  </a:srgbClr>
                </a:solidFill>
                <a:latin typeface="Candara"/>
              </a:rPr>
              <a:t>http://www.collegeforalltexans.com</a:t>
            </a:r>
            <a:r>
              <a:rPr lang="en-US" b="1" dirty="0">
                <a:solidFill>
                  <a:prstClr val="black"/>
                </a:solidFill>
                <a:latin typeface="Candara"/>
              </a:rPr>
              <a:t>/</a:t>
            </a: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681" y="4881166"/>
            <a:ext cx="1621757" cy="16217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750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3730" y="2994991"/>
            <a:ext cx="9670775" cy="3505200"/>
          </a:xfrm>
        </p:spPr>
        <p:txBody>
          <a:bodyPr>
            <a:normAutofit fontScale="92500" lnSpcReduction="20000"/>
          </a:bodyPr>
          <a:lstStyle/>
          <a:p>
            <a:pPr>
              <a:buClrTx/>
            </a:pPr>
            <a:r>
              <a:rPr lang="en-US" sz="4000" dirty="0">
                <a:solidFill>
                  <a:schemeClr val="tx2">
                    <a:lumMod val="75000"/>
                  </a:schemeClr>
                </a:solidFill>
                <a:cs typeface="Calibri" panose="020F0502020204030204" pitchFamily="34" charset="0"/>
              </a:rPr>
              <a:t>Community organizations</a:t>
            </a:r>
          </a:p>
          <a:p>
            <a:pPr>
              <a:buClrTx/>
            </a:pPr>
            <a:r>
              <a:rPr lang="en-US" sz="4000" dirty="0">
                <a:solidFill>
                  <a:schemeClr val="tx2">
                    <a:lumMod val="75000"/>
                  </a:schemeClr>
                </a:solidFill>
                <a:cs typeface="Calibri" panose="020F0502020204030204" pitchFamily="34" charset="0"/>
              </a:rPr>
              <a:t>Check with your high school counselors</a:t>
            </a:r>
          </a:p>
          <a:p>
            <a:pPr>
              <a:buClrTx/>
            </a:pPr>
            <a:r>
              <a:rPr lang="en-US" sz="4000" dirty="0">
                <a:solidFill>
                  <a:schemeClr val="tx2">
                    <a:lumMod val="75000"/>
                  </a:schemeClr>
                </a:solidFill>
                <a:cs typeface="Calibri" panose="020F0502020204030204" pitchFamily="34" charset="0"/>
              </a:rPr>
              <a:t>Apply at your college of choice</a:t>
            </a:r>
          </a:p>
          <a:p>
            <a:pPr>
              <a:buClrTx/>
            </a:pPr>
            <a:r>
              <a:rPr lang="en-US" sz="4000" dirty="0">
                <a:solidFill>
                  <a:schemeClr val="tx2">
                    <a:lumMod val="75000"/>
                  </a:schemeClr>
                </a:solidFill>
                <a:cs typeface="Calibri" panose="020F0502020204030204" pitchFamily="34" charset="0"/>
              </a:rPr>
              <a:t>Check with parent’s employer</a:t>
            </a:r>
          </a:p>
          <a:p>
            <a:pPr marL="0" indent="0" algn="ctr">
              <a:buClrTx/>
              <a:buNone/>
            </a:pPr>
            <a:r>
              <a:rPr lang="en-US" sz="4000" b="1" dirty="0"/>
              <a:t>WCJC Endowed Scholarship Application opens Oct 1,2025 for 2627 aid year</a:t>
            </a:r>
          </a:p>
          <a:p>
            <a:pPr algn="ctr">
              <a:buClrTx/>
            </a:pPr>
            <a:endParaRPr lang="en-US" sz="4000" dirty="0">
              <a:solidFill>
                <a:schemeClr val="tx2">
                  <a:lumMod val="75000"/>
                </a:schemeClr>
              </a:solidFill>
              <a:cs typeface="Calibri" panose="020F0502020204030204" pitchFamily="34" charset="0"/>
            </a:endParaRPr>
          </a:p>
        </p:txBody>
      </p:sp>
      <p:sp>
        <p:nvSpPr>
          <p:cNvPr id="2" name="Title 1"/>
          <p:cNvSpPr>
            <a:spLocks noGrp="1"/>
          </p:cNvSpPr>
          <p:nvPr>
            <p:ph type="title"/>
          </p:nvPr>
        </p:nvSpPr>
        <p:spPr>
          <a:xfrm>
            <a:off x="3048000" y="609600"/>
            <a:ext cx="5334000" cy="1179764"/>
          </a:xfrm>
        </p:spPr>
        <p:txBody>
          <a:bodyPr>
            <a:noAutofit/>
          </a:bodyPr>
          <a:lstStyle/>
          <a:p>
            <a:r>
              <a:rPr lang="en-US" sz="7200" b="1" dirty="0">
                <a:solidFill>
                  <a:schemeClr val="tx2">
                    <a:lumMod val="75000"/>
                  </a:schemeClr>
                </a:solidFill>
                <a:latin typeface="Californian FB" panose="0207040306080B030204" pitchFamily="18" charset="0"/>
                <a:cs typeface="Calibri" panose="020F0502020204030204" pitchFamily="34" charset="0"/>
              </a:rPr>
              <a:t>Scholarships</a:t>
            </a:r>
          </a:p>
        </p:txBody>
      </p:sp>
      <p:pic>
        <p:nvPicPr>
          <p:cNvPr id="4" name="Picture 2">
            <a:extLst>
              <a:ext uri="{FF2B5EF4-FFF2-40B4-BE49-F238E27FC236}">
                <a16:creationId xmlns:a16="http://schemas.microsoft.com/office/drawing/2014/main" id="{823F8814-28A6-47D4-B8ED-0A542FFB8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2721" y="6096000"/>
            <a:ext cx="7077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278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86DA-87AA-BC19-F9EE-7493D02E6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8A0C0-651D-3031-F775-10A20B99CACF}"/>
              </a:ext>
            </a:extLst>
          </p:cNvPr>
          <p:cNvSpPr>
            <a:spLocks noGrp="1"/>
          </p:cNvSpPr>
          <p:nvPr>
            <p:ph type="ctrTitle"/>
          </p:nvPr>
        </p:nvSpPr>
        <p:spPr>
          <a:xfrm>
            <a:off x="3119230" y="2062161"/>
            <a:ext cx="5953539" cy="2950413"/>
          </a:xfrm>
        </p:spPr>
        <p:txBody>
          <a:bodyPr>
            <a:normAutofit fontScale="90000"/>
          </a:bodyPr>
          <a:lstStyle/>
          <a:p>
            <a:r>
              <a:rPr lang="en-US" dirty="0"/>
              <a:t>Agenda</a:t>
            </a:r>
            <a:br>
              <a:rPr lang="en-US" dirty="0"/>
            </a:br>
            <a:br>
              <a:rPr lang="en-US" sz="1400" b="0" dirty="0"/>
            </a:br>
            <a:r>
              <a:rPr lang="en-US" sz="2200" b="0" dirty="0"/>
              <a:t>Welcome</a:t>
            </a:r>
            <a:br>
              <a:rPr lang="en-US" sz="2200" b="0" dirty="0"/>
            </a:br>
            <a:r>
              <a:rPr lang="en-US" sz="2200" b="0" dirty="0"/>
              <a:t>Introduction of Guest Speaker</a:t>
            </a:r>
            <a:br>
              <a:rPr lang="en-US" sz="2200" b="0" dirty="0"/>
            </a:br>
            <a:r>
              <a:rPr lang="en-US" sz="2200" b="0" dirty="0"/>
              <a:t>Financial Aid Presentation</a:t>
            </a:r>
            <a:br>
              <a:rPr lang="en-US" sz="2200" b="0" dirty="0"/>
            </a:br>
            <a:r>
              <a:rPr lang="en-US" sz="2200" b="0" dirty="0"/>
              <a:t>Financial Aid Graduation Requirement</a:t>
            </a:r>
            <a:br>
              <a:rPr lang="en-US" sz="2200" b="0" dirty="0"/>
            </a:br>
            <a:r>
              <a:rPr lang="en-US" sz="2200" b="0" dirty="0"/>
              <a:t>Scholarship Matching in SchooLinks</a:t>
            </a:r>
            <a:br>
              <a:rPr lang="en-US" sz="2200" b="0" dirty="0"/>
            </a:br>
            <a:r>
              <a:rPr lang="en-US" sz="2200" b="0" dirty="0"/>
              <a:t>CCRA Contacts</a:t>
            </a:r>
            <a:br>
              <a:rPr lang="en-US" sz="2200" b="0" dirty="0"/>
            </a:br>
            <a:r>
              <a:rPr lang="en-US" sz="2200" b="0" dirty="0"/>
              <a:t>Financial Aid Resources</a:t>
            </a:r>
            <a:br>
              <a:rPr lang="en-US" sz="2200" dirty="0"/>
            </a:br>
            <a:endParaRPr lang="en-US" sz="2200" dirty="0"/>
          </a:p>
        </p:txBody>
      </p:sp>
    </p:spTree>
    <p:extLst>
      <p:ext uri="{BB962C8B-B14F-4D97-AF65-F5344CB8AC3E}">
        <p14:creationId xmlns:p14="http://schemas.microsoft.com/office/powerpoint/2010/main" val="2784266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0"/>
            <a:ext cx="7848600" cy="874964"/>
          </a:xfrm>
        </p:spPr>
        <p:txBody>
          <a:bodyPr>
            <a:normAutofit fontScale="90000"/>
          </a:bodyPr>
          <a:lstStyle/>
          <a:p>
            <a:r>
              <a:rPr lang="en-US" sz="6000" b="1" dirty="0">
                <a:solidFill>
                  <a:schemeClr val="tx2">
                    <a:lumMod val="75000"/>
                  </a:schemeClr>
                </a:solidFill>
                <a:latin typeface="Calibri" panose="020F0502020204030204" pitchFamily="34" charset="0"/>
                <a:cs typeface="Calibri" panose="020F0502020204030204" pitchFamily="34" charset="0"/>
              </a:rPr>
              <a:t>Current Scholarships</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209800"/>
            <a:ext cx="911066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5888" y="1457740"/>
            <a:ext cx="2057400" cy="2057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2667000" y="3962400"/>
            <a:ext cx="533400" cy="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8780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1" y="2438400"/>
            <a:ext cx="6172199" cy="3200400"/>
          </a:xfrm>
        </p:spPr>
        <p:txBody>
          <a:bodyPr>
            <a:normAutofit/>
          </a:bodyPr>
          <a:lstStyle/>
          <a:p>
            <a:pPr>
              <a:buClrTx/>
            </a:pPr>
            <a:r>
              <a:rPr lang="en-US" sz="4000" dirty="0">
                <a:solidFill>
                  <a:schemeClr val="tx2">
                    <a:lumMod val="75000"/>
                  </a:schemeClr>
                </a:solidFill>
                <a:latin typeface="+mj-lt"/>
                <a:cs typeface="Calibri" panose="020F0502020204030204" pitchFamily="34" charset="0"/>
              </a:rPr>
              <a:t>Veterans Affairs</a:t>
            </a:r>
          </a:p>
          <a:p>
            <a:pPr marL="402336" lvl="1" indent="0">
              <a:buClrTx/>
              <a:buNone/>
            </a:pPr>
            <a:r>
              <a:rPr lang="en-US" sz="2800" dirty="0">
                <a:solidFill>
                  <a:schemeClr val="tx2">
                    <a:lumMod val="75000"/>
                  </a:schemeClr>
                </a:solidFill>
                <a:latin typeface="Calibri" panose="020F0502020204030204" pitchFamily="34" charset="0"/>
                <a:cs typeface="Calibri" panose="020F0502020204030204" pitchFamily="34" charset="0"/>
              </a:rPr>
              <a:t>https://www.va.gov/education/</a:t>
            </a:r>
          </a:p>
          <a:p>
            <a:pPr>
              <a:buClrTx/>
            </a:pPr>
            <a:r>
              <a:rPr lang="en-US" sz="4000" dirty="0" err="1">
                <a:solidFill>
                  <a:schemeClr val="tx2">
                    <a:lumMod val="75000"/>
                  </a:schemeClr>
                </a:solidFill>
                <a:cs typeface="Calibri" panose="020F0502020204030204" pitchFamily="34" charset="0"/>
              </a:rPr>
              <a:t>Hazlewood</a:t>
            </a:r>
            <a:endParaRPr lang="en-US" sz="4000" dirty="0">
              <a:solidFill>
                <a:schemeClr val="tx2">
                  <a:lumMod val="75000"/>
                </a:schemeClr>
              </a:solidFill>
              <a:cs typeface="Calibri" panose="020F0502020204030204" pitchFamily="34" charset="0"/>
            </a:endParaRPr>
          </a:p>
          <a:p>
            <a:pPr marL="402336" lvl="1" indent="0">
              <a:buClrTx/>
              <a:buNone/>
            </a:pPr>
            <a:r>
              <a:rPr lang="en-US" sz="2800" dirty="0">
                <a:solidFill>
                  <a:schemeClr val="tx2">
                    <a:lumMod val="75000"/>
                  </a:schemeClr>
                </a:solidFill>
                <a:latin typeface="Calibri" panose="020F0502020204030204" pitchFamily="34" charset="0"/>
                <a:cs typeface="Calibri" panose="020F0502020204030204" pitchFamily="34" charset="0"/>
              </a:rPr>
              <a:t>https://www.tvc.texas.gov/</a:t>
            </a:r>
          </a:p>
        </p:txBody>
      </p:sp>
      <p:sp>
        <p:nvSpPr>
          <p:cNvPr id="2" name="Title 1"/>
          <p:cNvSpPr>
            <a:spLocks noGrp="1"/>
          </p:cNvSpPr>
          <p:nvPr>
            <p:ph type="title"/>
          </p:nvPr>
        </p:nvSpPr>
        <p:spPr>
          <a:xfrm>
            <a:off x="2355272" y="838200"/>
            <a:ext cx="7086600" cy="951164"/>
          </a:xfrm>
        </p:spPr>
        <p:txBody>
          <a:bodyPr>
            <a:normAutofit fontScale="90000"/>
          </a:bodyPr>
          <a:lstStyle/>
          <a:p>
            <a:r>
              <a:rPr lang="en-US" sz="4800" b="1" dirty="0">
                <a:solidFill>
                  <a:schemeClr val="tx2">
                    <a:lumMod val="75000"/>
                  </a:schemeClr>
                </a:solidFill>
                <a:latin typeface="Californian FB" panose="0207040306080B030204" pitchFamily="18" charset="0"/>
                <a:cs typeface="Calibri" panose="020F0502020204030204" pitchFamily="34" charset="0"/>
              </a:rPr>
              <a:t>Veteran Education Benefits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466135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1" y="2209801"/>
            <a:ext cx="1806575" cy="18065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198DD7FA-5300-436E-8369-8AE8C62D98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2965" y="6096000"/>
            <a:ext cx="7077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95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D2035F-3C2C-432F-AB7C-586CC697397D}"/>
              </a:ext>
            </a:extLst>
          </p:cNvPr>
          <p:cNvSpPr>
            <a:spLocks noGrp="1"/>
          </p:cNvSpPr>
          <p:nvPr>
            <p:ph idx="1"/>
          </p:nvPr>
        </p:nvSpPr>
        <p:spPr>
          <a:xfrm>
            <a:off x="367265" y="2675467"/>
            <a:ext cx="10673269" cy="3450696"/>
          </a:xfrm>
        </p:spPr>
        <p:txBody>
          <a:bodyPr>
            <a:normAutofit/>
          </a:bodyPr>
          <a:lstStyle/>
          <a:p>
            <a:r>
              <a:rPr lang="en-US" sz="2800" dirty="0"/>
              <a:t>Maximum Pell Grant award for 2025/2026 is $7,395.  2026/2027 award may be reduced.</a:t>
            </a:r>
          </a:p>
          <a:p>
            <a:r>
              <a:rPr lang="en-US" sz="2800" dirty="0"/>
              <a:t>Supplemental Educational Opportunity Grant (SEOG) and College Work Study may no longer be available.</a:t>
            </a:r>
          </a:p>
          <a:p>
            <a:r>
              <a:rPr lang="en-US" sz="2800" dirty="0"/>
              <a:t>Loan limits may be reduced.  $5,500 current maximum eligibility for first year borrow.  $6,500 for second year borrower.</a:t>
            </a:r>
          </a:p>
          <a:p>
            <a:r>
              <a:rPr lang="en-US" sz="2800" dirty="0"/>
              <a:t>We are waiting to learn more from ED.</a:t>
            </a:r>
          </a:p>
        </p:txBody>
      </p:sp>
      <p:sp>
        <p:nvSpPr>
          <p:cNvPr id="3" name="Title 2">
            <a:extLst>
              <a:ext uri="{FF2B5EF4-FFF2-40B4-BE49-F238E27FC236}">
                <a16:creationId xmlns:a16="http://schemas.microsoft.com/office/drawing/2014/main" id="{72286BDF-3E72-43E0-9863-F264E2E4689F}"/>
              </a:ext>
            </a:extLst>
          </p:cNvPr>
          <p:cNvSpPr>
            <a:spLocks noGrp="1"/>
          </p:cNvSpPr>
          <p:nvPr>
            <p:ph type="title"/>
          </p:nvPr>
        </p:nvSpPr>
        <p:spPr/>
        <p:txBody>
          <a:bodyPr>
            <a:normAutofit/>
          </a:bodyPr>
          <a:lstStyle/>
          <a:p>
            <a:r>
              <a:rPr lang="en-US" b="1" dirty="0">
                <a:solidFill>
                  <a:schemeClr val="tx1"/>
                </a:solidFill>
              </a:rPr>
              <a:t>Potential Changes 2026/2027 </a:t>
            </a:r>
          </a:p>
        </p:txBody>
      </p:sp>
      <p:pic>
        <p:nvPicPr>
          <p:cNvPr id="4" name="Picture 2">
            <a:extLst>
              <a:ext uri="{FF2B5EF4-FFF2-40B4-BE49-F238E27FC236}">
                <a16:creationId xmlns:a16="http://schemas.microsoft.com/office/drawing/2014/main" id="{BC6FB686-D348-4AE3-8842-4DB848DD3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6943" y="6096000"/>
            <a:ext cx="7077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86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38401" y="1905000"/>
            <a:ext cx="7408333" cy="3450696"/>
          </a:xfrm>
        </p:spPr>
        <p:txBody>
          <a:bodyPr>
            <a:normAutofit/>
          </a:bodyPr>
          <a:lstStyle/>
          <a:p>
            <a:pPr marL="0" indent="0" algn="ctr">
              <a:buNone/>
            </a:pPr>
            <a:r>
              <a:rPr lang="en-US" sz="11500" dirty="0">
                <a:latin typeface="Californian FB" panose="0207040306080B030204" pitchFamily="18" charset="0"/>
              </a:rPr>
              <a:t>Questions?</a:t>
            </a:r>
          </a:p>
        </p:txBody>
      </p:sp>
      <p:pic>
        <p:nvPicPr>
          <p:cNvPr id="3" name="Picture 2">
            <a:extLst>
              <a:ext uri="{FF2B5EF4-FFF2-40B4-BE49-F238E27FC236}">
                <a16:creationId xmlns:a16="http://schemas.microsoft.com/office/drawing/2014/main" id="{237CADC4-E134-4F08-9C5A-C3E1B9158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269" y="6096000"/>
            <a:ext cx="7077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183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98BF-DEAA-AC3D-0E93-BD2C75AFCF53}"/>
              </a:ext>
            </a:extLst>
          </p:cNvPr>
          <p:cNvSpPr>
            <a:spLocks noGrp="1"/>
          </p:cNvSpPr>
          <p:nvPr>
            <p:ph type="ctrTitle"/>
          </p:nvPr>
        </p:nvSpPr>
        <p:spPr>
          <a:xfrm>
            <a:off x="1955409" y="1386909"/>
            <a:ext cx="8257735" cy="1482900"/>
          </a:xfrm>
        </p:spPr>
        <p:txBody>
          <a:bodyPr>
            <a:normAutofit/>
          </a:bodyPr>
          <a:lstStyle/>
          <a:p>
            <a:r>
              <a:rPr lang="en-US" sz="4800" dirty="0"/>
              <a:t>State of Texas Financial Aid Graduation Requirement</a:t>
            </a:r>
          </a:p>
        </p:txBody>
      </p:sp>
      <p:sp>
        <p:nvSpPr>
          <p:cNvPr id="3" name="TextBox 2">
            <a:extLst>
              <a:ext uri="{FF2B5EF4-FFF2-40B4-BE49-F238E27FC236}">
                <a16:creationId xmlns:a16="http://schemas.microsoft.com/office/drawing/2014/main" id="{BFCC79CB-B015-3AAA-0694-54A6E0D64F4F}"/>
              </a:ext>
            </a:extLst>
          </p:cNvPr>
          <p:cNvSpPr txBox="1"/>
          <p:nvPr/>
        </p:nvSpPr>
        <p:spPr>
          <a:xfrm>
            <a:off x="2124222" y="3235569"/>
            <a:ext cx="7948246" cy="2031325"/>
          </a:xfrm>
          <a:prstGeom prst="rect">
            <a:avLst/>
          </a:prstGeom>
          <a:noFill/>
        </p:spPr>
        <p:txBody>
          <a:bodyPr wrap="square" rtlCol="0">
            <a:spAutoFit/>
          </a:bodyPr>
          <a:lstStyle/>
          <a:p>
            <a:r>
              <a:rPr lang="en-US" dirty="0"/>
              <a:t>In accordance with Texas Education Code (TEC), §28.0256 students enrolled in 12th grade must do one of the following </a:t>
            </a:r>
            <a:r>
              <a:rPr lang="en-US" b="1" dirty="0"/>
              <a:t>in order to graduate</a:t>
            </a:r>
            <a:r>
              <a:rPr lang="en-US" dirty="0"/>
              <a:t>:  </a:t>
            </a:r>
          </a:p>
          <a:p>
            <a:endParaRPr lang="en-US" dirty="0"/>
          </a:p>
          <a:p>
            <a:pPr marL="285750" indent="-285750">
              <a:buFont typeface="Arial" panose="020B0604020202020204" pitchFamily="34" charset="0"/>
              <a:buChar char="•"/>
            </a:pPr>
            <a:r>
              <a:rPr lang="en-US" dirty="0"/>
              <a:t>Complete and submit a Free Application for Federal Student Aid (FAFSA);</a:t>
            </a:r>
          </a:p>
          <a:p>
            <a:pPr marL="285750" indent="-285750">
              <a:buFont typeface="Arial" panose="020B0604020202020204" pitchFamily="34" charset="0"/>
              <a:buChar char="•"/>
            </a:pPr>
            <a:r>
              <a:rPr lang="en-US" dirty="0"/>
              <a:t>Complete and submit a Texas Application for State Financial Aid (TASFA); or</a:t>
            </a:r>
          </a:p>
          <a:p>
            <a:pPr marL="285750" indent="-285750">
              <a:buFont typeface="Arial" panose="020B0604020202020204" pitchFamily="34" charset="0"/>
              <a:buChar char="•"/>
            </a:pPr>
            <a:r>
              <a:rPr lang="en-US" dirty="0"/>
              <a:t>Submit a signed opt-out form.</a:t>
            </a:r>
          </a:p>
          <a:p>
            <a:endParaRPr lang="en-US" dirty="0"/>
          </a:p>
        </p:txBody>
      </p:sp>
    </p:spTree>
    <p:extLst>
      <p:ext uri="{BB962C8B-B14F-4D97-AF65-F5344CB8AC3E}">
        <p14:creationId xmlns:p14="http://schemas.microsoft.com/office/powerpoint/2010/main" val="498962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7D42-4A51-C358-B8B7-79646C000E92}"/>
              </a:ext>
            </a:extLst>
          </p:cNvPr>
          <p:cNvSpPr>
            <a:spLocks noGrp="1"/>
          </p:cNvSpPr>
          <p:nvPr>
            <p:ph type="title"/>
          </p:nvPr>
        </p:nvSpPr>
        <p:spPr>
          <a:xfrm>
            <a:off x="838200" y="-191913"/>
            <a:ext cx="10515600" cy="1325563"/>
          </a:xfrm>
        </p:spPr>
        <p:txBody>
          <a:bodyPr/>
          <a:lstStyle/>
          <a:p>
            <a:r>
              <a:rPr lang="en-US" dirty="0"/>
              <a:t>Texas Financial Aid Graduation Requirement</a:t>
            </a:r>
          </a:p>
        </p:txBody>
      </p:sp>
      <p:sp>
        <p:nvSpPr>
          <p:cNvPr id="5" name="Slide Number Placeholder 4">
            <a:extLst>
              <a:ext uri="{FF2B5EF4-FFF2-40B4-BE49-F238E27FC236}">
                <a16:creationId xmlns:a16="http://schemas.microsoft.com/office/drawing/2014/main" id="{6BFA7C53-3286-D00D-ACA2-030E7ED24BE8}"/>
              </a:ext>
            </a:extLst>
          </p:cNvPr>
          <p:cNvSpPr>
            <a:spLocks noGrp="1"/>
          </p:cNvSpPr>
          <p:nvPr>
            <p:ph type="sldNum" sz="quarter" idx="12"/>
          </p:nvPr>
        </p:nvSpPr>
        <p:spPr/>
        <p:txBody>
          <a:bodyPr/>
          <a:lstStyle/>
          <a:p>
            <a:fld id="{8F377299-36CD-E049-B4A4-56FC7F2EF3FB}" type="slidenum">
              <a:rPr lang="en-US" smtClean="0"/>
              <a:pPr/>
              <a:t>25</a:t>
            </a:fld>
            <a:endParaRPr lang="en-US" dirty="0"/>
          </a:p>
        </p:txBody>
      </p:sp>
      <p:sp>
        <p:nvSpPr>
          <p:cNvPr id="6" name="Content Placeholder 2">
            <a:extLst>
              <a:ext uri="{FF2B5EF4-FFF2-40B4-BE49-F238E27FC236}">
                <a16:creationId xmlns:a16="http://schemas.microsoft.com/office/drawing/2014/main" id="{38EA59DD-EF67-9405-EF8D-82C756A193F0}"/>
              </a:ext>
            </a:extLst>
          </p:cNvPr>
          <p:cNvSpPr>
            <a:spLocks noGrp="1"/>
          </p:cNvSpPr>
          <p:nvPr>
            <p:ph idx="1"/>
          </p:nvPr>
        </p:nvSpPr>
        <p:spPr>
          <a:xfrm>
            <a:off x="397565" y="758832"/>
            <a:ext cx="11396869" cy="2343097"/>
          </a:xfrm>
        </p:spPr>
        <p:txBody>
          <a:bodyPr/>
          <a:lstStyle/>
          <a:p>
            <a:r>
              <a:rPr lang="en-US" dirty="0"/>
              <a:t>Students must provide evidence of completion to satisfy this requirement.</a:t>
            </a:r>
          </a:p>
          <a:p>
            <a:pPr marL="457200" lvl="1"/>
            <a:r>
              <a:rPr lang="en-US" dirty="0"/>
              <a:t>Three ways to upload completion of FAFSA, TASFA, or Opt-Out Form in SchooLinks</a:t>
            </a:r>
          </a:p>
          <a:p>
            <a:pPr marL="796925" lvl="2" indent="-339725">
              <a:buFont typeface="+mj-lt"/>
              <a:buAutoNum type="arabicPeriod"/>
            </a:pPr>
            <a:r>
              <a:rPr lang="en-US" dirty="0"/>
              <a:t>Updating FAFSA status from SchooLinks To-Do List</a:t>
            </a:r>
          </a:p>
          <a:p>
            <a:pPr marL="796925" lvl="2" indent="-339725">
              <a:buFont typeface="+mj-lt"/>
              <a:buAutoNum type="arabicPeriod"/>
            </a:pPr>
            <a:r>
              <a:rPr lang="en-US" dirty="0"/>
              <a:t>Updating FAFSA status from the College Financing FAFSA Card</a:t>
            </a:r>
          </a:p>
          <a:p>
            <a:pPr marL="796925" lvl="2" indent="-339725">
              <a:buFont typeface="+mj-lt"/>
              <a:buAutoNum type="arabicPeriod"/>
            </a:pPr>
            <a:r>
              <a:rPr lang="en-US" dirty="0"/>
              <a:t>Updating FAFSA status in the College Application Manager</a:t>
            </a:r>
          </a:p>
        </p:txBody>
      </p:sp>
      <p:pic>
        <p:nvPicPr>
          <p:cNvPr id="7" name="Picture 6">
            <a:extLst>
              <a:ext uri="{FF2B5EF4-FFF2-40B4-BE49-F238E27FC236}">
                <a16:creationId xmlns:a16="http://schemas.microsoft.com/office/drawing/2014/main" id="{BF733F55-6E8C-68B8-1809-5B33CFACCE2F}"/>
              </a:ext>
            </a:extLst>
          </p:cNvPr>
          <p:cNvPicPr>
            <a:picLocks noChangeAspect="1"/>
          </p:cNvPicPr>
          <p:nvPr/>
        </p:nvPicPr>
        <p:blipFill rotWithShape="1">
          <a:blip r:embed="rId3"/>
          <a:srcRect r="17039" b="55863"/>
          <a:stretch/>
        </p:blipFill>
        <p:spPr>
          <a:xfrm>
            <a:off x="376032" y="2881828"/>
            <a:ext cx="5397450" cy="2608070"/>
          </a:xfrm>
          <a:prstGeom prst="rect">
            <a:avLst/>
          </a:prstGeom>
          <a:ln>
            <a:solidFill>
              <a:schemeClr val="tx1"/>
            </a:solidFill>
          </a:ln>
        </p:spPr>
      </p:pic>
      <p:pic>
        <p:nvPicPr>
          <p:cNvPr id="8" name="Picture 7">
            <a:extLst>
              <a:ext uri="{FF2B5EF4-FFF2-40B4-BE49-F238E27FC236}">
                <a16:creationId xmlns:a16="http://schemas.microsoft.com/office/drawing/2014/main" id="{E6CAA239-73DF-DE8E-34BB-8A4A74617752}"/>
              </a:ext>
            </a:extLst>
          </p:cNvPr>
          <p:cNvPicPr>
            <a:picLocks noChangeAspect="1"/>
          </p:cNvPicPr>
          <p:nvPr/>
        </p:nvPicPr>
        <p:blipFill>
          <a:blip r:embed="rId4"/>
          <a:stretch>
            <a:fillRect/>
          </a:stretch>
        </p:blipFill>
        <p:spPr>
          <a:xfrm>
            <a:off x="6288536" y="2700678"/>
            <a:ext cx="5779620" cy="3360246"/>
          </a:xfrm>
          <a:prstGeom prst="rect">
            <a:avLst/>
          </a:prstGeom>
        </p:spPr>
      </p:pic>
      <p:pic>
        <p:nvPicPr>
          <p:cNvPr id="12" name="Graphic 11" descr="Badge 1 with solid fill">
            <a:extLst>
              <a:ext uri="{FF2B5EF4-FFF2-40B4-BE49-F238E27FC236}">
                <a16:creationId xmlns:a16="http://schemas.microsoft.com/office/drawing/2014/main" id="{C1F90154-DCAC-50BD-C716-4B1F48FEE8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92" y="2511973"/>
            <a:ext cx="514768" cy="514768"/>
          </a:xfrm>
          <a:prstGeom prst="rect">
            <a:avLst/>
          </a:prstGeom>
        </p:spPr>
      </p:pic>
      <p:pic>
        <p:nvPicPr>
          <p:cNvPr id="14" name="Graphic 13" descr="Badge with solid fill">
            <a:extLst>
              <a:ext uri="{FF2B5EF4-FFF2-40B4-BE49-F238E27FC236}">
                <a16:creationId xmlns:a16="http://schemas.microsoft.com/office/drawing/2014/main" id="{4E99ED8B-A9C6-C626-4B1B-F3A7AF8AFB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9668" y="2595578"/>
            <a:ext cx="525110" cy="525110"/>
          </a:xfrm>
          <a:prstGeom prst="rect">
            <a:avLst/>
          </a:prstGeom>
        </p:spPr>
      </p:pic>
      <p:pic>
        <p:nvPicPr>
          <p:cNvPr id="10" name="Picture 9" descr="A red oval with black background&#10;&#10;AI-generated content may be incorrect.">
            <a:extLst>
              <a:ext uri="{FF2B5EF4-FFF2-40B4-BE49-F238E27FC236}">
                <a16:creationId xmlns:a16="http://schemas.microsoft.com/office/drawing/2014/main" id="{3E638863-BDB6-7494-070D-E3447E29E903}"/>
              </a:ext>
            </a:extLst>
          </p:cNvPr>
          <p:cNvPicPr>
            <a:picLocks noChangeAspect="1"/>
          </p:cNvPicPr>
          <p:nvPr/>
        </p:nvPicPr>
        <p:blipFill>
          <a:blip r:embed="rId9"/>
          <a:stretch>
            <a:fillRect/>
          </a:stretch>
        </p:blipFill>
        <p:spPr>
          <a:xfrm>
            <a:off x="6513341" y="3789957"/>
            <a:ext cx="2339650" cy="590844"/>
          </a:xfrm>
          <a:prstGeom prst="rect">
            <a:avLst/>
          </a:prstGeom>
        </p:spPr>
      </p:pic>
    </p:spTree>
    <p:extLst>
      <p:ext uri="{BB962C8B-B14F-4D97-AF65-F5344CB8AC3E}">
        <p14:creationId xmlns:p14="http://schemas.microsoft.com/office/powerpoint/2010/main" val="2485722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BBE55-68AF-2666-767D-F1B5BF46F1C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B13E2A-24E5-479D-C964-8CB4BECA5AFE}"/>
              </a:ext>
            </a:extLst>
          </p:cNvPr>
          <p:cNvSpPr>
            <a:spLocks noGrp="1"/>
          </p:cNvSpPr>
          <p:nvPr>
            <p:ph type="sldNum" sz="quarter" idx="12"/>
          </p:nvPr>
        </p:nvSpPr>
        <p:spPr/>
        <p:txBody>
          <a:bodyPr/>
          <a:lstStyle/>
          <a:p>
            <a:fld id="{8F377299-36CD-E049-B4A4-56FC7F2EF3FB}" type="slidenum">
              <a:rPr lang="en-US" smtClean="0"/>
              <a:pPr/>
              <a:t>26</a:t>
            </a:fld>
            <a:endParaRPr lang="en-US" dirty="0"/>
          </a:p>
        </p:txBody>
      </p:sp>
      <p:pic>
        <p:nvPicPr>
          <p:cNvPr id="16" name="Graphic 15" descr="Badge 3 with solid fill">
            <a:extLst>
              <a:ext uri="{FF2B5EF4-FFF2-40B4-BE49-F238E27FC236}">
                <a16:creationId xmlns:a16="http://schemas.microsoft.com/office/drawing/2014/main" id="{652D1055-882B-6B18-1DE4-33928EB036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1487" y="861623"/>
            <a:ext cx="544053" cy="544053"/>
          </a:xfrm>
          <a:prstGeom prst="rect">
            <a:avLst/>
          </a:prstGeom>
        </p:spPr>
      </p:pic>
      <p:pic>
        <p:nvPicPr>
          <p:cNvPr id="6" name="Picture 5">
            <a:extLst>
              <a:ext uri="{FF2B5EF4-FFF2-40B4-BE49-F238E27FC236}">
                <a16:creationId xmlns:a16="http://schemas.microsoft.com/office/drawing/2014/main" id="{4F4464DD-E4D9-936A-D478-1731B48667DE}"/>
              </a:ext>
            </a:extLst>
          </p:cNvPr>
          <p:cNvPicPr>
            <a:picLocks noChangeAspect="1"/>
          </p:cNvPicPr>
          <p:nvPr/>
        </p:nvPicPr>
        <p:blipFill>
          <a:blip r:embed="rId5"/>
          <a:stretch>
            <a:fillRect/>
          </a:stretch>
        </p:blipFill>
        <p:spPr>
          <a:xfrm>
            <a:off x="2116428" y="1161921"/>
            <a:ext cx="8584302" cy="4834456"/>
          </a:xfrm>
          <a:prstGeom prst="rect">
            <a:avLst/>
          </a:prstGeom>
        </p:spPr>
      </p:pic>
      <p:sp>
        <p:nvSpPr>
          <p:cNvPr id="7" name="Title 1">
            <a:extLst>
              <a:ext uri="{FF2B5EF4-FFF2-40B4-BE49-F238E27FC236}">
                <a16:creationId xmlns:a16="http://schemas.microsoft.com/office/drawing/2014/main" id="{5CE83542-A88E-1267-4412-8D0E96B4D9CC}"/>
              </a:ext>
            </a:extLst>
          </p:cNvPr>
          <p:cNvSpPr>
            <a:spLocks noGrp="1"/>
          </p:cNvSpPr>
          <p:nvPr>
            <p:ph type="title"/>
          </p:nvPr>
        </p:nvSpPr>
        <p:spPr>
          <a:xfrm>
            <a:off x="838200" y="-191913"/>
            <a:ext cx="10515600" cy="1325563"/>
          </a:xfrm>
        </p:spPr>
        <p:txBody>
          <a:bodyPr/>
          <a:lstStyle/>
          <a:p>
            <a:r>
              <a:rPr lang="en-US" dirty="0"/>
              <a:t>Texas Financial Aid Graduation Requirement</a:t>
            </a:r>
          </a:p>
        </p:txBody>
      </p:sp>
      <p:pic>
        <p:nvPicPr>
          <p:cNvPr id="2" name="Picture 1" descr="A red oval with black background&#10;&#10;AI-generated content may be incorrect.">
            <a:extLst>
              <a:ext uri="{FF2B5EF4-FFF2-40B4-BE49-F238E27FC236}">
                <a16:creationId xmlns:a16="http://schemas.microsoft.com/office/drawing/2014/main" id="{E129479F-A389-A313-379A-DCB678958949}"/>
              </a:ext>
            </a:extLst>
          </p:cNvPr>
          <p:cNvPicPr>
            <a:picLocks noChangeAspect="1"/>
          </p:cNvPicPr>
          <p:nvPr/>
        </p:nvPicPr>
        <p:blipFill>
          <a:blip r:embed="rId6"/>
          <a:stretch>
            <a:fillRect/>
          </a:stretch>
        </p:blipFill>
        <p:spPr>
          <a:xfrm>
            <a:off x="2125540" y="2988305"/>
            <a:ext cx="2339650" cy="590844"/>
          </a:xfrm>
          <a:prstGeom prst="rect">
            <a:avLst/>
          </a:prstGeom>
        </p:spPr>
      </p:pic>
    </p:spTree>
    <p:extLst>
      <p:ext uri="{BB962C8B-B14F-4D97-AF65-F5344CB8AC3E}">
        <p14:creationId xmlns:p14="http://schemas.microsoft.com/office/powerpoint/2010/main" val="625031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254B9-9B05-E8F3-B4EA-5DECFD1C86DF}"/>
              </a:ext>
            </a:extLst>
          </p:cNvPr>
          <p:cNvSpPr>
            <a:spLocks noGrp="1"/>
          </p:cNvSpPr>
          <p:nvPr>
            <p:ph type="ctrTitle"/>
          </p:nvPr>
        </p:nvSpPr>
        <p:spPr>
          <a:xfrm>
            <a:off x="2419643" y="1316572"/>
            <a:ext cx="7244862" cy="1637641"/>
          </a:xfrm>
        </p:spPr>
        <p:txBody>
          <a:bodyPr>
            <a:normAutofit fontScale="90000"/>
          </a:bodyPr>
          <a:lstStyle/>
          <a:p>
            <a:r>
              <a:rPr lang="en-US" dirty="0"/>
              <a:t>Scholarships Can Help Pay for College</a:t>
            </a:r>
          </a:p>
        </p:txBody>
      </p:sp>
      <p:sp>
        <p:nvSpPr>
          <p:cNvPr id="3" name="TextBox 2">
            <a:extLst>
              <a:ext uri="{FF2B5EF4-FFF2-40B4-BE49-F238E27FC236}">
                <a16:creationId xmlns:a16="http://schemas.microsoft.com/office/drawing/2014/main" id="{CE0B113C-1B5F-DD47-69E4-51B6BBC95283}"/>
              </a:ext>
            </a:extLst>
          </p:cNvPr>
          <p:cNvSpPr txBox="1"/>
          <p:nvPr/>
        </p:nvSpPr>
        <p:spPr>
          <a:xfrm>
            <a:off x="2250831" y="3077300"/>
            <a:ext cx="7690338" cy="2308324"/>
          </a:xfrm>
          <a:prstGeom prst="rect">
            <a:avLst/>
          </a:prstGeom>
          <a:noFill/>
        </p:spPr>
        <p:txBody>
          <a:bodyPr wrap="square" rtlCol="0">
            <a:spAutoFit/>
          </a:bodyPr>
          <a:lstStyle/>
          <a:p>
            <a:r>
              <a:rPr lang="en-US" dirty="0"/>
              <a:t>Scholarships are one of the easiest ways to earn money to help with college expenses.  Looking for and submitting scholarship applications can be like having a part-time job.  But, if students are willing to put in the work, they can supplement what they received through FAFSA or TASFA and help defray out of pocket expenses.</a:t>
            </a:r>
          </a:p>
          <a:p>
            <a:endParaRPr lang="en-US" dirty="0"/>
          </a:p>
          <a:p>
            <a:r>
              <a:rPr lang="en-US" dirty="0"/>
              <a:t>Scholarships can be submitted throughout 12</a:t>
            </a:r>
            <a:r>
              <a:rPr lang="en-US" baseline="30000" dirty="0"/>
              <a:t>th</a:t>
            </a:r>
            <a:r>
              <a:rPr lang="en-US" dirty="0"/>
              <a:t> grade and every year while a student is enrolled in College.</a:t>
            </a:r>
          </a:p>
        </p:txBody>
      </p:sp>
    </p:spTree>
    <p:extLst>
      <p:ext uri="{BB962C8B-B14F-4D97-AF65-F5344CB8AC3E}">
        <p14:creationId xmlns:p14="http://schemas.microsoft.com/office/powerpoint/2010/main" val="732094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CD51-9293-EAEB-E4FB-31F11AE19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B152CB-0FC8-0ABC-86D2-351D4A6EFC52}"/>
              </a:ext>
            </a:extLst>
          </p:cNvPr>
          <p:cNvSpPr>
            <a:spLocks noGrp="1"/>
          </p:cNvSpPr>
          <p:nvPr>
            <p:ph type="title"/>
          </p:nvPr>
        </p:nvSpPr>
        <p:spPr>
          <a:xfrm>
            <a:off x="73571" y="-328550"/>
            <a:ext cx="12023835" cy="1325563"/>
          </a:xfrm>
        </p:spPr>
        <p:txBody>
          <a:bodyPr>
            <a:normAutofit/>
          </a:bodyPr>
          <a:lstStyle/>
          <a:p>
            <a:pPr algn="ctr"/>
            <a:r>
              <a:rPr lang="en-US" sz="3200" dirty="0"/>
              <a:t>How to Search, Favorite and Apply for Scholarships using SchooLinks</a:t>
            </a:r>
          </a:p>
        </p:txBody>
      </p:sp>
      <p:sp>
        <p:nvSpPr>
          <p:cNvPr id="5" name="Slide Number Placeholder 4">
            <a:extLst>
              <a:ext uri="{FF2B5EF4-FFF2-40B4-BE49-F238E27FC236}">
                <a16:creationId xmlns:a16="http://schemas.microsoft.com/office/drawing/2014/main" id="{5361A448-1880-1C1C-0E49-EFABBCD00C1B}"/>
              </a:ext>
            </a:extLst>
          </p:cNvPr>
          <p:cNvSpPr>
            <a:spLocks noGrp="1"/>
          </p:cNvSpPr>
          <p:nvPr>
            <p:ph type="sldNum" sz="quarter" idx="12"/>
          </p:nvPr>
        </p:nvSpPr>
        <p:spPr/>
        <p:txBody>
          <a:bodyPr/>
          <a:lstStyle/>
          <a:p>
            <a:fld id="{8F377299-36CD-E049-B4A4-56FC7F2EF3FB}" type="slidenum">
              <a:rPr lang="en-US" smtClean="0"/>
              <a:pPr/>
              <a:t>28</a:t>
            </a:fld>
            <a:endParaRPr lang="en-US" dirty="0"/>
          </a:p>
        </p:txBody>
      </p:sp>
      <p:pic>
        <p:nvPicPr>
          <p:cNvPr id="8" name="Online Media 7" title="SchooLinks Scholarships Video">
            <a:hlinkClick r:id="" action="ppaction://media"/>
            <a:extLst>
              <a:ext uri="{FF2B5EF4-FFF2-40B4-BE49-F238E27FC236}">
                <a16:creationId xmlns:a16="http://schemas.microsoft.com/office/drawing/2014/main" id="{2951F2B2-882A-D020-3BB3-A658DF9ACD8B}"/>
              </a:ext>
            </a:extLst>
          </p:cNvPr>
          <p:cNvPicPr>
            <a:picLocks noRot="1" noChangeAspect="1"/>
          </p:cNvPicPr>
          <p:nvPr>
            <a:videoFile r:link="rId1"/>
          </p:nvPr>
        </p:nvPicPr>
        <p:blipFill>
          <a:blip r:embed="rId4"/>
          <a:stretch>
            <a:fillRect/>
          </a:stretch>
        </p:blipFill>
        <p:spPr>
          <a:xfrm>
            <a:off x="1065055" y="590843"/>
            <a:ext cx="9700309" cy="5472332"/>
          </a:xfrm>
          <a:prstGeom prst="rect">
            <a:avLst/>
          </a:prstGeom>
        </p:spPr>
      </p:pic>
    </p:spTree>
    <p:extLst>
      <p:ext uri="{BB962C8B-B14F-4D97-AF65-F5344CB8AC3E}">
        <p14:creationId xmlns:p14="http://schemas.microsoft.com/office/powerpoint/2010/main" val="283272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D6371-5144-06F7-C0DE-B08EB36D0E2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60B797-DBF7-0FF3-09CB-8C39D9DD8525}"/>
              </a:ext>
            </a:extLst>
          </p:cNvPr>
          <p:cNvSpPr>
            <a:spLocks noGrp="1"/>
          </p:cNvSpPr>
          <p:nvPr>
            <p:ph type="sldNum" sz="quarter" idx="12"/>
          </p:nvPr>
        </p:nvSpPr>
        <p:spPr/>
        <p:txBody>
          <a:bodyPr/>
          <a:lstStyle/>
          <a:p>
            <a:fld id="{8F377299-36CD-E049-B4A4-56FC7F2EF3FB}" type="slidenum">
              <a:rPr lang="en-US" smtClean="0"/>
              <a:pPr/>
              <a:t>29</a:t>
            </a:fld>
            <a:endParaRPr lang="en-US" dirty="0"/>
          </a:p>
        </p:txBody>
      </p:sp>
      <p:graphicFrame>
        <p:nvGraphicFramePr>
          <p:cNvPr id="7" name="Table 6">
            <a:extLst>
              <a:ext uri="{FF2B5EF4-FFF2-40B4-BE49-F238E27FC236}">
                <a16:creationId xmlns:a16="http://schemas.microsoft.com/office/drawing/2014/main" id="{C46B5DE8-6D7C-FF8E-934E-DA10B2B092AD}"/>
              </a:ext>
            </a:extLst>
          </p:cNvPr>
          <p:cNvGraphicFramePr>
            <a:graphicFrameLocks noGrp="1"/>
          </p:cNvGraphicFramePr>
          <p:nvPr>
            <p:extLst>
              <p:ext uri="{D42A27DB-BD31-4B8C-83A1-F6EECF244321}">
                <p14:modId xmlns:p14="http://schemas.microsoft.com/office/powerpoint/2010/main" val="2948942434"/>
              </p:ext>
            </p:extLst>
          </p:nvPr>
        </p:nvGraphicFramePr>
        <p:xfrm>
          <a:off x="160020" y="163641"/>
          <a:ext cx="11871960" cy="5774704"/>
        </p:xfrm>
        <a:graphic>
          <a:graphicData uri="http://schemas.openxmlformats.org/drawingml/2006/table">
            <a:tbl>
              <a:tblPr firstRow="1" bandRow="1">
                <a:tableStyleId>{5C22544A-7EE6-4342-B048-85BDC9FD1C3A}</a:tableStyleId>
              </a:tblPr>
              <a:tblGrid>
                <a:gridCol w="2967990">
                  <a:extLst>
                    <a:ext uri="{9D8B030D-6E8A-4147-A177-3AD203B41FA5}">
                      <a16:colId xmlns:a16="http://schemas.microsoft.com/office/drawing/2014/main" val="2268828320"/>
                    </a:ext>
                  </a:extLst>
                </a:gridCol>
                <a:gridCol w="2967990">
                  <a:extLst>
                    <a:ext uri="{9D8B030D-6E8A-4147-A177-3AD203B41FA5}">
                      <a16:colId xmlns:a16="http://schemas.microsoft.com/office/drawing/2014/main" val="3777649666"/>
                    </a:ext>
                  </a:extLst>
                </a:gridCol>
                <a:gridCol w="2967990">
                  <a:extLst>
                    <a:ext uri="{9D8B030D-6E8A-4147-A177-3AD203B41FA5}">
                      <a16:colId xmlns:a16="http://schemas.microsoft.com/office/drawing/2014/main" val="2507036326"/>
                    </a:ext>
                  </a:extLst>
                </a:gridCol>
                <a:gridCol w="2967990">
                  <a:extLst>
                    <a:ext uri="{9D8B030D-6E8A-4147-A177-3AD203B41FA5}">
                      <a16:colId xmlns:a16="http://schemas.microsoft.com/office/drawing/2014/main" val="3488434637"/>
                    </a:ext>
                  </a:extLst>
                </a:gridCol>
              </a:tblGrid>
              <a:tr h="1416552">
                <a:tc gridSpan="4">
                  <a:txBody>
                    <a:bodyPr/>
                    <a:lstStyle/>
                    <a:p>
                      <a:pPr algn="ctr"/>
                      <a:r>
                        <a:rPr lang="en-US" sz="4400"/>
                        <a:t>CCRA Contact Information</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3291028"/>
                  </a:ext>
                </a:extLst>
              </a:tr>
              <a:tr h="1047393">
                <a:tc>
                  <a:txBody>
                    <a:bodyPr/>
                    <a:lstStyle/>
                    <a:p>
                      <a:pPr algn="ctr"/>
                      <a:r>
                        <a:rPr lang="en-US" b="1" dirty="0"/>
                        <a:t>Austin High School</a:t>
                      </a:r>
                    </a:p>
                    <a:p>
                      <a:pPr algn="ctr"/>
                      <a:r>
                        <a:rPr lang="en-US" sz="1400" dirty="0"/>
                        <a:t>Brandon Byrd</a:t>
                      </a:r>
                    </a:p>
                    <a:p>
                      <a:pPr algn="ctr"/>
                      <a:r>
                        <a:rPr lang="en-US" sz="1400" dirty="0">
                          <a:hlinkClick r:id="rId3"/>
                        </a:rPr>
                        <a:t>brandon.byrd@fortbendisd.gov</a:t>
                      </a:r>
                      <a:endParaRPr lang="en-US" sz="1400" dirty="0"/>
                    </a:p>
                  </a:txBody>
                  <a:tcPr anchor="ctr"/>
                </a:tc>
                <a:tc>
                  <a:txBody>
                    <a:bodyPr/>
                    <a:lstStyle/>
                    <a:p>
                      <a:pPr algn="ctr"/>
                      <a:r>
                        <a:rPr lang="en-US" b="1" dirty="0"/>
                        <a:t>Bush High School</a:t>
                      </a:r>
                    </a:p>
                    <a:p>
                      <a:pPr algn="ctr"/>
                      <a:r>
                        <a:rPr lang="en-US" sz="1400" dirty="0"/>
                        <a:t>Tiffani Haynes</a:t>
                      </a:r>
                    </a:p>
                    <a:p>
                      <a:pPr algn="ctr"/>
                      <a:r>
                        <a:rPr lang="en-US" sz="1400" dirty="0">
                          <a:hlinkClick r:id="rId4"/>
                        </a:rPr>
                        <a:t>tiffani.haynes@fortbendisd.gov</a:t>
                      </a:r>
                      <a:endParaRPr lang="en-US" sz="1400" dirty="0"/>
                    </a:p>
                  </a:txBody>
                  <a:tcPr anchor="ctr"/>
                </a:tc>
                <a:tc>
                  <a:txBody>
                    <a:bodyPr/>
                    <a:lstStyle/>
                    <a:p>
                      <a:pPr algn="ctr"/>
                      <a:r>
                        <a:rPr lang="en-US" b="1" dirty="0"/>
                        <a:t>Clements High School</a:t>
                      </a:r>
                    </a:p>
                    <a:p>
                      <a:pPr algn="ctr"/>
                      <a:r>
                        <a:rPr lang="en-US" sz="1400" dirty="0"/>
                        <a:t>Raven Hollins Crowder</a:t>
                      </a:r>
                    </a:p>
                    <a:p>
                      <a:pPr algn="ctr"/>
                      <a:r>
                        <a:rPr lang="en-US" sz="1400" dirty="0">
                          <a:hlinkClick r:id="rId5"/>
                        </a:rPr>
                        <a:t>raven.Hollins@fortbendisd.gov</a:t>
                      </a:r>
                      <a:endParaRPr lang="en-US" sz="1400" dirty="0"/>
                    </a:p>
                  </a:txBody>
                  <a:tcPr anchor="ctr"/>
                </a:tc>
                <a:tc>
                  <a:txBody>
                    <a:bodyPr/>
                    <a:lstStyle/>
                    <a:p>
                      <a:pPr algn="ctr"/>
                      <a:r>
                        <a:rPr lang="en-US" b="1" dirty="0"/>
                        <a:t>Crawford High School</a:t>
                      </a:r>
                    </a:p>
                    <a:p>
                      <a:pPr algn="ctr"/>
                      <a:r>
                        <a:rPr lang="en-US" sz="1400" dirty="0"/>
                        <a:t>Dejah Walea</a:t>
                      </a:r>
                    </a:p>
                    <a:p>
                      <a:pPr algn="ctr"/>
                      <a:r>
                        <a:rPr lang="en-US" sz="1400" dirty="0">
                          <a:hlinkClick r:id="rId6"/>
                        </a:rPr>
                        <a:t>dejah.walea@fortbendisd.gov</a:t>
                      </a:r>
                      <a:endParaRPr lang="en-US" sz="1400" dirty="0"/>
                    </a:p>
                  </a:txBody>
                  <a:tcPr anchor="ctr"/>
                </a:tc>
                <a:extLst>
                  <a:ext uri="{0D108BD9-81ED-4DB2-BD59-A6C34878D82A}">
                    <a16:rowId xmlns:a16="http://schemas.microsoft.com/office/drawing/2014/main" val="1477261222"/>
                  </a:ext>
                </a:extLst>
              </a:tr>
              <a:tr h="1030014">
                <a:tc>
                  <a:txBody>
                    <a:bodyPr/>
                    <a:lstStyle/>
                    <a:p>
                      <a:pPr algn="ctr"/>
                      <a:r>
                        <a:rPr lang="en-US" b="1" dirty="0"/>
                        <a:t>Dulles High School</a:t>
                      </a:r>
                    </a:p>
                    <a:p>
                      <a:pPr algn="ctr"/>
                      <a:r>
                        <a:rPr lang="en-US" sz="1400" dirty="0"/>
                        <a:t>Dr. Kasha Williams</a:t>
                      </a:r>
                    </a:p>
                    <a:p>
                      <a:pPr algn="ctr"/>
                      <a:r>
                        <a:rPr lang="en-US" sz="1400" dirty="0">
                          <a:hlinkClick r:id="rId7"/>
                        </a:rPr>
                        <a:t>kasha.williams@fortbendisd.gov</a:t>
                      </a:r>
                      <a:r>
                        <a:rPr lang="en-US" sz="1400" dirty="0"/>
                        <a:t> </a:t>
                      </a:r>
                    </a:p>
                  </a:txBody>
                  <a:tcPr anchor="ctr"/>
                </a:tc>
                <a:tc>
                  <a:txBody>
                    <a:bodyPr/>
                    <a:lstStyle/>
                    <a:p>
                      <a:pPr algn="ctr"/>
                      <a:r>
                        <a:rPr lang="en-US" b="1" dirty="0"/>
                        <a:t>Elkins High School</a:t>
                      </a:r>
                    </a:p>
                    <a:p>
                      <a:pPr algn="ctr"/>
                      <a:r>
                        <a:rPr lang="en-US" sz="1400" dirty="0"/>
                        <a:t>Veronica Harris</a:t>
                      </a:r>
                    </a:p>
                    <a:p>
                      <a:pPr algn="ctr"/>
                      <a:r>
                        <a:rPr lang="en-US" sz="1400" dirty="0">
                          <a:hlinkClick r:id="rId8"/>
                        </a:rPr>
                        <a:t>veronica.harris@fotbendisd.gov</a:t>
                      </a:r>
                      <a:endParaRPr lang="en-US" sz="1400" dirty="0"/>
                    </a:p>
                  </a:txBody>
                  <a:tcPr anchor="ctr"/>
                </a:tc>
                <a:tc>
                  <a:txBody>
                    <a:bodyPr/>
                    <a:lstStyle/>
                    <a:p>
                      <a:pPr algn="ctr"/>
                      <a:r>
                        <a:rPr lang="en-US" b="1" dirty="0"/>
                        <a:t>Hightower High School</a:t>
                      </a:r>
                    </a:p>
                    <a:p>
                      <a:pPr algn="ctr"/>
                      <a:r>
                        <a:rPr lang="en-US" sz="1400" dirty="0"/>
                        <a:t>Jackie Hidalgo</a:t>
                      </a:r>
                    </a:p>
                    <a:p>
                      <a:pPr algn="ctr"/>
                      <a:r>
                        <a:rPr lang="en-US" sz="1400" dirty="0">
                          <a:hlinkClick r:id="rId9"/>
                        </a:rPr>
                        <a:t>jacquelyn.hidalgo@fortbendisd.gov</a:t>
                      </a:r>
                      <a:endParaRPr lang="en-US" sz="1400" dirty="0"/>
                    </a:p>
                  </a:txBody>
                  <a:tcPr anchor="ctr"/>
                </a:tc>
                <a:tc>
                  <a:txBody>
                    <a:bodyPr/>
                    <a:lstStyle/>
                    <a:p>
                      <a:pPr algn="ctr"/>
                      <a:r>
                        <a:rPr lang="en-US" b="1" dirty="0"/>
                        <a:t>Kempner High School</a:t>
                      </a:r>
                    </a:p>
                    <a:p>
                      <a:pPr algn="ctr"/>
                      <a:r>
                        <a:rPr lang="en-US" sz="1400" dirty="0"/>
                        <a:t>Chatney Hines</a:t>
                      </a:r>
                    </a:p>
                    <a:p>
                      <a:pPr algn="ctr"/>
                      <a:r>
                        <a:rPr lang="en-US" sz="1400" dirty="0">
                          <a:hlinkClick r:id="rId10"/>
                        </a:rPr>
                        <a:t>chatney.hines@fortbendisd.gov</a:t>
                      </a:r>
                      <a:endParaRPr lang="en-US" sz="1400" dirty="0"/>
                    </a:p>
                  </a:txBody>
                  <a:tcPr anchor="ctr"/>
                </a:tc>
                <a:extLst>
                  <a:ext uri="{0D108BD9-81ED-4DB2-BD59-A6C34878D82A}">
                    <a16:rowId xmlns:a16="http://schemas.microsoft.com/office/drawing/2014/main" val="2597225235"/>
                  </a:ext>
                </a:extLst>
              </a:tr>
              <a:tr h="1040524">
                <a:tc>
                  <a:txBody>
                    <a:bodyPr/>
                    <a:lstStyle/>
                    <a:p>
                      <a:pPr algn="ctr"/>
                      <a:r>
                        <a:rPr lang="en-US" b="1" dirty="0"/>
                        <a:t>Marshall High School</a:t>
                      </a:r>
                    </a:p>
                    <a:p>
                      <a:pPr algn="ctr"/>
                      <a:r>
                        <a:rPr lang="en-US" sz="1400" dirty="0"/>
                        <a:t>Daphne Thompson Bennett</a:t>
                      </a:r>
                    </a:p>
                    <a:p>
                      <a:pPr algn="ctr"/>
                      <a:r>
                        <a:rPr lang="en-US" sz="1300" dirty="0">
                          <a:hlinkClick r:id="rId11"/>
                        </a:rPr>
                        <a:t>daphne.thompson@fortbendisd.gov</a:t>
                      </a:r>
                      <a:endParaRPr lang="en-US" sz="1300" dirty="0"/>
                    </a:p>
                  </a:txBody>
                  <a:tcPr anchor="ctr"/>
                </a:tc>
                <a:tc>
                  <a:txBody>
                    <a:bodyPr/>
                    <a:lstStyle/>
                    <a:p>
                      <a:pPr algn="ctr"/>
                      <a:r>
                        <a:rPr lang="en-US" b="1" dirty="0"/>
                        <a:t>Ridge Point High School</a:t>
                      </a:r>
                    </a:p>
                    <a:p>
                      <a:pPr algn="ctr"/>
                      <a:r>
                        <a:rPr lang="en-US" sz="1400" dirty="0"/>
                        <a:t>Susanna Jakubik</a:t>
                      </a:r>
                    </a:p>
                    <a:p>
                      <a:pPr algn="ctr"/>
                      <a:r>
                        <a:rPr lang="en-US" sz="1400" dirty="0">
                          <a:hlinkClick r:id="rId12"/>
                        </a:rPr>
                        <a:t>susanna.jakubik@fortbendisd.gov</a:t>
                      </a:r>
                      <a:endParaRPr lang="en-US" sz="1400" dirty="0"/>
                    </a:p>
                  </a:txBody>
                  <a:tcPr anchor="ctr"/>
                </a:tc>
                <a:tc>
                  <a:txBody>
                    <a:bodyPr/>
                    <a:lstStyle/>
                    <a:p>
                      <a:pPr algn="ctr"/>
                      <a:r>
                        <a:rPr lang="en-US" b="1"/>
                        <a:t>Travis High School</a:t>
                      </a:r>
                    </a:p>
                    <a:p>
                      <a:pPr algn="ctr"/>
                      <a:r>
                        <a:rPr lang="en-US" sz="1400"/>
                        <a:t>Becky Martinez</a:t>
                      </a:r>
                    </a:p>
                    <a:p>
                      <a:pPr algn="ctr"/>
                      <a:r>
                        <a:rPr lang="en-US" sz="1400">
                          <a:hlinkClick r:id="rId13"/>
                        </a:rPr>
                        <a:t>becky.martinez@fortbendisd.gov</a:t>
                      </a:r>
                      <a:endParaRPr lang="en-US" sz="1400"/>
                    </a:p>
                  </a:txBody>
                  <a:tcPr anchor="ctr"/>
                </a:tc>
                <a:tc>
                  <a:txBody>
                    <a:bodyPr/>
                    <a:lstStyle/>
                    <a:p>
                      <a:pPr algn="ctr"/>
                      <a:r>
                        <a:rPr lang="en-US" b="1" dirty="0" err="1"/>
                        <a:t>Willowridge</a:t>
                      </a:r>
                      <a:r>
                        <a:rPr lang="en-US" b="1" dirty="0"/>
                        <a:t> High School</a:t>
                      </a:r>
                    </a:p>
                    <a:p>
                      <a:pPr algn="ctr"/>
                      <a:r>
                        <a:rPr lang="en-US" sz="1400" dirty="0"/>
                        <a:t>Kimberly Green</a:t>
                      </a:r>
                    </a:p>
                    <a:p>
                      <a:pPr algn="ctr"/>
                      <a:r>
                        <a:rPr lang="en-US" sz="1400" dirty="0">
                          <a:hlinkClick r:id="rId14"/>
                        </a:rPr>
                        <a:t>kimberly.green@fortbendisd.gov</a:t>
                      </a:r>
                      <a:r>
                        <a:rPr lang="en-US" sz="1400" dirty="0"/>
                        <a:t> </a:t>
                      </a:r>
                    </a:p>
                  </a:txBody>
                  <a:tcPr anchor="ctr"/>
                </a:tc>
                <a:extLst>
                  <a:ext uri="{0D108BD9-81ED-4DB2-BD59-A6C34878D82A}">
                    <a16:rowId xmlns:a16="http://schemas.microsoft.com/office/drawing/2014/main" val="2543578670"/>
                  </a:ext>
                </a:extLst>
              </a:tr>
              <a:tr h="1240221">
                <a:tc>
                  <a:txBody>
                    <a:bodyPr/>
                    <a:lstStyle/>
                    <a:p>
                      <a:pPr algn="ctr"/>
                      <a:r>
                        <a:rPr lang="en-US" sz="1800" b="1" dirty="0"/>
                        <a:t>Progressive High School</a:t>
                      </a:r>
                    </a:p>
                    <a:p>
                      <a:pPr algn="ctr"/>
                      <a:r>
                        <a:rPr lang="en-US" sz="1300" dirty="0"/>
                        <a:t>Jasmine Banks-Baxter</a:t>
                      </a:r>
                    </a:p>
                    <a:p>
                      <a:pPr algn="ctr"/>
                      <a:r>
                        <a:rPr lang="en-US" sz="1300" dirty="0">
                          <a:hlinkClick r:id="rId15"/>
                        </a:rPr>
                        <a:t>jasmine.banksbaxter@fortbendisd.gov</a:t>
                      </a:r>
                      <a:r>
                        <a:rPr lang="en-US" sz="1300" dirty="0"/>
                        <a:t> </a:t>
                      </a:r>
                    </a:p>
                    <a:p>
                      <a:pPr algn="ctr"/>
                      <a:endParaRPr lang="en-US" sz="1300" dirty="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dirty="0"/>
                    </a:p>
                  </a:txBody>
                  <a:tcPr anchor="ctr"/>
                </a:tc>
                <a:extLst>
                  <a:ext uri="{0D108BD9-81ED-4DB2-BD59-A6C34878D82A}">
                    <a16:rowId xmlns:a16="http://schemas.microsoft.com/office/drawing/2014/main" val="3750228529"/>
                  </a:ext>
                </a:extLst>
              </a:tr>
            </a:tbl>
          </a:graphicData>
        </a:graphic>
      </p:graphicFrame>
    </p:spTree>
    <p:extLst>
      <p:ext uri="{BB962C8B-B14F-4D97-AF65-F5344CB8AC3E}">
        <p14:creationId xmlns:p14="http://schemas.microsoft.com/office/powerpoint/2010/main" val="262072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4895A3-FA0D-C151-0C90-85FC9F21DADE}"/>
              </a:ext>
            </a:extLst>
          </p:cNvPr>
          <p:cNvSpPr>
            <a:spLocks noGrp="1"/>
          </p:cNvSpPr>
          <p:nvPr>
            <p:ph type="sldNum" sz="quarter" idx="12"/>
          </p:nvPr>
        </p:nvSpPr>
        <p:spPr/>
        <p:txBody>
          <a:bodyPr/>
          <a:lstStyle/>
          <a:p>
            <a:fld id="{8F377299-36CD-E049-B4A4-56FC7F2EF3FB}" type="slidenum">
              <a:rPr lang="en-US" smtClean="0"/>
              <a:pPr/>
              <a:t>3</a:t>
            </a:fld>
            <a:endParaRPr lang="en-US" dirty="0"/>
          </a:p>
        </p:txBody>
      </p:sp>
      <p:pic>
        <p:nvPicPr>
          <p:cNvPr id="5" name="Picture 4" descr="A close-up of a person smiling&#10;&#10;Description automatically generated">
            <a:extLst>
              <a:ext uri="{FF2B5EF4-FFF2-40B4-BE49-F238E27FC236}">
                <a16:creationId xmlns:a16="http://schemas.microsoft.com/office/drawing/2014/main" id="{99406CA6-6A69-FB72-BA9C-E61EF4FD9AFD}"/>
              </a:ext>
            </a:extLst>
          </p:cNvPr>
          <p:cNvPicPr>
            <a:picLocks noChangeAspect="1"/>
          </p:cNvPicPr>
          <p:nvPr/>
        </p:nvPicPr>
        <p:blipFill>
          <a:blip r:embed="rId3"/>
          <a:stretch>
            <a:fillRect/>
          </a:stretch>
        </p:blipFill>
        <p:spPr>
          <a:xfrm>
            <a:off x="408809" y="84404"/>
            <a:ext cx="3321667" cy="5908139"/>
          </a:xfrm>
          <a:prstGeom prst="rect">
            <a:avLst/>
          </a:prstGeom>
        </p:spPr>
      </p:pic>
      <p:sp>
        <p:nvSpPr>
          <p:cNvPr id="6" name="TextBox 5">
            <a:extLst>
              <a:ext uri="{FF2B5EF4-FFF2-40B4-BE49-F238E27FC236}">
                <a16:creationId xmlns:a16="http://schemas.microsoft.com/office/drawing/2014/main" id="{8426029D-DF0F-C5D8-C98B-B73E6233C710}"/>
              </a:ext>
            </a:extLst>
          </p:cNvPr>
          <p:cNvSpPr txBox="1"/>
          <p:nvPr/>
        </p:nvSpPr>
        <p:spPr>
          <a:xfrm>
            <a:off x="4345945" y="2835053"/>
            <a:ext cx="7235301"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Nova" panose="020B0504020202020204" pitchFamily="34" charset="0"/>
              </a:rPr>
              <a:t>Higher Education Experience:  33 years</a:t>
            </a:r>
          </a:p>
          <a:p>
            <a:pPr marL="342900" indent="-342900">
              <a:buFont typeface="Arial" panose="020B0604020202020204" pitchFamily="34" charset="0"/>
              <a:buChar char="•"/>
            </a:pPr>
            <a:r>
              <a:rPr lang="en-US" sz="2000" dirty="0">
                <a:latin typeface="Arial Nova" panose="020B0504020202020204" pitchFamily="34" charset="0"/>
              </a:rPr>
              <a:t>Financial Aid Experience:  26 years</a:t>
            </a:r>
          </a:p>
          <a:p>
            <a:pPr marL="342900" indent="-342900">
              <a:buFont typeface="Arial" panose="020B0604020202020204" pitchFamily="34" charset="0"/>
              <a:buChar char="•"/>
            </a:pPr>
            <a:r>
              <a:rPr lang="en-US" sz="2000" dirty="0">
                <a:latin typeface="Arial Nova" panose="020B0504020202020204" pitchFamily="34" charset="0"/>
              </a:rPr>
              <a:t>Wharton County Jr. College:  26 years, 19 in Financial Aid Office</a:t>
            </a:r>
          </a:p>
          <a:p>
            <a:pPr marL="342900" indent="-342900">
              <a:buFont typeface="Arial" panose="020B0604020202020204" pitchFamily="34" charset="0"/>
              <a:buChar char="•"/>
            </a:pPr>
            <a:endParaRPr lang="en-US" sz="2000" dirty="0">
              <a:latin typeface="Arial Nova" panose="020B0504020202020204" pitchFamily="34" charset="0"/>
            </a:endParaRPr>
          </a:p>
          <a:p>
            <a:pPr marL="342900" indent="-342900">
              <a:buFont typeface="Arial" panose="020B0604020202020204" pitchFamily="34" charset="0"/>
              <a:buChar char="•"/>
            </a:pPr>
            <a:r>
              <a:rPr lang="en-US" sz="2000" dirty="0">
                <a:latin typeface="Arial Nova" panose="020B0504020202020204" pitchFamily="34" charset="0"/>
              </a:rPr>
              <a:t>Graduate of Stephen F. Austin State University. </a:t>
            </a:r>
          </a:p>
          <a:p>
            <a:pPr marL="342900" indent="-342900">
              <a:buFont typeface="Arial" panose="020B0604020202020204" pitchFamily="34" charset="0"/>
              <a:buChar char="•"/>
            </a:pPr>
            <a:r>
              <a:rPr lang="en-US" sz="2000" dirty="0">
                <a:latin typeface="Arial Nova" panose="020B0504020202020204" pitchFamily="34" charset="0"/>
              </a:rPr>
              <a:t>AAUW Educator of the Year Award 2014, Fort Bend County Branch of American Association of University Women       </a:t>
            </a:r>
          </a:p>
        </p:txBody>
      </p:sp>
      <p:sp>
        <p:nvSpPr>
          <p:cNvPr id="7" name="TextBox 6">
            <a:extLst>
              <a:ext uri="{FF2B5EF4-FFF2-40B4-BE49-F238E27FC236}">
                <a16:creationId xmlns:a16="http://schemas.microsoft.com/office/drawing/2014/main" id="{8631EB4F-6021-54BD-B51D-2AA02CC404CF}"/>
              </a:ext>
            </a:extLst>
          </p:cNvPr>
          <p:cNvSpPr txBox="1"/>
          <p:nvPr/>
        </p:nvSpPr>
        <p:spPr>
          <a:xfrm>
            <a:off x="4345945" y="826865"/>
            <a:ext cx="7437246" cy="1384995"/>
          </a:xfrm>
          <a:prstGeom prst="rect">
            <a:avLst/>
          </a:prstGeom>
          <a:noFill/>
        </p:spPr>
        <p:txBody>
          <a:bodyPr wrap="square" rtlCol="0">
            <a:spAutoFit/>
          </a:bodyPr>
          <a:lstStyle/>
          <a:p>
            <a:r>
              <a:rPr lang="en-US" sz="3600" b="1" dirty="0"/>
              <a:t>Mrs. Lori Blust</a:t>
            </a:r>
          </a:p>
          <a:p>
            <a:r>
              <a:rPr lang="en-US" sz="2400" b="1" dirty="0"/>
              <a:t>Financial Aid Coordinator/Counselor</a:t>
            </a:r>
          </a:p>
          <a:p>
            <a:r>
              <a:rPr lang="en-US" sz="2400" b="1" dirty="0"/>
              <a:t>Wharton County Junior College</a:t>
            </a:r>
          </a:p>
        </p:txBody>
      </p:sp>
      <p:pic>
        <p:nvPicPr>
          <p:cNvPr id="9" name="Picture 2">
            <a:extLst>
              <a:ext uri="{FF2B5EF4-FFF2-40B4-BE49-F238E27FC236}">
                <a16:creationId xmlns:a16="http://schemas.microsoft.com/office/drawing/2014/main" id="{FC94B89D-E47D-B1F7-23E5-42A1507A8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9132" y="826865"/>
            <a:ext cx="1224789" cy="1318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4850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4DBA-2CD7-9340-F01F-98945C1E1C80}"/>
              </a:ext>
            </a:extLst>
          </p:cNvPr>
          <p:cNvSpPr>
            <a:spLocks noGrp="1"/>
          </p:cNvSpPr>
          <p:nvPr>
            <p:ph type="ctrTitle"/>
          </p:nvPr>
        </p:nvSpPr>
        <p:spPr>
          <a:xfrm>
            <a:off x="1944414" y="1347463"/>
            <a:ext cx="8292662" cy="954307"/>
          </a:xfrm>
        </p:spPr>
        <p:txBody>
          <a:bodyPr/>
          <a:lstStyle/>
          <a:p>
            <a:r>
              <a:rPr lang="en-US" dirty="0"/>
              <a:t>Financial Aid Resources</a:t>
            </a:r>
          </a:p>
        </p:txBody>
      </p:sp>
      <p:sp>
        <p:nvSpPr>
          <p:cNvPr id="3" name="TextBox 2">
            <a:extLst>
              <a:ext uri="{FF2B5EF4-FFF2-40B4-BE49-F238E27FC236}">
                <a16:creationId xmlns:a16="http://schemas.microsoft.com/office/drawing/2014/main" id="{3490F7FD-1BC1-C4DF-C887-171EE2B35309}"/>
              </a:ext>
            </a:extLst>
          </p:cNvPr>
          <p:cNvSpPr txBox="1"/>
          <p:nvPr/>
        </p:nvSpPr>
        <p:spPr>
          <a:xfrm>
            <a:off x="4130753" y="4996062"/>
            <a:ext cx="3919984" cy="369332"/>
          </a:xfrm>
          <a:prstGeom prst="rect">
            <a:avLst/>
          </a:prstGeom>
          <a:noFill/>
        </p:spPr>
        <p:txBody>
          <a:bodyPr wrap="none" rtlCol="0">
            <a:spAutoFit/>
          </a:bodyPr>
          <a:lstStyle/>
          <a:p>
            <a:r>
              <a:rPr lang="en-US" dirty="0">
                <a:hlinkClick r:id="rId3"/>
              </a:rPr>
              <a:t>Direct Link to Financial Aid Resources</a:t>
            </a:r>
            <a:endParaRPr lang="en-US" dirty="0"/>
          </a:p>
        </p:txBody>
      </p:sp>
      <p:pic>
        <p:nvPicPr>
          <p:cNvPr id="5" name="Picture 4" descr="A qr code on a white background&#10;&#10;AI-generated content may be incorrect.">
            <a:extLst>
              <a:ext uri="{FF2B5EF4-FFF2-40B4-BE49-F238E27FC236}">
                <a16:creationId xmlns:a16="http://schemas.microsoft.com/office/drawing/2014/main" id="{C5A559D5-A162-6090-BA16-0E96EB989A86}"/>
              </a:ext>
            </a:extLst>
          </p:cNvPr>
          <p:cNvPicPr>
            <a:picLocks noChangeAspect="1"/>
          </p:cNvPicPr>
          <p:nvPr/>
        </p:nvPicPr>
        <p:blipFill>
          <a:blip r:embed="rId4"/>
          <a:stretch>
            <a:fillRect/>
          </a:stretch>
        </p:blipFill>
        <p:spPr>
          <a:xfrm>
            <a:off x="5027001" y="2490429"/>
            <a:ext cx="2127488" cy="2127488"/>
          </a:xfrm>
          <a:prstGeom prst="rect">
            <a:avLst/>
          </a:prstGeom>
        </p:spPr>
      </p:pic>
    </p:spTree>
    <p:extLst>
      <p:ext uri="{BB962C8B-B14F-4D97-AF65-F5344CB8AC3E}">
        <p14:creationId xmlns:p14="http://schemas.microsoft.com/office/powerpoint/2010/main" val="921607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066800"/>
            <a:ext cx="7543800" cy="4038600"/>
          </a:xfrm>
        </p:spPr>
        <p:txBody>
          <a:bodyPr>
            <a:normAutofit fontScale="90000"/>
          </a:bodyPr>
          <a:lstStyle/>
          <a:p>
            <a:br>
              <a:rPr lang="en-US" sz="10700" dirty="0"/>
            </a:br>
            <a:br>
              <a:rPr lang="en-US" sz="10700" dirty="0"/>
            </a:br>
            <a:br>
              <a:rPr lang="en-US" sz="10700" dirty="0"/>
            </a:br>
            <a:br>
              <a:rPr lang="en-US" sz="10700" dirty="0"/>
            </a:br>
            <a:r>
              <a:rPr lang="en-US" sz="9600" b="1" dirty="0">
                <a:latin typeface="Calibri" panose="020F0502020204030204" pitchFamily="34" charset="0"/>
                <a:cs typeface="Calibri" panose="020F0502020204030204" pitchFamily="34" charset="0"/>
              </a:rPr>
              <a:t>Welcome!</a:t>
            </a:r>
            <a:br>
              <a:rPr lang="en-US" dirty="0">
                <a:latin typeface="Calibri" panose="020F0502020204030204" pitchFamily="34" charset="0"/>
                <a:cs typeface="Calibri" panose="020F0502020204030204" pitchFamily="34" charset="0"/>
              </a:rPr>
            </a:br>
            <a:r>
              <a:rPr lang="en-US" sz="3100" b="1" dirty="0">
                <a:latin typeface="Calibri" panose="020F0502020204030204" pitchFamily="34" charset="0"/>
                <a:cs typeface="Calibri" panose="020F0502020204030204" pitchFamily="34" charset="0"/>
              </a:rPr>
              <a:t>Financial Aid Basics</a:t>
            </a:r>
            <a:br>
              <a:rPr lang="en-US" sz="3100"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Presented by: </a:t>
            </a:r>
            <a:br>
              <a:rPr lang="en-US" sz="3100"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WCJC Office of Financial Aid</a:t>
            </a:r>
            <a:br>
              <a:rPr lang="en-US" sz="10700" dirty="0"/>
            </a:br>
            <a:br>
              <a:rPr lang="en-US" sz="10700" dirty="0"/>
            </a:br>
            <a:br>
              <a:rPr lang="en-US" dirty="0"/>
            </a:br>
            <a:br>
              <a:rPr lang="en-US" sz="2700" dirty="0"/>
            </a:br>
            <a:endParaRPr lang="en-US" sz="2700" dirty="0"/>
          </a:p>
        </p:txBody>
      </p:sp>
      <p:sp>
        <p:nvSpPr>
          <p:cNvPr id="3" name="TextBox 2"/>
          <p:cNvSpPr txBox="1"/>
          <p:nvPr/>
        </p:nvSpPr>
        <p:spPr>
          <a:xfrm>
            <a:off x="1752600" y="1295400"/>
            <a:ext cx="8686800" cy="2862322"/>
          </a:xfrm>
          <a:prstGeom prst="rect">
            <a:avLst/>
          </a:prstGeom>
          <a:noFill/>
        </p:spPr>
        <p:txBody>
          <a:bodyPr wrap="square" rtlCol="0">
            <a:spAutoFit/>
          </a:bodyPr>
          <a:lstStyle/>
          <a:p>
            <a:pPr algn="ctr" defTabSz="457200"/>
            <a:r>
              <a:rPr lang="en-US" sz="8000" b="1" dirty="0">
                <a:solidFill>
                  <a:srgbClr val="C6E7FC">
                    <a:lumMod val="25000"/>
                  </a:srgbClr>
                </a:solidFill>
                <a:latin typeface="Californian FB" panose="0207040306080B030204" pitchFamily="18" charset="0"/>
                <a:cs typeface="Calibri" panose="020F0502020204030204" pitchFamily="34" charset="0"/>
              </a:rPr>
              <a:t>Financial Aid Basics</a:t>
            </a:r>
          </a:p>
          <a:p>
            <a:pPr defTabSz="457200"/>
            <a:endParaRPr lang="en-US" sz="2000" dirty="0">
              <a:solidFill>
                <a:srgbClr val="C00000"/>
              </a:solidFill>
              <a:latin typeface="Californian FB" panose="0207040306080B030204" pitchFamily="18"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4800600" y="5410201"/>
            <a:ext cx="2402682" cy="1335959"/>
          </a:xfrm>
          <a:prstGeom prst="rect">
            <a:avLst/>
          </a:prstGeom>
        </p:spPr>
      </p:pic>
    </p:spTree>
    <p:extLst>
      <p:ext uri="{BB962C8B-B14F-4D97-AF65-F5344CB8AC3E}">
        <p14:creationId xmlns:p14="http://schemas.microsoft.com/office/powerpoint/2010/main" val="3946092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713" y="2057401"/>
            <a:ext cx="9424149" cy="4800599"/>
          </a:xfrm>
        </p:spPr>
        <p:txBody>
          <a:bodyPr>
            <a:noAutofit/>
          </a:bodyPr>
          <a:lstStyle/>
          <a:p>
            <a:pPr>
              <a:buClrTx/>
            </a:pPr>
            <a:r>
              <a:rPr lang="en-US" dirty="0">
                <a:solidFill>
                  <a:schemeClr val="bg2">
                    <a:lumMod val="25000"/>
                  </a:schemeClr>
                </a:solidFill>
                <a:latin typeface="Californian FB" panose="0207040306080B030204" pitchFamily="18" charset="0"/>
                <a:cs typeface="Calibri" panose="020F0502020204030204" pitchFamily="34" charset="0"/>
              </a:rPr>
              <a:t>“</a:t>
            </a:r>
            <a:r>
              <a:rPr lang="en-US" dirty="0">
                <a:solidFill>
                  <a:schemeClr val="bg2">
                    <a:lumMod val="25000"/>
                  </a:schemeClr>
                </a:solidFill>
                <a:latin typeface="+mj-lt"/>
                <a:cs typeface="Calibri" panose="020F0502020204030204" pitchFamily="34" charset="0"/>
              </a:rPr>
              <a:t>Gift” Aid</a:t>
            </a:r>
          </a:p>
          <a:p>
            <a:pPr lvl="1">
              <a:buClrTx/>
            </a:pPr>
            <a:r>
              <a:rPr lang="en-US" sz="2400" dirty="0">
                <a:solidFill>
                  <a:schemeClr val="bg2">
                    <a:lumMod val="25000"/>
                  </a:schemeClr>
                </a:solidFill>
                <a:latin typeface="+mj-lt"/>
                <a:cs typeface="Calibri" panose="020F0502020204030204" pitchFamily="34" charset="0"/>
              </a:rPr>
              <a:t>Generally does not have to be paid back</a:t>
            </a:r>
          </a:p>
          <a:p>
            <a:pPr lvl="1">
              <a:buClrTx/>
            </a:pPr>
            <a:r>
              <a:rPr lang="en-US" sz="2400" dirty="0">
                <a:solidFill>
                  <a:schemeClr val="bg2">
                    <a:lumMod val="25000"/>
                  </a:schemeClr>
                </a:solidFill>
                <a:latin typeface="+mj-lt"/>
                <a:cs typeface="Calibri" panose="020F0502020204030204" pitchFamily="34" charset="0"/>
              </a:rPr>
              <a:t>Grants:  Pell, SEOG, TPEG, TEOG</a:t>
            </a:r>
          </a:p>
          <a:p>
            <a:pPr lvl="1">
              <a:buClrTx/>
            </a:pPr>
            <a:r>
              <a:rPr lang="en-US" sz="2400" dirty="0">
                <a:solidFill>
                  <a:schemeClr val="bg2">
                    <a:lumMod val="25000"/>
                  </a:schemeClr>
                </a:solidFill>
                <a:latin typeface="+mj-lt"/>
                <a:cs typeface="Calibri" panose="020F0502020204030204" pitchFamily="34" charset="0"/>
              </a:rPr>
              <a:t>Scholarships: External, Institutional, Athletic, &amp; Departmental.</a:t>
            </a:r>
          </a:p>
          <a:p>
            <a:pPr marL="344488" lvl="1" indent="-344488">
              <a:buClrTx/>
            </a:pPr>
            <a:r>
              <a:rPr lang="en-US" sz="2400" dirty="0">
                <a:solidFill>
                  <a:schemeClr val="bg2">
                    <a:lumMod val="25000"/>
                  </a:schemeClr>
                </a:solidFill>
                <a:latin typeface="+mj-lt"/>
                <a:cs typeface="Calibri" panose="020F0502020204030204" pitchFamily="34" charset="0"/>
              </a:rPr>
              <a:t>“Self-Help” Aid</a:t>
            </a:r>
          </a:p>
          <a:p>
            <a:pPr lvl="1">
              <a:buClrTx/>
            </a:pPr>
            <a:r>
              <a:rPr lang="en-US" sz="2400" dirty="0">
                <a:solidFill>
                  <a:schemeClr val="bg2">
                    <a:lumMod val="25000"/>
                  </a:schemeClr>
                </a:solidFill>
                <a:latin typeface="+mj-lt"/>
                <a:cs typeface="Calibri" panose="020F0502020204030204" pitchFamily="34" charset="0"/>
              </a:rPr>
              <a:t>Loans:  Subsidized, Unsubsidized, Parent PLUS</a:t>
            </a:r>
          </a:p>
          <a:p>
            <a:pPr lvl="1">
              <a:buClrTx/>
            </a:pPr>
            <a:r>
              <a:rPr lang="en-US" sz="2400" dirty="0">
                <a:solidFill>
                  <a:schemeClr val="bg2">
                    <a:lumMod val="25000"/>
                  </a:schemeClr>
                </a:solidFill>
                <a:latin typeface="+mj-lt"/>
                <a:cs typeface="Calibri" panose="020F0502020204030204" pitchFamily="34" charset="0"/>
              </a:rPr>
              <a:t>Work-Study Employment Opportunities</a:t>
            </a:r>
          </a:p>
          <a:p>
            <a:pPr>
              <a:buClrTx/>
            </a:pPr>
            <a:r>
              <a:rPr lang="en-US" dirty="0">
                <a:solidFill>
                  <a:schemeClr val="bg2">
                    <a:lumMod val="25000"/>
                  </a:schemeClr>
                </a:solidFill>
                <a:latin typeface="+mj-lt"/>
                <a:cs typeface="Calibri" panose="020F0502020204030204" pitchFamily="34" charset="0"/>
              </a:rPr>
              <a:t>Veteran Education Benefits</a:t>
            </a:r>
          </a:p>
          <a:p>
            <a:pPr>
              <a:buClrTx/>
            </a:pPr>
            <a:r>
              <a:rPr lang="en-US" dirty="0">
                <a:solidFill>
                  <a:schemeClr val="bg2">
                    <a:lumMod val="25000"/>
                  </a:schemeClr>
                </a:solidFill>
                <a:latin typeface="+mj-lt"/>
                <a:cs typeface="Calibri" panose="020F0502020204030204" pitchFamily="34" charset="0"/>
              </a:rPr>
              <a:t>State Exemptions and Waivers</a:t>
            </a:r>
            <a:endParaRPr lang="en-US" sz="2700" dirty="0">
              <a:solidFill>
                <a:schemeClr val="bg2">
                  <a:lumMod val="25000"/>
                </a:schemeClr>
              </a:solidFill>
              <a:latin typeface="+mj-lt"/>
              <a:cs typeface="Calibri" panose="020F0502020204030204" pitchFamily="34" charset="0"/>
            </a:endParaRPr>
          </a:p>
        </p:txBody>
      </p:sp>
      <p:sp>
        <p:nvSpPr>
          <p:cNvPr id="2" name="Title 1"/>
          <p:cNvSpPr>
            <a:spLocks noGrp="1"/>
          </p:cNvSpPr>
          <p:nvPr>
            <p:ph type="title"/>
          </p:nvPr>
        </p:nvSpPr>
        <p:spPr>
          <a:xfrm>
            <a:off x="2057401" y="381000"/>
            <a:ext cx="7187185" cy="1752600"/>
          </a:xfrm>
        </p:spPr>
        <p:txBody>
          <a:bodyPr>
            <a:noAutofit/>
          </a:bodyPr>
          <a:lstStyle/>
          <a:p>
            <a:pPr algn="l"/>
            <a:r>
              <a:rPr lang="en-US" sz="5400" b="1" dirty="0">
                <a:solidFill>
                  <a:schemeClr val="bg2">
                    <a:lumMod val="25000"/>
                  </a:schemeClr>
                </a:solidFill>
                <a:latin typeface="Californian FB" panose="0207040306080B030204" pitchFamily="18" charset="0"/>
                <a:cs typeface="Calibri" panose="020F0502020204030204" pitchFamily="34" charset="0"/>
              </a:rPr>
              <a:t>Types of Financial Aid</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0353" y="6119677"/>
            <a:ext cx="685800" cy="73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9513601" y="3144418"/>
            <a:ext cx="1927509" cy="2626564"/>
            <a:chOff x="6683091" y="3962400"/>
            <a:chExt cx="1927509" cy="2626564"/>
          </a:xfrm>
        </p:grpSpPr>
        <p:sp>
          <p:nvSpPr>
            <p:cNvPr id="6" name="Rectangle 5"/>
            <p:cNvSpPr/>
            <p:nvPr/>
          </p:nvSpPr>
          <p:spPr>
            <a:xfrm>
              <a:off x="7617085" y="4114800"/>
              <a:ext cx="228600" cy="247416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ndara"/>
              </a:endParaRPr>
            </a:p>
          </p:txBody>
        </p:sp>
        <p:sp>
          <p:nvSpPr>
            <p:cNvPr id="7" name="Right Arrow 6"/>
            <p:cNvSpPr/>
            <p:nvPr/>
          </p:nvSpPr>
          <p:spPr>
            <a:xfrm>
              <a:off x="6934200" y="3962400"/>
              <a:ext cx="1676400" cy="53211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dirty="0">
                  <a:solidFill>
                    <a:prstClr val="white"/>
                  </a:solidFill>
                  <a:latin typeface="Calibri" panose="020F0502020204030204" pitchFamily="34" charset="0"/>
                  <a:cs typeface="Calibri" panose="020F0502020204030204" pitchFamily="34" charset="0"/>
                </a:rPr>
                <a:t>Grants</a:t>
              </a:r>
            </a:p>
          </p:txBody>
        </p:sp>
        <p:sp>
          <p:nvSpPr>
            <p:cNvPr id="8" name="Right Arrow 7"/>
            <p:cNvSpPr/>
            <p:nvPr/>
          </p:nvSpPr>
          <p:spPr>
            <a:xfrm>
              <a:off x="6892773" y="5257800"/>
              <a:ext cx="1653896" cy="515113"/>
            </a:xfrm>
            <a:prstGeom prst="rightArrow">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dirty="0">
                  <a:solidFill>
                    <a:prstClr val="white"/>
                  </a:solidFill>
                  <a:latin typeface="Calibri" panose="020F0502020204030204" pitchFamily="34" charset="0"/>
                  <a:cs typeface="Calibri" panose="020F0502020204030204" pitchFamily="34" charset="0"/>
                </a:rPr>
                <a:t>Scholarships</a:t>
              </a:r>
            </a:p>
          </p:txBody>
        </p:sp>
        <p:sp>
          <p:nvSpPr>
            <p:cNvPr id="9" name="Right Arrow 8"/>
            <p:cNvSpPr/>
            <p:nvPr/>
          </p:nvSpPr>
          <p:spPr>
            <a:xfrm flipH="1">
              <a:off x="6683091" y="4572000"/>
              <a:ext cx="1850136" cy="58792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dirty="0">
                  <a:solidFill>
                    <a:prstClr val="white"/>
                  </a:solidFill>
                  <a:latin typeface="Calibri" panose="020F0502020204030204" pitchFamily="34" charset="0"/>
                  <a:cs typeface="Calibri" panose="020F0502020204030204" pitchFamily="34" charset="0"/>
                </a:rPr>
                <a:t>Federal Loans</a:t>
              </a:r>
            </a:p>
          </p:txBody>
        </p:sp>
        <p:sp>
          <p:nvSpPr>
            <p:cNvPr id="10" name="Right Arrow 9"/>
            <p:cNvSpPr/>
            <p:nvPr/>
          </p:nvSpPr>
          <p:spPr>
            <a:xfrm flipH="1">
              <a:off x="6974710" y="5868707"/>
              <a:ext cx="1430772" cy="48996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dirty="0">
                  <a:solidFill>
                    <a:prstClr val="white"/>
                  </a:solidFill>
                  <a:latin typeface="Calibri" panose="020F0502020204030204" pitchFamily="34" charset="0"/>
                  <a:cs typeface="Calibri" panose="020F0502020204030204" pitchFamily="34" charset="0"/>
                </a:rPr>
                <a:t>Work Study</a:t>
              </a:r>
            </a:p>
          </p:txBody>
        </p:sp>
      </p:grpSp>
    </p:spTree>
    <p:extLst>
      <p:ext uri="{BB962C8B-B14F-4D97-AF65-F5344CB8AC3E}">
        <p14:creationId xmlns:p14="http://schemas.microsoft.com/office/powerpoint/2010/main" val="2780950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609600"/>
            <a:ext cx="7467600" cy="914400"/>
          </a:xfrm>
        </p:spPr>
        <p:txBody>
          <a:bodyPr>
            <a:noAutofit/>
          </a:bodyPr>
          <a:lstStyle/>
          <a:p>
            <a:pPr algn="l"/>
            <a:r>
              <a:rPr lang="en-US" sz="4800" b="1" dirty="0">
                <a:solidFill>
                  <a:schemeClr val="bg2">
                    <a:lumMod val="25000"/>
                  </a:schemeClr>
                </a:solidFill>
                <a:latin typeface="Californian FB" panose="0207040306080B030204" pitchFamily="18" charset="0"/>
                <a:cs typeface="Calibri" panose="020F0502020204030204" pitchFamily="34" charset="0"/>
              </a:rPr>
              <a:t>Requirements for Eligibility</a:t>
            </a:r>
            <a:br>
              <a:rPr lang="en-US" sz="5400" b="1" dirty="0">
                <a:solidFill>
                  <a:schemeClr val="bg2">
                    <a:lumMod val="25000"/>
                  </a:schemeClr>
                </a:solidFill>
                <a:latin typeface="Californian FB" panose="0207040306080B030204" pitchFamily="18" charset="0"/>
                <a:cs typeface="Calibri" panose="020F0502020204030204" pitchFamily="34" charset="0"/>
              </a:rPr>
            </a:br>
            <a:r>
              <a:rPr lang="en-US" sz="2000" b="1" dirty="0">
                <a:solidFill>
                  <a:schemeClr val="bg2">
                    <a:lumMod val="25000"/>
                  </a:schemeClr>
                </a:solidFill>
                <a:latin typeface="Calibri" panose="020F0502020204030204" pitchFamily="34" charset="0"/>
                <a:cs typeface="Calibri" panose="020F0502020204030204" pitchFamily="34" charset="0"/>
              </a:rPr>
              <a:t>https://studentaid.gov/h/apply-for-aid/fafsa</a:t>
            </a:r>
            <a:endParaRPr lang="en-US" sz="5400" b="1" dirty="0">
              <a:solidFill>
                <a:schemeClr val="bg2">
                  <a:lumMod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487017" y="2088988"/>
            <a:ext cx="10146029" cy="4524315"/>
          </a:xfrm>
          <a:prstGeom prst="rect">
            <a:avLst/>
          </a:prstGeom>
          <a:noFill/>
        </p:spPr>
        <p:txBody>
          <a:bodyPr wrap="square" rtlCol="0">
            <a:spAutoFit/>
          </a:bodyPr>
          <a:lstStyle/>
          <a:p>
            <a:pPr marL="457200" indent="-457200" defTabSz="457200">
              <a:buFont typeface="Candara" panose="020E0502030303020204" pitchFamily="34" charset="0"/>
              <a:buChar char="*"/>
            </a:pPr>
            <a:r>
              <a:rPr lang="en-US" sz="3200" dirty="0">
                <a:solidFill>
                  <a:srgbClr val="C6E7FC">
                    <a:lumMod val="25000"/>
                  </a:srgbClr>
                </a:solidFill>
                <a:latin typeface="Candara"/>
                <a:cs typeface="Calibri" panose="020F0502020204030204" pitchFamily="34" charset="0"/>
              </a:rPr>
              <a:t>Be a U.S. Citizen or eligible non-citizen</a:t>
            </a:r>
          </a:p>
          <a:p>
            <a:pPr marL="457200" indent="-457200" defTabSz="457200">
              <a:buFont typeface="Candara" panose="020E0502030303020204" pitchFamily="34" charset="0"/>
              <a:buChar char="*"/>
            </a:pPr>
            <a:r>
              <a:rPr lang="en-US" sz="3200" dirty="0">
                <a:solidFill>
                  <a:srgbClr val="C6E7FC">
                    <a:lumMod val="25000"/>
                  </a:srgbClr>
                </a:solidFill>
                <a:latin typeface="Candara"/>
                <a:cs typeface="Calibri" panose="020F0502020204030204" pitchFamily="34" charset="0"/>
              </a:rPr>
              <a:t>Have a high school diploma, GED, or completed homeschool</a:t>
            </a:r>
          </a:p>
          <a:p>
            <a:pPr marL="457200" indent="-457200" defTabSz="457200">
              <a:buFont typeface="Candara" panose="020E0502030303020204" pitchFamily="34" charset="0"/>
              <a:buChar char="*"/>
            </a:pPr>
            <a:r>
              <a:rPr lang="en-US" sz="3200" dirty="0">
                <a:solidFill>
                  <a:srgbClr val="C6E7FC">
                    <a:lumMod val="25000"/>
                  </a:srgbClr>
                </a:solidFill>
                <a:latin typeface="Candara"/>
                <a:cs typeface="Calibri" panose="020F0502020204030204" pitchFamily="34" charset="0"/>
              </a:rPr>
              <a:t>Complete the Free Application for Federal Student Aid </a:t>
            </a:r>
            <a:r>
              <a:rPr lang="en-US" sz="2400" dirty="0">
                <a:solidFill>
                  <a:srgbClr val="C6E7FC">
                    <a:lumMod val="25000"/>
                  </a:srgbClr>
                </a:solidFill>
                <a:latin typeface="Candara"/>
                <a:cs typeface="Calibri" panose="020F0502020204030204" pitchFamily="34" charset="0"/>
              </a:rPr>
              <a:t>(FAFSA®)</a:t>
            </a:r>
          </a:p>
          <a:p>
            <a:pPr marL="457200" indent="-457200" defTabSz="457200">
              <a:buFont typeface="Candara" panose="020E0502030303020204" pitchFamily="34" charset="0"/>
              <a:buChar char="*"/>
            </a:pPr>
            <a:r>
              <a:rPr lang="en-US" sz="3200" dirty="0">
                <a:solidFill>
                  <a:srgbClr val="C6E7FC">
                    <a:lumMod val="25000"/>
                  </a:srgbClr>
                </a:solidFill>
                <a:latin typeface="Candara"/>
                <a:cs typeface="Calibri" panose="020F0502020204030204" pitchFamily="34" charset="0"/>
              </a:rPr>
              <a:t>Submit all required forms and documents to the college’s Financial Aid Office</a:t>
            </a:r>
          </a:p>
          <a:p>
            <a:pPr marL="457200" indent="-457200" defTabSz="457200">
              <a:buFont typeface="Candara" panose="020E0502030303020204" pitchFamily="34" charset="0"/>
              <a:buChar char="*"/>
            </a:pPr>
            <a:r>
              <a:rPr lang="en-US" sz="3200" dirty="0">
                <a:solidFill>
                  <a:srgbClr val="C6E7FC">
                    <a:lumMod val="25000"/>
                  </a:srgbClr>
                </a:solidFill>
                <a:latin typeface="Candara"/>
                <a:cs typeface="Calibri" panose="020F0502020204030204" pitchFamily="34" charset="0"/>
              </a:rPr>
              <a:t>Enroll in an eligible program of study and maintain Satisfactory Academic Progress </a:t>
            </a:r>
            <a:r>
              <a:rPr lang="en-US" sz="2800" dirty="0">
                <a:solidFill>
                  <a:srgbClr val="C6E7FC">
                    <a:lumMod val="25000"/>
                  </a:srgbClr>
                </a:solidFill>
                <a:latin typeface="Candara"/>
                <a:cs typeface="Calibri" panose="020F0502020204030204" pitchFamily="34" charset="0"/>
              </a:rPr>
              <a:t>(SAP)</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4227" y="6119677"/>
            <a:ext cx="685800" cy="73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092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318052" y="2574234"/>
            <a:ext cx="10333701" cy="4283765"/>
          </a:xfrm>
        </p:spPr>
        <p:txBody>
          <a:bodyPr>
            <a:normAutofit/>
          </a:bodyPr>
          <a:lstStyle/>
          <a:p>
            <a:pPr marL="594360" indent="-457200">
              <a:buClrTx/>
              <a:defRPr/>
            </a:pPr>
            <a:r>
              <a:rPr lang="en-US" sz="2800" dirty="0">
                <a:solidFill>
                  <a:schemeClr val="bg2">
                    <a:lumMod val="25000"/>
                  </a:schemeClr>
                </a:solidFill>
                <a:latin typeface="+mj-lt"/>
                <a:cs typeface="Calibri" panose="020F0502020204030204" pitchFamily="34" charset="0"/>
              </a:rPr>
              <a:t>2025-2026 FAFSA – </a:t>
            </a:r>
            <a:r>
              <a:rPr lang="en-US" dirty="0">
                <a:solidFill>
                  <a:schemeClr val="bg2">
                    <a:lumMod val="25000"/>
                  </a:schemeClr>
                </a:solidFill>
                <a:latin typeface="+mj-lt"/>
                <a:cs typeface="Calibri" panose="020F0502020204030204" pitchFamily="34" charset="0"/>
              </a:rPr>
              <a:t>Fall 2025, Spring and Summer 2026</a:t>
            </a:r>
          </a:p>
          <a:p>
            <a:pPr marL="594360" indent="-457200">
              <a:buClrTx/>
              <a:defRPr/>
            </a:pPr>
            <a:r>
              <a:rPr lang="en-US" sz="2800" dirty="0">
                <a:solidFill>
                  <a:schemeClr val="bg2">
                    <a:lumMod val="25000"/>
                  </a:schemeClr>
                </a:solidFill>
                <a:latin typeface="+mj-lt"/>
                <a:cs typeface="Calibri" panose="020F0502020204030204" pitchFamily="34" charset="0"/>
              </a:rPr>
              <a:t>2026-2027 FAFSA- </a:t>
            </a:r>
            <a:r>
              <a:rPr lang="en-US" dirty="0">
                <a:solidFill>
                  <a:schemeClr val="bg2">
                    <a:lumMod val="25000"/>
                  </a:schemeClr>
                </a:solidFill>
                <a:latin typeface="+mj-lt"/>
                <a:cs typeface="Calibri" panose="020F0502020204030204" pitchFamily="34" charset="0"/>
              </a:rPr>
              <a:t>Available October 1, 2025</a:t>
            </a:r>
          </a:p>
          <a:p>
            <a:pPr marL="594360" indent="-457200">
              <a:buClrTx/>
              <a:defRPr/>
            </a:pPr>
            <a:r>
              <a:rPr lang="en-US" sz="2800" dirty="0">
                <a:solidFill>
                  <a:schemeClr val="bg2">
                    <a:lumMod val="25000"/>
                  </a:schemeClr>
                </a:solidFill>
                <a:latin typeface="+mj-lt"/>
                <a:cs typeface="Calibri" panose="020F0502020204030204" pitchFamily="34" charset="0"/>
              </a:rPr>
              <a:t>Requires prior, prior year income </a:t>
            </a:r>
            <a:r>
              <a:rPr lang="en-US" dirty="0">
                <a:solidFill>
                  <a:schemeClr val="bg2">
                    <a:lumMod val="25000"/>
                  </a:schemeClr>
                </a:solidFill>
                <a:latin typeface="+mj-lt"/>
                <a:cs typeface="Calibri" panose="020F0502020204030204" pitchFamily="34" charset="0"/>
              </a:rPr>
              <a:t>(2526 </a:t>
            </a:r>
            <a:r>
              <a:rPr lang="en-US" sz="1400" b="1" dirty="0">
                <a:solidFill>
                  <a:schemeClr val="bg2">
                    <a:lumMod val="25000"/>
                  </a:schemeClr>
                </a:solidFill>
                <a:latin typeface="+mj-lt"/>
                <a:cs typeface="Calibri" panose="020F0502020204030204" pitchFamily="34" charset="0"/>
              </a:rPr>
              <a:t>-</a:t>
            </a:r>
            <a:r>
              <a:rPr lang="en-US" dirty="0">
                <a:solidFill>
                  <a:schemeClr val="bg2">
                    <a:lumMod val="25000"/>
                  </a:schemeClr>
                </a:solidFill>
                <a:latin typeface="+mj-lt"/>
                <a:cs typeface="Calibri" panose="020F0502020204030204" pitchFamily="34" charset="0"/>
              </a:rPr>
              <a:t> 2023 income, </a:t>
            </a:r>
          </a:p>
          <a:p>
            <a:pPr marL="137160" indent="0">
              <a:buClrTx/>
              <a:buNone/>
              <a:defRPr/>
            </a:pPr>
            <a:r>
              <a:rPr lang="en-US" dirty="0">
                <a:solidFill>
                  <a:schemeClr val="bg2">
                    <a:lumMod val="25000"/>
                  </a:schemeClr>
                </a:solidFill>
                <a:latin typeface="+mj-lt"/>
                <a:cs typeface="Calibri" panose="020F0502020204030204" pitchFamily="34" charset="0"/>
              </a:rPr>
              <a:t>        2627 -2024 income)</a:t>
            </a:r>
            <a:endParaRPr lang="en-US" sz="2800" dirty="0">
              <a:solidFill>
                <a:schemeClr val="bg2">
                  <a:lumMod val="25000"/>
                </a:schemeClr>
              </a:solidFill>
              <a:latin typeface="+mj-lt"/>
              <a:cs typeface="Calibri" panose="020F0502020204030204" pitchFamily="34" charset="0"/>
            </a:endParaRPr>
          </a:p>
          <a:p>
            <a:pPr marL="594360" indent="-457200">
              <a:buClrTx/>
              <a:defRPr/>
            </a:pPr>
            <a:r>
              <a:rPr lang="en-US" sz="2800" dirty="0">
                <a:solidFill>
                  <a:schemeClr val="bg2">
                    <a:lumMod val="25000"/>
                  </a:schemeClr>
                </a:solidFill>
                <a:latin typeface="+mj-lt"/>
                <a:cs typeface="Calibri" panose="020F0502020204030204" pitchFamily="34" charset="0"/>
              </a:rPr>
              <a:t>Used to determine eligibility for state and federal aid and some scholarships</a:t>
            </a:r>
          </a:p>
          <a:p>
            <a:pPr marL="594360" indent="-457200">
              <a:buClrTx/>
              <a:defRPr/>
            </a:pPr>
            <a:r>
              <a:rPr lang="en-US" sz="2800" dirty="0">
                <a:solidFill>
                  <a:schemeClr val="bg2">
                    <a:lumMod val="25000"/>
                  </a:schemeClr>
                </a:solidFill>
                <a:latin typeface="+mj-lt"/>
                <a:cs typeface="Calibri" panose="020F0502020204030204" pitchFamily="34" charset="0"/>
              </a:rPr>
              <a:t>Pay attention to submission </a:t>
            </a:r>
            <a:r>
              <a:rPr lang="en-US" sz="2800" b="1" dirty="0">
                <a:solidFill>
                  <a:schemeClr val="bg2">
                    <a:lumMod val="25000"/>
                  </a:schemeClr>
                </a:solidFill>
                <a:latin typeface="+mj-lt"/>
                <a:cs typeface="Calibri" panose="020F0502020204030204" pitchFamily="34" charset="0"/>
              </a:rPr>
              <a:t>PRIORITY DATES</a:t>
            </a:r>
            <a:r>
              <a:rPr lang="en-US" sz="2800" dirty="0">
                <a:solidFill>
                  <a:schemeClr val="bg2">
                    <a:lumMod val="25000"/>
                  </a:schemeClr>
                </a:solidFill>
                <a:latin typeface="+mj-lt"/>
                <a:cs typeface="Calibri" panose="020F0502020204030204" pitchFamily="34" charset="0"/>
              </a:rPr>
              <a:t>, which differ by college. </a:t>
            </a:r>
            <a:r>
              <a:rPr lang="en-US" dirty="0">
                <a:solidFill>
                  <a:schemeClr val="bg2">
                    <a:lumMod val="25000"/>
                  </a:schemeClr>
                </a:solidFill>
                <a:latin typeface="+mj-lt"/>
                <a:cs typeface="Calibri" panose="020F0502020204030204" pitchFamily="34" charset="0"/>
              </a:rPr>
              <a:t>(WCJC: June 1</a:t>
            </a:r>
            <a:r>
              <a:rPr lang="en-US" baseline="30000" dirty="0">
                <a:solidFill>
                  <a:schemeClr val="bg2">
                    <a:lumMod val="25000"/>
                  </a:schemeClr>
                </a:solidFill>
                <a:latin typeface="+mj-lt"/>
                <a:cs typeface="Calibri" panose="020F0502020204030204" pitchFamily="34" charset="0"/>
              </a:rPr>
              <a:t>st</a:t>
            </a:r>
            <a:r>
              <a:rPr lang="en-US" dirty="0">
                <a:solidFill>
                  <a:schemeClr val="bg2">
                    <a:lumMod val="25000"/>
                  </a:schemeClr>
                </a:solidFill>
                <a:latin typeface="+mj-lt"/>
                <a:cs typeface="Calibri" panose="020F0502020204030204" pitchFamily="34" charset="0"/>
              </a:rPr>
              <a:t>)</a:t>
            </a:r>
          </a:p>
          <a:p>
            <a:pPr marL="137160" indent="0">
              <a:buClrTx/>
              <a:buNone/>
              <a:defRPr/>
            </a:pPr>
            <a:endParaRPr lang="en-US" sz="2800" dirty="0">
              <a:solidFill>
                <a:schemeClr val="bg2">
                  <a:lumMod val="25000"/>
                </a:schemeClr>
              </a:solidFill>
              <a:latin typeface="+mj-lt"/>
              <a:cs typeface="Calibri" panose="020F0502020204030204" pitchFamily="34" charset="0"/>
            </a:endParaRPr>
          </a:p>
        </p:txBody>
      </p:sp>
      <p:sp>
        <p:nvSpPr>
          <p:cNvPr id="4098" name="Rectangle 2"/>
          <p:cNvSpPr>
            <a:spLocks noGrp="1" noChangeArrowheads="1"/>
          </p:cNvSpPr>
          <p:nvPr>
            <p:ph type="title"/>
          </p:nvPr>
        </p:nvSpPr>
        <p:spPr>
          <a:xfrm>
            <a:off x="1600200" y="381000"/>
            <a:ext cx="8881566" cy="1828800"/>
          </a:xfrm>
        </p:spPr>
        <p:txBody>
          <a:bodyPr>
            <a:normAutofit/>
          </a:bodyPr>
          <a:lstStyle/>
          <a:p>
            <a:pPr>
              <a:defRPr/>
            </a:pPr>
            <a:r>
              <a:rPr lang="en-US" sz="5300" b="1" dirty="0">
                <a:solidFill>
                  <a:schemeClr val="bg2">
                    <a:lumMod val="25000"/>
                  </a:schemeClr>
                </a:solidFill>
                <a:latin typeface="Californian FB" panose="0207040306080B030204" pitchFamily="18" charset="0"/>
                <a:cs typeface="Calibri" panose="020F0502020204030204" pitchFamily="34" charset="0"/>
              </a:rPr>
              <a:t>The Application (FAFSA)</a:t>
            </a:r>
            <a:br>
              <a:rPr lang="en-US" sz="5300" b="1" dirty="0">
                <a:solidFill>
                  <a:schemeClr val="bg2">
                    <a:lumMod val="25000"/>
                  </a:schemeClr>
                </a:solidFill>
                <a:latin typeface="Calibri" panose="020F0502020204030204" pitchFamily="34" charset="0"/>
                <a:cs typeface="Calibri" panose="020F0502020204030204" pitchFamily="34" charset="0"/>
              </a:rPr>
            </a:br>
            <a:r>
              <a:rPr lang="en-US" sz="2400" b="1" dirty="0">
                <a:solidFill>
                  <a:schemeClr val="bg2">
                    <a:lumMod val="25000"/>
                  </a:schemeClr>
                </a:solidFill>
                <a:latin typeface="Calibri" panose="020F0502020204030204" pitchFamily="34" charset="0"/>
                <a:cs typeface="Calibri" panose="020F0502020204030204" pitchFamily="34" charset="0"/>
              </a:rPr>
              <a:t>(</a:t>
            </a:r>
            <a:r>
              <a:rPr lang="en-US" sz="2400" b="1" u="sng" dirty="0">
                <a:solidFill>
                  <a:schemeClr val="bg2">
                    <a:lumMod val="25000"/>
                  </a:schemeClr>
                </a:solidFill>
                <a:latin typeface="Calibri" panose="020F0502020204030204" pitchFamily="34" charset="0"/>
                <a:cs typeface="Calibri" panose="020F0502020204030204" pitchFamily="34" charset="0"/>
              </a:rPr>
              <a:t>F</a:t>
            </a:r>
            <a:r>
              <a:rPr lang="en-US" sz="2400" b="1" dirty="0">
                <a:solidFill>
                  <a:schemeClr val="bg2">
                    <a:lumMod val="25000"/>
                  </a:schemeClr>
                </a:solidFill>
                <a:latin typeface="Calibri" panose="020F0502020204030204" pitchFamily="34" charset="0"/>
                <a:cs typeface="Calibri" panose="020F0502020204030204" pitchFamily="34" charset="0"/>
              </a:rPr>
              <a:t>ree </a:t>
            </a:r>
            <a:r>
              <a:rPr lang="en-US" sz="2400" b="1" u="sng" dirty="0">
                <a:solidFill>
                  <a:schemeClr val="bg2">
                    <a:lumMod val="25000"/>
                  </a:schemeClr>
                </a:solidFill>
                <a:latin typeface="Calibri" panose="020F0502020204030204" pitchFamily="34" charset="0"/>
                <a:cs typeface="Calibri" panose="020F0502020204030204" pitchFamily="34" charset="0"/>
              </a:rPr>
              <a:t>A</a:t>
            </a:r>
            <a:r>
              <a:rPr lang="en-US" sz="2400" b="1" dirty="0">
                <a:solidFill>
                  <a:schemeClr val="bg2">
                    <a:lumMod val="25000"/>
                  </a:schemeClr>
                </a:solidFill>
                <a:latin typeface="Calibri" panose="020F0502020204030204" pitchFamily="34" charset="0"/>
                <a:cs typeface="Calibri" panose="020F0502020204030204" pitchFamily="34" charset="0"/>
              </a:rPr>
              <a:t>pplication for </a:t>
            </a:r>
            <a:r>
              <a:rPr lang="en-US" sz="2400" b="1" u="sng" dirty="0">
                <a:solidFill>
                  <a:schemeClr val="bg2">
                    <a:lumMod val="25000"/>
                  </a:schemeClr>
                </a:solidFill>
                <a:latin typeface="Calibri" panose="020F0502020204030204" pitchFamily="34" charset="0"/>
                <a:cs typeface="Calibri" panose="020F0502020204030204" pitchFamily="34" charset="0"/>
              </a:rPr>
              <a:t>F</a:t>
            </a:r>
            <a:r>
              <a:rPr lang="en-US" sz="2400" b="1" dirty="0">
                <a:solidFill>
                  <a:schemeClr val="bg2">
                    <a:lumMod val="25000"/>
                  </a:schemeClr>
                </a:solidFill>
                <a:latin typeface="Calibri" panose="020F0502020204030204" pitchFamily="34" charset="0"/>
                <a:cs typeface="Calibri" panose="020F0502020204030204" pitchFamily="34" charset="0"/>
              </a:rPr>
              <a:t>ederal </a:t>
            </a:r>
            <a:r>
              <a:rPr lang="en-US" sz="2400" b="1" u="sng" dirty="0">
                <a:solidFill>
                  <a:schemeClr val="bg2">
                    <a:lumMod val="25000"/>
                  </a:schemeClr>
                </a:solidFill>
                <a:latin typeface="Calibri" panose="020F0502020204030204" pitchFamily="34" charset="0"/>
                <a:cs typeface="Calibri" panose="020F0502020204030204" pitchFamily="34" charset="0"/>
              </a:rPr>
              <a:t>S</a:t>
            </a:r>
            <a:r>
              <a:rPr lang="en-US" sz="2400" b="1" dirty="0">
                <a:solidFill>
                  <a:schemeClr val="bg2">
                    <a:lumMod val="25000"/>
                  </a:schemeClr>
                </a:solidFill>
                <a:latin typeface="Calibri" panose="020F0502020204030204" pitchFamily="34" charset="0"/>
                <a:cs typeface="Calibri" panose="020F0502020204030204" pitchFamily="34" charset="0"/>
              </a:rPr>
              <a:t>tudent </a:t>
            </a:r>
            <a:r>
              <a:rPr lang="en-US" sz="2400" b="1" u="sng" dirty="0">
                <a:solidFill>
                  <a:schemeClr val="bg2">
                    <a:lumMod val="25000"/>
                  </a:schemeClr>
                </a:solidFill>
                <a:latin typeface="Calibri" panose="020F0502020204030204" pitchFamily="34" charset="0"/>
                <a:cs typeface="Calibri" panose="020F0502020204030204" pitchFamily="34" charset="0"/>
              </a:rPr>
              <a:t>A</a:t>
            </a:r>
            <a:r>
              <a:rPr lang="en-US" sz="2400" b="1" dirty="0">
                <a:solidFill>
                  <a:schemeClr val="bg2">
                    <a:lumMod val="25000"/>
                  </a:schemeClr>
                </a:solidFill>
                <a:latin typeface="Calibri" panose="020F0502020204030204" pitchFamily="34" charset="0"/>
                <a:cs typeface="Calibri" panose="020F0502020204030204" pitchFamily="34" charset="0"/>
              </a:rPr>
              <a:t>id)</a:t>
            </a:r>
            <a:br>
              <a:rPr lang="en-US" sz="2400" b="1" dirty="0">
                <a:solidFill>
                  <a:schemeClr val="bg2">
                    <a:lumMod val="25000"/>
                  </a:schemeClr>
                </a:solidFill>
                <a:latin typeface="Calibri" panose="020F0502020204030204" pitchFamily="34" charset="0"/>
                <a:cs typeface="Calibri" panose="020F0502020204030204" pitchFamily="34" charset="0"/>
              </a:rPr>
            </a:br>
            <a:r>
              <a:rPr lang="en-US" sz="2400" b="1" dirty="0">
                <a:solidFill>
                  <a:schemeClr val="bg2">
                    <a:lumMod val="25000"/>
                  </a:schemeClr>
                </a:solidFill>
                <a:latin typeface="Calibri" panose="020F0502020204030204" pitchFamily="34" charset="0"/>
                <a:cs typeface="Calibri" panose="020F0502020204030204" pitchFamily="34" charset="0"/>
              </a:rPr>
              <a:t>www.studentaid.gov</a:t>
            </a:r>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8582" y="6086157"/>
            <a:ext cx="715366" cy="77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2" y="26378"/>
            <a:ext cx="4800599" cy="1323439"/>
          </a:xfrm>
          <a:prstGeom prst="rect">
            <a:avLst/>
          </a:prstGeom>
          <a:noFill/>
        </p:spPr>
        <p:txBody>
          <a:bodyPr wrap="square" rtlCol="0">
            <a:spAutoFit/>
          </a:bodyPr>
          <a:lstStyle/>
          <a:p>
            <a:pPr algn="ctr" defTabSz="457200"/>
            <a:r>
              <a:rPr lang="en-US" sz="8000" b="1" dirty="0">
                <a:solidFill>
                  <a:srgbClr val="C6E7FC">
                    <a:lumMod val="25000"/>
                  </a:srgbClr>
                </a:solidFill>
                <a:latin typeface="Californian FB" panose="0207040306080B030204" pitchFamily="18" charset="0"/>
                <a:cs typeface="Calibri" panose="020F0502020204030204" pitchFamily="34" charset="0"/>
              </a:rPr>
              <a:t>FAFSA</a:t>
            </a:r>
            <a:r>
              <a:rPr lang="en-US" sz="7200" b="1" dirty="0">
                <a:solidFill>
                  <a:srgbClr val="C6E7FC">
                    <a:lumMod val="25000"/>
                  </a:srgbClr>
                </a:solidFill>
                <a:latin typeface="Californian FB" panose="0207040306080B030204" pitchFamily="18" charset="0"/>
                <a:cs typeface="Calibri" panose="020F0502020204030204" pitchFamily="34" charset="0"/>
              </a:rPr>
              <a:t>®</a:t>
            </a:r>
          </a:p>
        </p:txBody>
      </p:sp>
      <p:pic>
        <p:nvPicPr>
          <p:cNvPr id="1030" name="Picture 6"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29" y="1726624"/>
            <a:ext cx="10057062" cy="4838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8637" y="1634513"/>
            <a:ext cx="1562100" cy="15621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63C51E01-B6CE-40B0-8A44-62A4505CF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2051" y="6096000"/>
            <a:ext cx="7077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chmidts\AppData\Local\Temp\SNAGHTMLbc4efa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134" y="242839"/>
            <a:ext cx="3878182" cy="4281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220318" y="4523846"/>
            <a:ext cx="4038600" cy="2123658"/>
          </a:xfrm>
          <a:prstGeom prst="rect">
            <a:avLst/>
          </a:prstGeom>
          <a:noFill/>
        </p:spPr>
        <p:txBody>
          <a:bodyPr wrap="square" rtlCol="0">
            <a:spAutoFit/>
          </a:bodyPr>
          <a:lstStyle/>
          <a:p>
            <a:pPr algn="ctr" defTabSz="457200"/>
            <a:r>
              <a:rPr lang="en-US" sz="6600" b="1" dirty="0">
                <a:solidFill>
                  <a:srgbClr val="C6E7FC">
                    <a:lumMod val="25000"/>
                  </a:srgbClr>
                </a:solidFill>
                <a:latin typeface="Californian FB" panose="0207040306080B030204" pitchFamily="18" charset="0"/>
                <a:cs typeface="Calibri" panose="020F0502020204030204" pitchFamily="34" charset="0"/>
              </a:rPr>
              <a:t>FAFSA® continued</a:t>
            </a:r>
          </a:p>
        </p:txBody>
      </p:sp>
      <p:pic>
        <p:nvPicPr>
          <p:cNvPr id="4" name="Picture 3"/>
          <p:cNvPicPr>
            <a:picLocks noChangeAspect="1"/>
          </p:cNvPicPr>
          <p:nvPr/>
        </p:nvPicPr>
        <p:blipFill>
          <a:blip r:embed="rId4"/>
          <a:stretch>
            <a:fillRect/>
          </a:stretch>
        </p:blipFill>
        <p:spPr>
          <a:xfrm>
            <a:off x="6834809" y="250571"/>
            <a:ext cx="5028642" cy="63969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0186881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FBISD Swatches 1">
      <a:dk1>
        <a:srgbClr val="545458"/>
      </a:dk1>
      <a:lt1>
        <a:srgbClr val="FFFFFF"/>
      </a:lt1>
      <a:dk2>
        <a:srgbClr val="205178"/>
      </a:dk2>
      <a:lt2>
        <a:srgbClr val="B7A99A"/>
      </a:lt2>
      <a:accent1>
        <a:srgbClr val="8F2828"/>
      </a:accent1>
      <a:accent2>
        <a:srgbClr val="0D6F74"/>
      </a:accent2>
      <a:accent3>
        <a:srgbClr val="4F863C"/>
      </a:accent3>
      <a:accent4>
        <a:srgbClr val="FFB81D"/>
      </a:accent4>
      <a:accent5>
        <a:srgbClr val="C5692E"/>
      </a:accent5>
      <a:accent6>
        <a:srgbClr val="75255E"/>
      </a:accent6>
      <a:hlink>
        <a:srgbClr val="0D6F74"/>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a92cbd0-5665-43fd-b1c0-bceae17b6877">
      <Terms xmlns="http://schemas.microsoft.com/office/infopath/2007/PartnerControls"/>
    </lcf76f155ced4ddcb4097134ff3c332f>
    <TaxCatchAll xmlns="a95cb747-53cb-4169-ae9d-b32a6e8fb03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7D89A3614E724194C6DF68FBA1217A" ma:contentTypeVersion="14" ma:contentTypeDescription="Create a new document." ma:contentTypeScope="" ma:versionID="3164f2281810f953ed8bbb1fd25c5bf3">
  <xsd:schema xmlns:xsd="http://www.w3.org/2001/XMLSchema" xmlns:xs="http://www.w3.org/2001/XMLSchema" xmlns:p="http://schemas.microsoft.com/office/2006/metadata/properties" xmlns:ns2="ca92cbd0-5665-43fd-b1c0-bceae17b6877" xmlns:ns3="a95cb747-53cb-4169-ae9d-b32a6e8fb033" targetNamespace="http://schemas.microsoft.com/office/2006/metadata/properties" ma:root="true" ma:fieldsID="3f6d2baf6d7afe7ba5d84d6c0838b4ac" ns2:_="" ns3:_="">
    <xsd:import namespace="ca92cbd0-5665-43fd-b1c0-bceae17b6877"/>
    <xsd:import namespace="a95cb747-53cb-4169-ae9d-b32a6e8fb03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92cbd0-5665-43fd-b1c0-bceae17b68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13b17f-4c1e-49da-8a26-888c8b1ab7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5cb747-53cb-4169-ae9d-b32a6e8fb03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77b77ac-0ff4-42cf-80c2-e2cd3287b0be}" ma:internalName="TaxCatchAll" ma:showField="CatchAllData" ma:web="a95cb747-53cb-4169-ae9d-b32a6e8fb0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75D812-90B5-4DDF-A068-3EB7E04CB7D8}">
  <ds:schemaRefs>
    <ds:schemaRef ds:uri="ca92cbd0-5665-43fd-b1c0-bceae17b6877"/>
    <ds:schemaRef ds:uri="http://purl.org/dc/dcmitype/"/>
    <ds:schemaRef ds:uri="http://purl.org/dc/terms/"/>
    <ds:schemaRef ds:uri="http://purl.org/dc/elements/1.1/"/>
    <ds:schemaRef ds:uri="http://schemas.microsoft.com/office/2006/documentManagement/types"/>
    <ds:schemaRef ds:uri="a95cb747-53cb-4169-ae9d-b32a6e8fb033"/>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5A74115C-506B-4455-9AAA-1C111C9362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92cbd0-5665-43fd-b1c0-bceae17b6877"/>
    <ds:schemaRef ds:uri="a95cb747-53cb-4169-ae9d-b32a6e8fb0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D0C838-57DE-4BE7-9837-7006C2FC05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16592</TotalTime>
  <Words>2040</Words>
  <Application>Microsoft Office PowerPoint</Application>
  <PresentationFormat>Widescreen</PresentationFormat>
  <Paragraphs>216</Paragraphs>
  <Slides>30</Slides>
  <Notes>30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Aptos</vt:lpstr>
      <vt:lpstr>Arial</vt:lpstr>
      <vt:lpstr>Arial Nova</vt:lpstr>
      <vt:lpstr>Calibri</vt:lpstr>
      <vt:lpstr>Californian FB</vt:lpstr>
      <vt:lpstr>Candara</vt:lpstr>
      <vt:lpstr>Symbol</vt:lpstr>
      <vt:lpstr>Tekton Pro Ext</vt:lpstr>
      <vt:lpstr>Office Theme</vt:lpstr>
      <vt:lpstr>Waveform</vt:lpstr>
      <vt:lpstr>Financial Aid Night 2025</vt:lpstr>
      <vt:lpstr>Agenda  Welcome Introduction of Guest Speaker Financial Aid Presentation Financial Aid Graduation Requirement Scholarship Matching in SchooLinks CCRA Contacts Financial Aid Resources </vt:lpstr>
      <vt:lpstr>PowerPoint Presentation</vt:lpstr>
      <vt:lpstr>    Welcome! Financial Aid Basics Presented by:  WCJC Office of Financial Aid    </vt:lpstr>
      <vt:lpstr>Types of Financial Aid</vt:lpstr>
      <vt:lpstr>Requirements for Eligibility https://studentaid.gov/h/apply-for-aid/fafsa</vt:lpstr>
      <vt:lpstr>The Application (FAFSA) (Free Application for Federal Student Aid) www.studentaid.gov</vt:lpstr>
      <vt:lpstr>PowerPoint Presentation</vt:lpstr>
      <vt:lpstr>PowerPoint Presentation</vt:lpstr>
      <vt:lpstr>Factors in Determining Aid Eligibility</vt:lpstr>
      <vt:lpstr>Completing the Process</vt:lpstr>
      <vt:lpstr>Common FAFSA Pitfalls</vt:lpstr>
      <vt:lpstr>Federal Student Loans https://studentaid.gov/understand-aid/types/loans/subsidized-unsubsidized</vt:lpstr>
      <vt:lpstr>Completing the Loan Process</vt:lpstr>
      <vt:lpstr>Satisfactory Academic Progress (SAP)</vt:lpstr>
      <vt:lpstr>Remember!</vt:lpstr>
      <vt:lpstr>PowerPoint Presentation</vt:lpstr>
      <vt:lpstr>Resources</vt:lpstr>
      <vt:lpstr>Scholarships</vt:lpstr>
      <vt:lpstr>Current Scholarships</vt:lpstr>
      <vt:lpstr>Veteran Education Benefits</vt:lpstr>
      <vt:lpstr>Potential Changes 2026/2027 </vt:lpstr>
      <vt:lpstr>PowerPoint Presentation</vt:lpstr>
      <vt:lpstr>State of Texas Financial Aid Graduation Requirement</vt:lpstr>
      <vt:lpstr>Texas Financial Aid Graduation Requirement</vt:lpstr>
      <vt:lpstr>Texas Financial Aid Graduation Requirement</vt:lpstr>
      <vt:lpstr>Scholarships Can Help Pay for College</vt:lpstr>
      <vt:lpstr>How to Search, Favorite and Apply for Scholarships using SchooLinks</vt:lpstr>
      <vt:lpstr>PowerPoint Presentation</vt:lpstr>
      <vt:lpstr>Financial Aid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Torres, Vianey</dc:creator>
  <cp:lastModifiedBy>Hidalgo, Jacquelyn</cp:lastModifiedBy>
  <cp:revision>20</cp:revision>
  <cp:lastPrinted>2025-09-24T17:59:49Z</cp:lastPrinted>
  <dcterms:created xsi:type="dcterms:W3CDTF">2024-04-30T16:14:57Z</dcterms:created>
  <dcterms:modified xsi:type="dcterms:W3CDTF">2025-09-24T22:53:46Z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0x0101002F7D89A3614E724194C6DF68FBA1217A</vt:lpwstr>
  </property>
</Properties>
</file>