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76" r:id="rId5"/>
    <p:sldId id="260" r:id="rId6"/>
    <p:sldId id="27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Experiments and Observational Studies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71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Factors and Levels = Treatment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3429000"/>
            <a:ext cx="8825659" cy="2590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process, intervention, or other controlled circumstances applied to randomly assigned experimental units.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3462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2342804"/>
          </a:xfrm>
        </p:spPr>
        <p:txBody>
          <a:bodyPr/>
          <a:lstStyle/>
          <a:p>
            <a:r>
              <a:rPr lang="en-US" dirty="0" smtClean="0"/>
              <a:t>The Four Principles of Experimental Design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4605251"/>
            <a:ext cx="8825659" cy="141454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73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3429000"/>
            <a:ext cx="8825659" cy="2590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We control sources of variations other than the factors we are testing by making conditions as similar as possible for all treatment groups.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621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3429000"/>
            <a:ext cx="8825659" cy="25908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Allows us to equalize the effects of unknown or uncontrollable sources of variation.</a:t>
            </a:r>
          </a:p>
          <a:p>
            <a:r>
              <a:rPr lang="en-US" sz="3200" dirty="0" smtClean="0"/>
              <a:t>“control what you can, and randomize the rest”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927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3429000"/>
            <a:ext cx="8825659" cy="2590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Repeat the results!</a:t>
            </a:r>
          </a:p>
          <a:p>
            <a:r>
              <a:rPr lang="en-US" sz="3200" dirty="0" smtClean="0"/>
              <a:t>Repeat the results!</a:t>
            </a:r>
          </a:p>
          <a:p>
            <a:r>
              <a:rPr lang="en-US" sz="3200" dirty="0" smtClean="0"/>
              <a:t>Repeat the results!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7947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Kinds of Replication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1.)  Apply each treatment to a number of subjects.  Estimate the variability of responses.  Assessed the variation to complete the experiment.</a:t>
            </a:r>
          </a:p>
          <a:p>
            <a:endParaRPr lang="en-US" dirty="0"/>
          </a:p>
          <a:p>
            <a:r>
              <a:rPr lang="en-US" dirty="0" smtClean="0"/>
              <a:t>Or</a:t>
            </a:r>
          </a:p>
          <a:p>
            <a:endParaRPr lang="en-US" dirty="0"/>
          </a:p>
          <a:p>
            <a:r>
              <a:rPr lang="en-US" dirty="0" smtClean="0"/>
              <a:t>2.) Entire experiment is repeated on a different population of experimental units.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17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3429000"/>
            <a:ext cx="8825659" cy="25908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To reduce the effects of identifiable attributes of the subjects that cannot be controlled</a:t>
            </a:r>
          </a:p>
          <a:p>
            <a:pPr marL="457200" indent="-457200">
              <a:buFontTx/>
              <a:buChar char="-"/>
            </a:pPr>
            <a:r>
              <a:rPr lang="en-US" sz="3200" dirty="0" smtClean="0"/>
              <a:t>It’s a compromise between randomization and control.</a:t>
            </a:r>
          </a:p>
          <a:p>
            <a:pPr marL="457200" indent="-457200">
              <a:buFontTx/>
              <a:buChar char="-"/>
            </a:pPr>
            <a:r>
              <a:rPr lang="en-US" sz="3200" dirty="0" smtClean="0"/>
              <a:t>Not required in an experimental design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472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do we control treatments?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4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Group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The experimental units assigned to a baseline treatment level, typically either the default treatment, which is well understood or a null, placebo treatment.  The responses provide a basis for comparison.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35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Observational Studies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based on data in which no manipulation of factors has been employed.  Researchers don’t assign choices; they simply observe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8189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Blinding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is that the cola wars again?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Subject and/or experimenter will be blinded so nobody knows which subject is being assigned to a particular treatment.  </a:t>
            </a:r>
          </a:p>
          <a:p>
            <a:r>
              <a:rPr lang="en-US" dirty="0" smtClean="0"/>
              <a:t>Can also be done by misleading.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6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2 Classes of individuals who can affect the outcome of the experiment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1.) those who could influence result i.e. subjects, treatment administrators, technicians</a:t>
            </a:r>
          </a:p>
          <a:p>
            <a:endParaRPr lang="en-US" dirty="0"/>
          </a:p>
          <a:p>
            <a:r>
              <a:rPr lang="en-US" dirty="0" smtClean="0"/>
              <a:t>2.) those who evaluate results i.e. judges, treating physicians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6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Retrospective Study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 observational study in which subjects are selected and then their previous conditions or behaviors are determined.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1770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208" y="830927"/>
            <a:ext cx="3543300" cy="52959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812" y="781050"/>
            <a:ext cx="5754809" cy="5345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7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Prospective Study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An observational study in which subjects are </a:t>
            </a:r>
            <a:r>
              <a:rPr lang="en-US" sz="3200" dirty="0" smtClean="0"/>
              <a:t>followed to observe future outcomes.  Typically, focus on estimating differences among groups that might appear over the course of the study.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0180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13" y="970597"/>
            <a:ext cx="3219450" cy="47339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882" y="592975"/>
            <a:ext cx="3838575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4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271848"/>
            <a:ext cx="8825658" cy="3632662"/>
          </a:xfrm>
        </p:spPr>
        <p:txBody>
          <a:bodyPr/>
          <a:lstStyle/>
          <a:p>
            <a:r>
              <a:rPr lang="en-US" sz="6000" dirty="0" smtClean="0"/>
              <a:t>Can we establish cause-and-effect in observational studies</a:t>
            </a:r>
            <a:r>
              <a:rPr lang="en-US" sz="6000" dirty="0" smtClean="0">
                <a:solidFill>
                  <a:srgbClr val="FF0000"/>
                </a:solidFill>
              </a:rPr>
              <a:t>???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5345084"/>
            <a:ext cx="8825658" cy="293716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95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3429000"/>
            <a:ext cx="8825659" cy="2590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 study where factors are manipulated to create treatments, randomly assigns subjects to these treatment levels, and then compares the responses of the subject groups across treatment levels.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5128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Units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Individuals that are experimented on.  They are called </a:t>
            </a:r>
            <a:r>
              <a:rPr lang="en-US" b="1" dirty="0" smtClean="0">
                <a:solidFill>
                  <a:srgbClr val="FF0000"/>
                </a:solidFill>
              </a:rPr>
              <a:t>Subjects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rgbClr val="FF0000"/>
                </a:solidFill>
              </a:rPr>
              <a:t>Participants</a:t>
            </a:r>
            <a:r>
              <a:rPr lang="en-US" dirty="0" smtClean="0"/>
              <a:t> when human.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7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183</TotalTime>
  <Words>414</Words>
  <Application>Microsoft Office PowerPoint</Application>
  <PresentationFormat>Widescreen</PresentationFormat>
  <Paragraphs>46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Ion</vt:lpstr>
      <vt:lpstr>Experiments and Observational Studies</vt:lpstr>
      <vt:lpstr>Observational Studies</vt:lpstr>
      <vt:lpstr>Retrospective Study</vt:lpstr>
      <vt:lpstr>PowerPoint Presentation</vt:lpstr>
      <vt:lpstr>Prospective Study</vt:lpstr>
      <vt:lpstr>PowerPoint Presentation</vt:lpstr>
      <vt:lpstr>Can we establish cause-and-effect in observational studies???</vt:lpstr>
      <vt:lpstr>Experiment</vt:lpstr>
      <vt:lpstr>Experimental Units</vt:lpstr>
      <vt:lpstr>Factors and Levels = Treatment</vt:lpstr>
      <vt:lpstr>Treatment</vt:lpstr>
      <vt:lpstr>The Four Principles of Experimental Design</vt:lpstr>
      <vt:lpstr>Control</vt:lpstr>
      <vt:lpstr>Randomize</vt:lpstr>
      <vt:lpstr>Replicate</vt:lpstr>
      <vt:lpstr>2 Kinds of Replication</vt:lpstr>
      <vt:lpstr>Block</vt:lpstr>
      <vt:lpstr>How do we control treatments?</vt:lpstr>
      <vt:lpstr>Control Group</vt:lpstr>
      <vt:lpstr>Blinding  is that the cola wars again?</vt:lpstr>
      <vt:lpstr>2 Classes of individuals who can affect the outcome of the experiment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and Observational Studies</dc:title>
  <dc:creator>Rasco, Jaime B.</dc:creator>
  <cp:lastModifiedBy>Rasco, Jaime B.</cp:lastModifiedBy>
  <cp:revision>6</cp:revision>
  <dcterms:created xsi:type="dcterms:W3CDTF">2016-10-25T13:21:57Z</dcterms:created>
  <dcterms:modified xsi:type="dcterms:W3CDTF">2016-10-25T16:25:10Z</dcterms:modified>
</cp:coreProperties>
</file>