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424" r:id="rId6"/>
    <p:sldId id="425" r:id="rId7"/>
    <p:sldId id="260" r:id="rId8"/>
    <p:sldId id="263" r:id="rId9"/>
    <p:sldId id="426" r:id="rId10"/>
    <p:sldId id="427" r:id="rId11"/>
    <p:sldId id="428" r:id="rId12"/>
    <p:sldId id="406" r:id="rId13"/>
    <p:sldId id="430" r:id="rId14"/>
    <p:sldId id="431" r:id="rId15"/>
    <p:sldId id="432" r:id="rId16"/>
    <p:sldId id="414" r:id="rId17"/>
    <p:sldId id="415" r:id="rId18"/>
    <p:sldId id="433" r:id="rId19"/>
    <p:sldId id="417" r:id="rId20"/>
    <p:sldId id="418" r:id="rId21"/>
    <p:sldId id="435" r:id="rId22"/>
    <p:sldId id="436" r:id="rId23"/>
    <p:sldId id="421" r:id="rId24"/>
    <p:sldId id="422" r:id="rId25"/>
    <p:sldId id="4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92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3"/>
    <p:restoredTop sz="94692"/>
  </p:normalViewPr>
  <p:slideViewPr>
    <p:cSldViewPr snapToGrid="0">
      <p:cViewPr varScale="1">
        <p:scale>
          <a:sx n="30" d="100"/>
          <a:sy n="30" d="100"/>
        </p:scale>
        <p:origin x="10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65844-E09F-4C21-B99D-D75FABB3897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FF5E0-5534-4D1D-9157-AA22A728C967}">
      <dgm:prSet phldrT="[Text]"/>
      <dgm:spPr>
        <a:xfrm>
          <a:off x="944715" y="841381"/>
          <a:ext cx="581354" cy="555984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gm:t>
    </dgm:pt>
    <dgm:pt modelId="{7D23D07C-E360-4D84-B6A8-FF4D76E5B80A}" type="parTrans" cxnId="{4D45167E-ABE7-4385-82CB-2D3B408CC32D}">
      <dgm:prSet/>
      <dgm:spPr/>
      <dgm:t>
        <a:bodyPr/>
        <a:lstStyle/>
        <a:p>
          <a:endParaRPr lang="en-US"/>
        </a:p>
      </dgm:t>
    </dgm:pt>
    <dgm:pt modelId="{188AEEB8-B55C-4EDA-85C2-DFFBC15E0822}" type="sibTrans" cxnId="{4D45167E-ABE7-4385-82CB-2D3B408CC32D}">
      <dgm:prSet/>
      <dgm:spPr/>
      <dgm:t>
        <a:bodyPr/>
        <a:lstStyle/>
        <a:p>
          <a:endParaRPr lang="en-US"/>
        </a:p>
      </dgm:t>
    </dgm:pt>
    <dgm:pt modelId="{0162300E-A92A-4DC5-BEFB-9C2F1215D2DE}">
      <dgm:prSet phldrT="[Text]"/>
      <dgm:spPr>
        <a:xfrm>
          <a:off x="527906" y="28209"/>
          <a:ext cx="633756" cy="507005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gm:t>
    </dgm:pt>
    <dgm:pt modelId="{21DA5E57-2474-4E8D-8573-4CAF95EF0FA6}" type="parTrans" cxnId="{54331A5E-3933-42BF-9136-7DC9027C10C0}">
      <dgm:prSet/>
      <dgm:spPr>
        <a:xfrm rot="14700000">
          <a:off x="573811" y="386279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66B1AAC-E3A5-43A5-834C-2C6F95CE9104}" type="sibTrans" cxnId="{54331A5E-3933-42BF-9136-7DC9027C10C0}">
      <dgm:prSet/>
      <dgm:spPr/>
      <dgm:t>
        <a:bodyPr/>
        <a:lstStyle/>
        <a:p>
          <a:endParaRPr lang="en-US"/>
        </a:p>
      </dgm:t>
    </dgm:pt>
    <dgm:pt modelId="{9C3036A2-B1F4-492A-AA66-34F40C1A82D7}">
      <dgm:prSet phldrT="[Text]"/>
      <dgm:spPr>
        <a:xfrm>
          <a:off x="1309122" y="28209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gm:t>
    </dgm:pt>
    <dgm:pt modelId="{5CDE4861-143B-448F-A224-09DF44CBCDF1}" type="parTrans" cxnId="{204C0FA8-11E3-4F96-A4ED-DFDBAC7BEC67}">
      <dgm:prSet/>
      <dgm:spPr>
        <a:xfrm rot="17700000">
          <a:off x="1193030" y="462480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D6E6EBC-5FBD-4C1C-8F04-C423B618082D}" type="sibTrans" cxnId="{204C0FA8-11E3-4F96-A4ED-DFDBAC7BEC67}">
      <dgm:prSet/>
      <dgm:spPr/>
      <dgm:t>
        <a:bodyPr/>
        <a:lstStyle/>
        <a:p>
          <a:endParaRPr lang="en-US"/>
        </a:p>
      </dgm:t>
    </dgm:pt>
    <dgm:pt modelId="{A885B388-96EB-4B4E-8A82-1EA77F142308}">
      <dgm:prSet phldrT="[Text]"/>
      <dgm:spPr>
        <a:xfrm>
          <a:off x="0" y="635291"/>
          <a:ext cx="633756" cy="507005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gm:t>
    </dgm:pt>
    <dgm:pt modelId="{705DFA90-9D66-4A17-B89C-F7910F61E4CE}" type="sibTrans" cxnId="{8F3FB4FF-0021-4E2D-B433-6C188727D34E}">
      <dgm:prSet/>
      <dgm:spPr/>
      <dgm:t>
        <a:bodyPr/>
        <a:lstStyle/>
        <a:p>
          <a:endParaRPr lang="en-US"/>
        </a:p>
      </dgm:t>
    </dgm:pt>
    <dgm:pt modelId="{4C286511-99B7-42C6-A1CA-EAEB41F6BD05}" type="parTrans" cxnId="{8F3FB4FF-0021-4E2D-B433-6C188727D34E}">
      <dgm:prSet/>
      <dgm:spPr>
        <a:xfrm rot="11645525">
          <a:off x="307533" y="869330"/>
          <a:ext cx="620995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BB31788-FC14-4DFA-9673-BECFD0B5FE2D}">
      <dgm:prSet phldrT="[Text]"/>
      <dgm:spPr>
        <a:xfrm>
          <a:off x="1837028" y="665350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gm:t>
    </dgm:pt>
    <dgm:pt modelId="{A95D4A0A-AD2B-4CF3-8237-413FA72C2082}" type="parTrans" cxnId="{017AACCE-4354-4895-867D-5D30858FAE89}">
      <dgm:prSet/>
      <dgm:spPr>
        <a:xfrm rot="20861101">
          <a:off x="1546644" y="889304"/>
          <a:ext cx="614330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918196F-8725-45BC-89EC-038608DC06CE}" type="sibTrans" cxnId="{017AACCE-4354-4895-867D-5D30858FAE89}">
      <dgm:prSet/>
      <dgm:spPr/>
      <dgm:t>
        <a:bodyPr/>
        <a:lstStyle/>
        <a:p>
          <a:endParaRPr lang="en-US"/>
        </a:p>
      </dgm:t>
    </dgm:pt>
    <dgm:pt modelId="{28103668-56EC-4249-B8FF-5050D8E79634}" type="pres">
      <dgm:prSet presAssocID="{5F965844-E09F-4C21-B99D-D75FABB389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45E388-1302-4065-9258-19626A48E890}" type="pres">
      <dgm:prSet presAssocID="{BE0FF5E0-5534-4D1D-9157-AA22A728C967}" presName="centerShape" presStyleLbl="node0" presStyleIdx="0" presStyleCnt="1" custScaleX="87145" custScaleY="83342"/>
      <dgm:spPr>
        <a:prstGeom prst="ellipse">
          <a:avLst/>
        </a:prstGeom>
      </dgm:spPr>
    </dgm:pt>
    <dgm:pt modelId="{49035009-185A-4AC9-BBE7-155BB8101328}" type="pres">
      <dgm:prSet presAssocID="{4C286511-99B7-42C6-A1CA-EAEB41F6BD05}" presName="parTrans" presStyleLbl="bgSibTrans2D1" presStyleIdx="0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82403DD3-B98C-4EC4-8C88-DBCB236D877F}" type="pres">
      <dgm:prSet presAssocID="{A885B388-96EB-4B4E-8A82-1EA77F142308}" presName="node" presStyleLbl="node1" presStyleIdx="0" presStyleCnt="4" custRadScaleRad="110129" custRadScaleInc="-42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3794E4E-135A-4D24-BBC8-45EABD56B6BF}" type="pres">
      <dgm:prSet presAssocID="{21DA5E57-2474-4E8D-8573-4CAF95EF0FA6}" presName="parTrans" presStyleLbl="bgSibTrans2D1" presStyleIdx="1" presStyleCnt="4" custLinFactNeighborX="-15648" custLinFactNeighborY="-40079"/>
      <dgm:spPr>
        <a:prstGeom prst="leftArrow">
          <a:avLst>
            <a:gd name="adj1" fmla="val 60000"/>
            <a:gd name="adj2" fmla="val 50000"/>
          </a:avLst>
        </a:prstGeom>
      </dgm:spPr>
    </dgm:pt>
    <dgm:pt modelId="{8C152327-5B93-4625-A369-3263501A8DE4}" type="pres">
      <dgm:prSet presAssocID="{0162300E-A92A-4DC5-BEFB-9C2F1215D2D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2582031-46FF-404F-92B5-2663FDC00543}" type="pres">
      <dgm:prSet presAssocID="{5CDE4861-143B-448F-A224-09DF44CBCDF1}" presName="parTrans" presStyleLbl="bgSibTrans2D1" presStyleIdx="2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E2F0BCEE-B6BC-433E-B4DA-39315F1742E1}" type="pres">
      <dgm:prSet presAssocID="{9C3036A2-B1F4-492A-AA66-34F40C1A82D7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963B246-9D84-430A-8590-2237AC6E60F1}" type="pres">
      <dgm:prSet presAssocID="{A95D4A0A-AD2B-4CF3-8237-413FA72C2082}" presName="parTrans" presStyleLbl="bgSibTrans2D1" presStyleIdx="3" presStyleCnt="4"/>
      <dgm:spPr/>
    </dgm:pt>
    <dgm:pt modelId="{0E7D415F-E7D3-47E8-BCCA-68FB847EDAE0}" type="pres">
      <dgm:prSet presAssocID="{BBB31788-FC14-4DFA-9673-BECFD0B5FE2D}" presName="node" presStyleLbl="node1" presStyleIdx="3" presStyleCnt="4" custRadScaleRad="109438" custRadScaleInc="7924">
        <dgm:presLayoutVars>
          <dgm:bulletEnabled val="1"/>
        </dgm:presLayoutVars>
      </dgm:prSet>
      <dgm:spPr/>
    </dgm:pt>
  </dgm:ptLst>
  <dgm:cxnLst>
    <dgm:cxn modelId="{E9F48802-B64F-4291-A8E3-4D3045BD7727}" type="presOf" srcId="{9C3036A2-B1F4-492A-AA66-34F40C1A82D7}" destId="{E2F0BCEE-B6BC-433E-B4DA-39315F1742E1}" srcOrd="0" destOrd="0" presId="urn:microsoft.com/office/officeart/2005/8/layout/radial4"/>
    <dgm:cxn modelId="{54331A5E-3933-42BF-9136-7DC9027C10C0}" srcId="{BE0FF5E0-5534-4D1D-9157-AA22A728C967}" destId="{0162300E-A92A-4DC5-BEFB-9C2F1215D2DE}" srcOrd="1" destOrd="0" parTransId="{21DA5E57-2474-4E8D-8573-4CAF95EF0FA6}" sibTransId="{066B1AAC-E3A5-43A5-834C-2C6F95CE9104}"/>
    <dgm:cxn modelId="{496C5E42-430A-494E-AC03-F5678D32A704}" type="presOf" srcId="{A95D4A0A-AD2B-4CF3-8237-413FA72C2082}" destId="{0963B246-9D84-430A-8590-2237AC6E60F1}" srcOrd="0" destOrd="0" presId="urn:microsoft.com/office/officeart/2005/8/layout/radial4"/>
    <dgm:cxn modelId="{50837F6E-3806-46E4-A1A4-919822660E1C}" type="presOf" srcId="{BBB31788-FC14-4DFA-9673-BECFD0B5FE2D}" destId="{0E7D415F-E7D3-47E8-BCCA-68FB847EDAE0}" srcOrd="0" destOrd="0" presId="urn:microsoft.com/office/officeart/2005/8/layout/radial4"/>
    <dgm:cxn modelId="{4D45167E-ABE7-4385-82CB-2D3B408CC32D}" srcId="{5F965844-E09F-4C21-B99D-D75FABB38972}" destId="{BE0FF5E0-5534-4D1D-9157-AA22A728C967}" srcOrd="0" destOrd="0" parTransId="{7D23D07C-E360-4D84-B6A8-FF4D76E5B80A}" sibTransId="{188AEEB8-B55C-4EDA-85C2-DFFBC15E0822}"/>
    <dgm:cxn modelId="{52A54A82-3328-4B94-8E7C-1E069D08A0A8}" type="presOf" srcId="{5F965844-E09F-4C21-B99D-D75FABB38972}" destId="{28103668-56EC-4249-B8FF-5050D8E79634}" srcOrd="0" destOrd="0" presId="urn:microsoft.com/office/officeart/2005/8/layout/radial4"/>
    <dgm:cxn modelId="{4F198989-9DB9-4A53-8818-8479542B0311}" type="presOf" srcId="{A885B388-96EB-4B4E-8A82-1EA77F142308}" destId="{82403DD3-B98C-4EC4-8C88-DBCB236D877F}" srcOrd="0" destOrd="0" presId="urn:microsoft.com/office/officeart/2005/8/layout/radial4"/>
    <dgm:cxn modelId="{0C7F1C9E-652A-4EFF-958F-C645B8C5E98D}" type="presOf" srcId="{0162300E-A92A-4DC5-BEFB-9C2F1215D2DE}" destId="{8C152327-5B93-4625-A369-3263501A8DE4}" srcOrd="0" destOrd="0" presId="urn:microsoft.com/office/officeart/2005/8/layout/radial4"/>
    <dgm:cxn modelId="{774864A1-98A1-46D6-BD40-74DF649264C0}" type="presOf" srcId="{5CDE4861-143B-448F-A224-09DF44CBCDF1}" destId="{A2582031-46FF-404F-92B5-2663FDC00543}" srcOrd="0" destOrd="0" presId="urn:microsoft.com/office/officeart/2005/8/layout/radial4"/>
    <dgm:cxn modelId="{204C0FA8-11E3-4F96-A4ED-DFDBAC7BEC67}" srcId="{BE0FF5E0-5534-4D1D-9157-AA22A728C967}" destId="{9C3036A2-B1F4-492A-AA66-34F40C1A82D7}" srcOrd="2" destOrd="0" parTransId="{5CDE4861-143B-448F-A224-09DF44CBCDF1}" sibTransId="{DD6E6EBC-5FBD-4C1C-8F04-C423B618082D}"/>
    <dgm:cxn modelId="{9F79B1CD-D03D-423B-8473-EC3B08191380}" type="presOf" srcId="{21DA5E57-2474-4E8D-8573-4CAF95EF0FA6}" destId="{63794E4E-135A-4D24-BBC8-45EABD56B6BF}" srcOrd="0" destOrd="0" presId="urn:microsoft.com/office/officeart/2005/8/layout/radial4"/>
    <dgm:cxn modelId="{017AACCE-4354-4895-867D-5D30858FAE89}" srcId="{BE0FF5E0-5534-4D1D-9157-AA22A728C967}" destId="{BBB31788-FC14-4DFA-9673-BECFD0B5FE2D}" srcOrd="3" destOrd="0" parTransId="{A95D4A0A-AD2B-4CF3-8237-413FA72C2082}" sibTransId="{9918196F-8725-45BC-89EC-038608DC06CE}"/>
    <dgm:cxn modelId="{9CBF00ED-D89B-4D85-B06E-BC17199E5D84}" type="presOf" srcId="{BE0FF5E0-5534-4D1D-9157-AA22A728C967}" destId="{E345E388-1302-4065-9258-19626A48E890}" srcOrd="0" destOrd="0" presId="urn:microsoft.com/office/officeart/2005/8/layout/radial4"/>
    <dgm:cxn modelId="{766632FD-E725-4726-80C4-616EC4897CAD}" type="presOf" srcId="{4C286511-99B7-42C6-A1CA-EAEB41F6BD05}" destId="{49035009-185A-4AC9-BBE7-155BB8101328}" srcOrd="0" destOrd="0" presId="urn:microsoft.com/office/officeart/2005/8/layout/radial4"/>
    <dgm:cxn modelId="{8F3FB4FF-0021-4E2D-B433-6C188727D34E}" srcId="{BE0FF5E0-5534-4D1D-9157-AA22A728C967}" destId="{A885B388-96EB-4B4E-8A82-1EA77F142308}" srcOrd="0" destOrd="0" parTransId="{4C286511-99B7-42C6-A1CA-EAEB41F6BD05}" sibTransId="{705DFA90-9D66-4A17-B89C-F7910F61E4CE}"/>
    <dgm:cxn modelId="{DDA29DAB-7890-4F98-BAFE-51A08AD4EB33}" type="presParOf" srcId="{28103668-56EC-4249-B8FF-5050D8E79634}" destId="{E345E388-1302-4065-9258-19626A48E890}" srcOrd="0" destOrd="0" presId="urn:microsoft.com/office/officeart/2005/8/layout/radial4"/>
    <dgm:cxn modelId="{2623BF4B-D2A5-4253-995F-71E8026A6981}" type="presParOf" srcId="{28103668-56EC-4249-B8FF-5050D8E79634}" destId="{49035009-185A-4AC9-BBE7-155BB8101328}" srcOrd="1" destOrd="0" presId="urn:microsoft.com/office/officeart/2005/8/layout/radial4"/>
    <dgm:cxn modelId="{3FCCC359-B2C7-492B-9D36-70F70AC6F460}" type="presParOf" srcId="{28103668-56EC-4249-B8FF-5050D8E79634}" destId="{82403DD3-B98C-4EC4-8C88-DBCB236D877F}" srcOrd="2" destOrd="0" presId="urn:microsoft.com/office/officeart/2005/8/layout/radial4"/>
    <dgm:cxn modelId="{DF91F845-BB05-44D7-A04F-962064F004FA}" type="presParOf" srcId="{28103668-56EC-4249-B8FF-5050D8E79634}" destId="{63794E4E-135A-4D24-BBC8-45EABD56B6BF}" srcOrd="3" destOrd="0" presId="urn:microsoft.com/office/officeart/2005/8/layout/radial4"/>
    <dgm:cxn modelId="{18B94B2B-7A57-4EFF-BC64-50AC8BD24FEC}" type="presParOf" srcId="{28103668-56EC-4249-B8FF-5050D8E79634}" destId="{8C152327-5B93-4625-A369-3263501A8DE4}" srcOrd="4" destOrd="0" presId="urn:microsoft.com/office/officeart/2005/8/layout/radial4"/>
    <dgm:cxn modelId="{A996C7FE-725C-43B9-BB7F-8628FDC99454}" type="presParOf" srcId="{28103668-56EC-4249-B8FF-5050D8E79634}" destId="{A2582031-46FF-404F-92B5-2663FDC00543}" srcOrd="5" destOrd="0" presId="urn:microsoft.com/office/officeart/2005/8/layout/radial4"/>
    <dgm:cxn modelId="{26A52F74-D26D-4465-A8FE-22219EDD62E4}" type="presParOf" srcId="{28103668-56EC-4249-B8FF-5050D8E79634}" destId="{E2F0BCEE-B6BC-433E-B4DA-39315F1742E1}" srcOrd="6" destOrd="0" presId="urn:microsoft.com/office/officeart/2005/8/layout/radial4"/>
    <dgm:cxn modelId="{94B5BF3E-F93B-473D-8EA8-724FBA1571BF}" type="presParOf" srcId="{28103668-56EC-4249-B8FF-5050D8E79634}" destId="{0963B246-9D84-430A-8590-2237AC6E60F1}" srcOrd="7" destOrd="0" presId="urn:microsoft.com/office/officeart/2005/8/layout/radial4"/>
    <dgm:cxn modelId="{A8E1EF97-DC27-4A7E-8FFE-07CBAE806A3F}" type="presParOf" srcId="{28103668-56EC-4249-B8FF-5050D8E79634}" destId="{0E7D415F-E7D3-47E8-BCCA-68FB847EDAE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E388-1302-4065-9258-19626A48E890}">
      <dsp:nvSpPr>
        <dsp:cNvPr id="0" name=""/>
        <dsp:cNvSpPr/>
      </dsp:nvSpPr>
      <dsp:spPr>
        <a:xfrm>
          <a:off x="3604426" y="2085151"/>
          <a:ext cx="1549620" cy="1481995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sp:txBody>
      <dsp:txXfrm>
        <a:off x="3831363" y="2302184"/>
        <a:ext cx="1095746" cy="1047929"/>
      </dsp:txXfrm>
    </dsp:sp>
    <dsp:sp modelId="{49035009-185A-4AC9-BBE7-155BB8101328}">
      <dsp:nvSpPr>
        <dsp:cNvPr id="0" name=""/>
        <dsp:cNvSpPr/>
      </dsp:nvSpPr>
      <dsp:spPr>
        <a:xfrm rot="11585574">
          <a:off x="1901193" y="2188639"/>
          <a:ext cx="1652957" cy="506789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03DD3-B98C-4EC4-8C88-DBCB236D877F}">
      <dsp:nvSpPr>
        <dsp:cNvPr id="0" name=""/>
        <dsp:cNvSpPr/>
      </dsp:nvSpPr>
      <dsp:spPr>
        <a:xfrm>
          <a:off x="1078029" y="1579091"/>
          <a:ext cx="1689299" cy="1351439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sp:txBody>
      <dsp:txXfrm>
        <a:off x="1117611" y="1618673"/>
        <a:ext cx="1610135" cy="1272275"/>
      </dsp:txXfrm>
    </dsp:sp>
    <dsp:sp modelId="{63794E4E-135A-4D24-BBC8-45EABD56B6BF}">
      <dsp:nvSpPr>
        <dsp:cNvPr id="0" name=""/>
        <dsp:cNvSpPr/>
      </dsp:nvSpPr>
      <dsp:spPr>
        <a:xfrm rot="14700000">
          <a:off x="2762071" y="955002"/>
          <a:ext cx="1458551" cy="506789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2327-5B93-4625-A369-3263501A8DE4}">
      <dsp:nvSpPr>
        <dsp:cNvPr id="0" name=""/>
        <dsp:cNvSpPr/>
      </dsp:nvSpPr>
      <dsp:spPr>
        <a:xfrm>
          <a:off x="2566726" y="74845"/>
          <a:ext cx="1689299" cy="1351439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sp:txBody>
      <dsp:txXfrm>
        <a:off x="2606308" y="114427"/>
        <a:ext cx="1610135" cy="1272275"/>
      </dsp:txXfrm>
    </dsp:sp>
    <dsp:sp modelId="{A2582031-46FF-404F-92B5-2663FDC00543}">
      <dsp:nvSpPr>
        <dsp:cNvPr id="0" name=""/>
        <dsp:cNvSpPr/>
      </dsp:nvSpPr>
      <dsp:spPr>
        <a:xfrm rot="17700000">
          <a:off x="4309616" y="1158118"/>
          <a:ext cx="1458551" cy="506789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0BCEE-B6BC-433E-B4DA-39315F1742E1}">
      <dsp:nvSpPr>
        <dsp:cNvPr id="0" name=""/>
        <dsp:cNvSpPr/>
      </dsp:nvSpPr>
      <dsp:spPr>
        <a:xfrm>
          <a:off x="4502447" y="74845"/>
          <a:ext cx="1689299" cy="1351439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sp:txBody>
      <dsp:txXfrm>
        <a:off x="4542029" y="114427"/>
        <a:ext cx="1610135" cy="1272275"/>
      </dsp:txXfrm>
    </dsp:sp>
    <dsp:sp modelId="{0963B246-9D84-430A-8590-2237AC6E60F1}">
      <dsp:nvSpPr>
        <dsp:cNvPr id="0" name=""/>
        <dsp:cNvSpPr/>
      </dsp:nvSpPr>
      <dsp:spPr>
        <a:xfrm rot="20913948">
          <a:off x="5214447" y="2238220"/>
          <a:ext cx="1637595" cy="506789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D415F-E7D3-47E8-BCCA-68FB847EDAE0}">
      <dsp:nvSpPr>
        <dsp:cNvPr id="0" name=""/>
        <dsp:cNvSpPr/>
      </dsp:nvSpPr>
      <dsp:spPr>
        <a:xfrm>
          <a:off x="5991142" y="1653575"/>
          <a:ext cx="1689299" cy="1351439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sp:txBody>
      <dsp:txXfrm>
        <a:off x="6030724" y="1693157"/>
        <a:ext cx="1610135" cy="1272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80A8-0F55-1C46-B0CE-3BD6F1EFDBAF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FA2B6-1545-6C4F-A6D2-357BB0941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</a:t>
            </a:r>
            <a:r>
              <a:rPr lang="en-US" baseline="0" dirty="0"/>
              <a:t> child is identified in either Math and Science, ELA and SS, or all areas. Your child’s teacher in these subject areas will provide additional differentiation according to your child’s needs.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FA2B6-1545-6C4F-A6D2-357BB0941E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2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FA2B6-1545-6C4F-A6D2-357BB0941E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Differentiating the pace of learning for GT students provides an opportunity for them to learn at a pace commensurate with their abilities in order to maintain their interest and provide a developmentally appropriate level of challenge. </a:t>
            </a:r>
            <a:r>
              <a:rPr lang="en-US" baseline="0" dirty="0"/>
              <a:t>Acceleration practices involving pacing include continuous progress, curricular compacting, and subject-matter acceleration for gifted </a:t>
            </a:r>
            <a:r>
              <a:rPr lang="en-US" baseline="0" err="1"/>
              <a:t>learners</a:t>
            </a:r>
            <a:r>
              <a:rPr lang="en-US" baseline="0"/>
              <a:t>. Students participating in the Vistas Talent Pool experience learning at higher levels of Depth and Complexity. The </a:t>
            </a:r>
            <a:r>
              <a:rPr lang="en-US" baseline="0" dirty="0"/>
              <a:t>ELA curriculum has been adapted to include more opportunity for Depth and Complexity.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FA2B6-1545-6C4F-A6D2-357BB0941E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25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670"/>
            <a:r>
              <a:rPr lang="en-US" dirty="0"/>
              <a:t>Say: We will take questions until the end of this information session at 7:00 pm. Please write them in the chat. </a:t>
            </a:r>
            <a:r>
              <a:rPr lang="en-US" b="0" baseline="0" dirty="0"/>
              <a:t>To review this video as well as Questions posed in the chat, please visit the GT Webpage.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FA2B6-1545-6C4F-A6D2-357BB0941E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3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Presenter:</a:t>
            </a:r>
            <a:r>
              <a:rPr lang="en-US" b="0"/>
              <a:t> </a:t>
            </a:r>
          </a:p>
          <a:p>
            <a:r>
              <a:rPr lang="en-US" b="1"/>
              <a:t>Time: </a:t>
            </a:r>
            <a:r>
              <a:rPr lang="en-US" b="0"/>
              <a:t> </a:t>
            </a:r>
          </a:p>
          <a:p>
            <a:r>
              <a:rPr lang="en-US" b="1"/>
              <a:t>Strategy:</a:t>
            </a:r>
            <a:r>
              <a:rPr lang="en-US" b="0"/>
              <a:t> </a:t>
            </a:r>
          </a:p>
          <a:p>
            <a:r>
              <a:rPr lang="en-US" b="1"/>
              <a:t>Materials:</a:t>
            </a:r>
            <a:r>
              <a:rPr lang="en-US" b="0"/>
              <a:t> </a:t>
            </a:r>
          </a:p>
          <a:p>
            <a:endParaRPr lang="en-US" b="0"/>
          </a:p>
          <a:p>
            <a:r>
              <a:rPr lang="en-US" b="1"/>
              <a:t>Say:</a:t>
            </a:r>
            <a:r>
              <a:rPr lang="en-US" b="0"/>
              <a:t> 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3122" y="2225310"/>
            <a:ext cx="5953539" cy="143963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1295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6F065D-1CE1-63D1-45EC-70F0008A8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7FF16-07CD-7464-D104-2588901A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AA5D1-558A-15C3-1D4F-707E300A3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AB780-F508-7C87-2286-8A04BEEF7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8880C-6235-8AD2-DC05-10BD3351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9E3D9F-D12E-1230-D609-BEDFFEF9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57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C3257B-4344-4E92-9F72-C7865C3259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107D0E-25EC-9B86-A228-1F4B5597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0DF3AA-7BDF-7172-B83D-9C0FDC7E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77C023-DF11-FB38-2A7E-9B53FF1B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792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441B84-6749-8C77-0BFC-96E4D0130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E3D73A-CB36-616F-C93D-84A63BB5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F4CC4C-772A-C8B2-BA7F-72F61949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63BA68-3423-4419-A464-2C84F553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78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8B8B6E-AAEC-3E5F-47E0-4F4A60F7B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5CBAC5-0A41-6DBE-2DAC-06287323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3A144-CBDD-AB2E-F4A2-33010D26E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14366-FEA0-02B2-0A2D-61AD148B9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46D5C5-E05A-5466-7305-4BC0D9B4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E0FA48-13A9-DA54-4771-09FA435D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801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A0EBA9-29DD-BFA1-AB1D-C9E4878D1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5CBAC5-0A41-6DBE-2DAC-06287323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3A144-CBDD-AB2E-F4A2-33010D26E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14366-FEA0-02B2-0A2D-61AD148B9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7244C7-7C24-E27E-B342-076C9294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C7CDCB3-D0E9-1826-C02D-585C374B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228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F85E57-8C69-C30D-C767-B58C4C337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1A28C5-6E8B-9583-C6ED-C471B137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C0C7E-A8FE-EA84-C9AF-A99EAF117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F0616-D75A-07C2-A49C-3E3D5F85E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A9DE20-69F5-38EE-0DF0-AACAF774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D24722-6FD6-6C56-42DC-0E887971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8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259BCA-46C1-AB52-1792-0C3E11FFC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1A28C5-6E8B-9583-C6ED-C471B137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C0C7E-A8FE-EA84-C9AF-A99EAF117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F0616-D75A-07C2-A49C-3E3D5F85E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9663B9-D5E4-CA46-7DBB-05638D67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980720D-E1FA-0DE7-1339-02DB1EF0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41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79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5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4583" y="4450618"/>
            <a:ext cx="5953539" cy="1415355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384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6312" y="4102662"/>
            <a:ext cx="3139709" cy="112479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8629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412" y="3900361"/>
            <a:ext cx="6497905" cy="2130227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1679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3483D4-4488-7CD0-399F-3F6BB9EAEE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156258-D3C3-194B-D3BC-A139FAAD10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19230" y="2062162"/>
            <a:ext cx="5953539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4889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16C7C-98D7-9E7B-7A2B-8DC888889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156258-D3C3-194B-D3BC-A139FAAD10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19230" y="2062162"/>
            <a:ext cx="5953539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5307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66D3-7D81-599F-4095-3AB67629B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25D6A-94EC-958E-EF42-940B61B5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B471-0FD5-05A1-4406-9161817D2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0A2D802-7B28-24FB-BA0A-317BA63DA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ED3E72-B41B-57EC-AE50-3FF1CC93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7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66D3-7D81-599F-4095-3AB67629B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25D6A-94EC-958E-EF42-940B61B5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B471-0FD5-05A1-4406-9161817D2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FB0B07D-D416-198B-F44B-51FE94E1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9791EF-8210-93AB-FB37-810A360F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5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CEBAD-AADF-35FE-AB26-C59D89834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AA5D1-558A-15C3-1D4F-707E300A3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AB780-F508-7C87-2286-8A04BEEF7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69613-FFD7-C9FB-8840-A9EC1268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4658D-39ED-D14A-84F5-A864CB87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081109-3689-264C-2187-A88C88E0E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22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A61A5-28DE-A12C-4342-97742606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FC93-CEAD-E175-839C-326443CCF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8CD0B-2144-DC6A-20CD-2E97B1E5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C20DC6-970B-3BF0-2707-5A264CDA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69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7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8" r:id="rId2"/>
    <p:sldLayoutId id="2147483669" r:id="rId3"/>
    <p:sldLayoutId id="2147483670" r:id="rId4"/>
    <p:sldLayoutId id="2147483649" r:id="rId5"/>
    <p:sldLayoutId id="2147483662" r:id="rId6"/>
    <p:sldLayoutId id="2147483650" r:id="rId7"/>
    <p:sldLayoutId id="2147483663" r:id="rId8"/>
    <p:sldLayoutId id="2147483652" r:id="rId9"/>
    <p:sldLayoutId id="2147483664" r:id="rId10"/>
    <p:sldLayoutId id="2147483654" r:id="rId11"/>
    <p:sldLayoutId id="2147483665" r:id="rId12"/>
    <p:sldLayoutId id="2147483656" r:id="rId13"/>
    <p:sldLayoutId id="2147483666" r:id="rId14"/>
    <p:sldLayoutId id="2147483657" r:id="rId15"/>
    <p:sldLayoutId id="2147483667" r:id="rId16"/>
    <p:sldLayoutId id="2147483674" r:id="rId17"/>
    <p:sldLayoutId id="2147483675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stime.com/stock-photo-conceptual-image-thinking-child-imagination-which-there-different-images-image90464498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advancementcourses.com/articles/parent-teacher-conferences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1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rawpixel.com/image/648567/free-image-rawpixe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D621-51C7-E23F-15D4-897FB0CCB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817" y="1756372"/>
            <a:ext cx="5953539" cy="2832023"/>
          </a:xfrm>
        </p:spPr>
        <p:txBody>
          <a:bodyPr>
            <a:noAutofit/>
          </a:bodyPr>
          <a:lstStyle/>
          <a:p>
            <a:r>
              <a:rPr lang="en-US" sz="6600" dirty="0"/>
              <a:t>GT Awareness Meeting for Parents</a:t>
            </a:r>
          </a:p>
        </p:txBody>
      </p:sp>
    </p:spTree>
    <p:extLst>
      <p:ext uri="{BB962C8B-B14F-4D97-AF65-F5344CB8AC3E}">
        <p14:creationId xmlns:p14="http://schemas.microsoft.com/office/powerpoint/2010/main" val="343559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7FF3-F3C1-C020-CEDD-725F1480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2" y="-1407"/>
            <a:ext cx="10515600" cy="737184"/>
          </a:xfrm>
        </p:spPr>
        <p:txBody>
          <a:bodyPr/>
          <a:lstStyle/>
          <a:p>
            <a:r>
              <a:rPr lang="en-US" dirty="0"/>
              <a:t>GT Referral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70C33-95E3-C1FE-465B-8B825DF3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41" y="1005750"/>
            <a:ext cx="5816134" cy="4928565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5400" b="1" dirty="0">
                <a:latin typeface="Calibri"/>
                <a:ea typeface="Calibri"/>
                <a:cs typeface="Calibri"/>
              </a:rPr>
              <a:t>Fall</a:t>
            </a:r>
          </a:p>
          <a:p>
            <a:r>
              <a:rPr lang="en-US" sz="5400" dirty="0">
                <a:latin typeface="Calibri"/>
                <a:ea typeface="Calibri"/>
                <a:cs typeface="Calibri"/>
              </a:rPr>
              <a:t>Aug 12-September 30, 2025</a:t>
            </a:r>
          </a:p>
          <a:p>
            <a:r>
              <a:rPr lang="en-US" sz="5400" dirty="0">
                <a:latin typeface="Calibri"/>
                <a:ea typeface="Calibri"/>
                <a:cs typeface="Calibri"/>
              </a:rPr>
              <a:t>Students currently enrolled in FBISD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756F5-A71C-1298-8974-4521DE97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860FE-44CF-6438-AB7D-9BE7F25A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A32426-9141-4DC9-E349-0DAAB2115BD4}"/>
              </a:ext>
            </a:extLst>
          </p:cNvPr>
          <p:cNvSpPr txBox="1">
            <a:spLocks/>
          </p:cNvSpPr>
          <p:nvPr/>
        </p:nvSpPr>
        <p:spPr>
          <a:xfrm>
            <a:off x="6412885" y="1005750"/>
            <a:ext cx="5777552" cy="492856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>
                <a:latin typeface="Calibri"/>
                <a:ea typeface="Calibri"/>
                <a:cs typeface="Calibri"/>
              </a:rPr>
              <a:t>Spring</a:t>
            </a:r>
          </a:p>
          <a:p>
            <a:r>
              <a:rPr lang="en-US" sz="5400" dirty="0">
                <a:latin typeface="Calibri"/>
                <a:ea typeface="Calibri"/>
                <a:cs typeface="Calibri"/>
              </a:rPr>
              <a:t>January 8-31, 2026</a:t>
            </a:r>
          </a:p>
          <a:p>
            <a:r>
              <a:rPr lang="en-US" sz="5400" dirty="0">
                <a:latin typeface="Calibri"/>
                <a:ea typeface="Calibri"/>
                <a:cs typeface="Calibri"/>
              </a:rPr>
              <a:t>Students who enroll in FBISD after the Fall window closes </a:t>
            </a:r>
          </a:p>
        </p:txBody>
      </p:sp>
    </p:spTree>
    <p:extLst>
      <p:ext uri="{BB962C8B-B14F-4D97-AF65-F5344CB8AC3E}">
        <p14:creationId xmlns:p14="http://schemas.microsoft.com/office/powerpoint/2010/main" val="103567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34B1-2A9E-98A9-F762-364AF9AC5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10" y="-1200"/>
            <a:ext cx="10515600" cy="909875"/>
          </a:xfrm>
        </p:spPr>
        <p:txBody>
          <a:bodyPr anchor="ctr">
            <a:normAutofit/>
          </a:bodyPr>
          <a:lstStyle/>
          <a:p>
            <a:r>
              <a:rPr lang="en-US" dirty="0"/>
              <a:t>GT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FD5C3-B1E0-1B89-5E84-EBA5736D3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839" y="903031"/>
            <a:ext cx="6445044" cy="513262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spcBef>
                <a:spcPts val="133"/>
              </a:spcBef>
              <a:buNone/>
            </a:pPr>
            <a:r>
              <a:rPr lang="en-US" b="1" dirty="0"/>
              <a:t>Quantitative</a:t>
            </a:r>
            <a:r>
              <a:rPr lang="en-US" b="1" spc="-100" dirty="0"/>
              <a:t> </a:t>
            </a:r>
            <a:r>
              <a:rPr lang="en-US" b="1" spc="-13" dirty="0"/>
              <a:t>Measures</a:t>
            </a:r>
            <a:endParaRPr lang="en-US" dirty="0"/>
          </a:p>
          <a:p>
            <a:pPr marL="625475" marR="105410">
              <a:spcBef>
                <a:spcPts val="2140"/>
              </a:spcBef>
              <a:tabLst>
                <a:tab pos="625671" algn="l"/>
                <a:tab pos="626518" algn="l"/>
              </a:tabLst>
            </a:pPr>
            <a:r>
              <a:rPr lang="en-US" i="1" spc="-27" dirty="0" err="1">
                <a:latin typeface="Calibri"/>
                <a:ea typeface="Calibri"/>
                <a:cs typeface="Calibri"/>
              </a:rPr>
              <a:t>CogAT</a:t>
            </a:r>
            <a:r>
              <a:rPr lang="en-US" i="1" spc="-73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(Nonverbal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Assessment)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-</a:t>
            </a:r>
            <a:r>
              <a:rPr lang="en-US" spc="-67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measures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a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spc="-13" dirty="0">
                <a:latin typeface="Calibri"/>
                <a:ea typeface="Calibri"/>
                <a:cs typeface="Calibri"/>
              </a:rPr>
              <a:t>student’s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reasoning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spc="-13" dirty="0">
                <a:latin typeface="Calibri"/>
                <a:ea typeface="Calibri"/>
                <a:cs typeface="Calibri"/>
              </a:rPr>
              <a:t>abilities </a:t>
            </a:r>
            <a:r>
              <a:rPr lang="en-US" dirty="0">
                <a:latin typeface="Calibri"/>
                <a:ea typeface="Calibri"/>
                <a:cs typeface="Calibri"/>
              </a:rPr>
              <a:t>using</a:t>
            </a:r>
            <a:r>
              <a:rPr lang="en-US" spc="-4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visuals/pictures.</a:t>
            </a:r>
            <a:r>
              <a:rPr lang="en-US" spc="440" dirty="0">
                <a:latin typeface="Calibri"/>
                <a:ea typeface="Calibri"/>
                <a:cs typeface="Calibri"/>
              </a:rPr>
              <a:t> 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625475" marR="105410">
              <a:spcBef>
                <a:spcPts val="2140"/>
              </a:spcBef>
              <a:tabLst>
                <a:tab pos="625671" algn="l"/>
                <a:tab pos="626518" algn="l"/>
              </a:tabLst>
            </a:pPr>
            <a:r>
              <a:rPr lang="en-US" i="1" spc="-27" err="1">
                <a:latin typeface="Calibri"/>
                <a:ea typeface="Calibri"/>
                <a:cs typeface="Calibri"/>
              </a:rPr>
              <a:t>CogAT</a:t>
            </a:r>
            <a:r>
              <a:rPr lang="en-US" i="1" spc="-73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(Verbal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Assessment)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-</a:t>
            </a:r>
            <a:r>
              <a:rPr lang="en-US" spc="-67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measures verbal aptitude, word knowledge and concepts, facility with language, verbal reasoning, and analogies.</a:t>
            </a:r>
            <a:endParaRPr lang="en-US">
              <a:latin typeface="Calibri"/>
              <a:ea typeface="Calibri"/>
              <a:cs typeface="Calibri"/>
            </a:endParaRPr>
          </a:p>
          <a:p>
            <a:pPr marL="625475" marR="105410">
              <a:spcBef>
                <a:spcPts val="2140"/>
              </a:spcBef>
              <a:tabLst>
                <a:tab pos="625671" algn="l"/>
                <a:tab pos="626518" algn="l"/>
              </a:tabLst>
            </a:pPr>
            <a:r>
              <a:rPr lang="en-US" i="1" spc="-27" err="1">
                <a:latin typeface="Calibri"/>
                <a:ea typeface="Calibri"/>
                <a:cs typeface="Calibri"/>
              </a:rPr>
              <a:t>CogAT</a:t>
            </a:r>
            <a:r>
              <a:rPr lang="en-US" i="1" spc="-73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(Quantitative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Assessment)</a:t>
            </a:r>
            <a:r>
              <a:rPr lang="en-US" spc="-60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-</a:t>
            </a:r>
            <a:r>
              <a:rPr lang="en-US" spc="-67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measures mathematical reasoning and problem solving, numerical sequences and patterns, manipulation of mathematical concepts.</a:t>
            </a:r>
          </a:p>
          <a:p>
            <a:endParaRPr lang="en-US" sz="1800" dirty="0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503202EF-6F6B-9196-9113-732B73865D67}"/>
              </a:ext>
            </a:extLst>
          </p:cNvPr>
          <p:cNvPicPr/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946" b="6071"/>
          <a:stretch>
            <a:fillRect/>
          </a:stretch>
        </p:blipFill>
        <p:spPr>
          <a:xfrm>
            <a:off x="6442275" y="1004051"/>
            <a:ext cx="5452450" cy="4632861"/>
          </a:xfrm>
          <a:prstGeom prst="rect">
            <a:avLst/>
          </a:prstGeom>
          <a:noFill/>
          <a:effectLst/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B37B7F9-51A2-AACA-02B8-7E4B71DCB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69C55-BD9C-8534-88B4-B45E4FDB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F377299-36CD-E049-B4A4-56FC7F2EF3F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5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92D3-152D-893C-E9A8-6FBBFB705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2" y="-140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GT Assessment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E41B8157-7AE7-D619-F101-18413F8532A4}"/>
              </a:ext>
            </a:extLst>
          </p:cNvPr>
          <p:cNvPicPr/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759" r="23257" b="-1"/>
          <a:stretch>
            <a:fillRect/>
          </a:stretch>
        </p:blipFill>
        <p:spPr>
          <a:xfrm>
            <a:off x="454581" y="1080515"/>
            <a:ext cx="5181600" cy="4351338"/>
          </a:xfrm>
          <a:prstGeom prst="rect">
            <a:avLst/>
          </a:prstGeom>
          <a:noFill/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49D34-DF82-8A16-9D36-3C55CA83D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251" y="1999245"/>
            <a:ext cx="5509549" cy="41777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500" b="1" dirty="0">
                <a:latin typeface="Calibri"/>
                <a:ea typeface="Calibri"/>
                <a:cs typeface="Calibri"/>
              </a:rPr>
              <a:t>Qualitative Measures</a:t>
            </a:r>
            <a:r>
              <a:rPr lang="en-US" sz="3500" dirty="0">
                <a:latin typeface="Calibri"/>
                <a:ea typeface="Calibri"/>
                <a:cs typeface="Calibri"/>
              </a:rPr>
              <a:t>—input from those who know the student</a:t>
            </a:r>
          </a:p>
          <a:p>
            <a:r>
              <a:rPr lang="en-US" sz="3500" dirty="0">
                <a:latin typeface="Calibri"/>
                <a:ea typeface="Calibri"/>
                <a:cs typeface="Calibri"/>
              </a:rPr>
              <a:t>Parent Inventory</a:t>
            </a:r>
          </a:p>
          <a:p>
            <a:r>
              <a:rPr lang="en-US" sz="3500" dirty="0">
                <a:latin typeface="Calibri"/>
                <a:ea typeface="Calibri"/>
                <a:cs typeface="Calibri"/>
              </a:rPr>
              <a:t>Teacher Inventory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31BBAC-4E5B-55F2-0A2B-6505E2C8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F6077-120E-6BE9-1E14-6BB87F37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F377299-36CD-E049-B4A4-56FC7F2EF3F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4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447D9-29E3-50B3-9236-73EFD84F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Timeline—Fall Referrals (Grades 1-11)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F89DD-4374-9656-740B-A8661EEF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D7A48-FBC8-D3B5-1783-E970568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4E5287CC-5564-4625-4DBF-9F0CFFAED21D}"/>
              </a:ext>
            </a:extLst>
          </p:cNvPr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8141866-E48F-3458-711A-F77B816F66EE}"/>
                </a:ext>
              </a:extLst>
            </p:cNvPr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0B7D3B83-F410-CDE8-2BBF-3E30F4460A82}"/>
                </a:ext>
              </a:extLst>
            </p:cNvPr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F6976E9B-9AF8-2CFF-F4F0-87EBB5D3B86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DAF9B55A-1211-00C6-2A0F-7B8B9F29AAF8}"/>
                </a:ext>
              </a:extLst>
            </p:cNvPr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941C1C67-9490-8865-C964-A1983FE42634}"/>
                </a:ext>
              </a:extLst>
            </p:cNvPr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994A7E34-6384-86E0-BB96-FE18F02C8B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2" name="object 10">
            <a:extLst>
              <a:ext uri="{FF2B5EF4-FFF2-40B4-BE49-F238E27FC236}">
                <a16:creationId xmlns:a16="http://schemas.microsoft.com/office/drawing/2014/main" id="{B326540A-4F28-4CBD-683B-E2D9E6F722C9}"/>
              </a:ext>
            </a:extLst>
          </p:cNvPr>
          <p:cNvSpPr txBox="1"/>
          <p:nvPr/>
        </p:nvSpPr>
        <p:spPr>
          <a:xfrm>
            <a:off x="5971194" y="4518435"/>
            <a:ext cx="954549" cy="299226"/>
          </a:xfrm>
          <a:prstGeom prst="rect">
            <a:avLst/>
          </a:prstGeom>
        </p:spPr>
        <p:txBody>
          <a:bodyPr vert="horz" wrap="square" lIns="0" tIns="52492" rIns="0" bIns="0" rtlCol="0">
            <a:spAutoFit/>
          </a:bodyPr>
          <a:lstStyle/>
          <a:p>
            <a:pPr marL="16933" algn="ctr">
              <a:spcBef>
                <a:spcPts val="412"/>
              </a:spcBef>
            </a:pPr>
            <a:r>
              <a:rPr lang="en-US" sz="1600" b="1" spc="-27" dirty="0"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30288EB-B49A-AB28-0DEE-2D06ACEAAF32}"/>
              </a:ext>
            </a:extLst>
          </p:cNvPr>
          <p:cNvSpPr txBox="1"/>
          <p:nvPr/>
        </p:nvSpPr>
        <p:spPr>
          <a:xfrm>
            <a:off x="5513149" y="2077750"/>
            <a:ext cx="1884541" cy="1871965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 algn="ctr">
              <a:spcBef>
                <a:spcPts val="133"/>
              </a:spcBef>
            </a:pPr>
            <a:r>
              <a:rPr sz="1600" b="1" spc="-107" dirty="0">
                <a:latin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sz="1600" b="1" spc="-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Decision</a:t>
            </a:r>
            <a:endParaRPr lang="en-US" sz="1600" b="1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510" algn="ctr">
              <a:spcBef>
                <a:spcPts val="133"/>
              </a:spcBef>
            </a:pPr>
            <a:endParaRPr lang="en-US" sz="1600" b="1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510" algn="ctr">
              <a:spcBef>
                <a:spcPts val="133"/>
              </a:spcBef>
            </a:pPr>
            <a:r>
              <a:rPr lang="en-US" sz="1330" dirty="0">
                <a:latin typeface="Calibri" panose="020F0502020204030204" pitchFamily="34" charset="0"/>
                <a:cs typeface="Calibri" panose="020F0502020204030204" pitchFamily="34" charset="0"/>
              </a:rPr>
              <a:t>Emails will be sent notifying parents of the results of the identification process. </a:t>
            </a:r>
            <a:endParaRPr lang="en-US" sz="1330" b="1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510" algn="ctr">
              <a:spcBef>
                <a:spcPts val="133"/>
              </a:spcBef>
            </a:pPr>
            <a:endParaRPr lang="en-US" sz="1600" b="1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510" algn="ctr">
              <a:spcBef>
                <a:spcPts val="133"/>
              </a:spcBef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82A8892-807A-343E-0771-8C1A714CFA5A}"/>
              </a:ext>
            </a:extLst>
          </p:cNvPr>
          <p:cNvSpPr txBox="1"/>
          <p:nvPr/>
        </p:nvSpPr>
        <p:spPr>
          <a:xfrm>
            <a:off x="7730283" y="4833767"/>
            <a:ext cx="2631439" cy="10453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600" b="1" spc="-27" dirty="0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sz="1600" b="1" spc="-5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Begins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933" marR="6773" algn="ctr">
              <a:spcBef>
                <a:spcPts val="1287"/>
              </a:spcBef>
            </a:pP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sz="1333" spc="1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identiﬁed</a:t>
            </a:r>
            <a:r>
              <a:rPr sz="1333" spc="1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333" spc="6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en-US" sz="1333" dirty="0">
                <a:latin typeface="Calibri" panose="020F0502020204030204" pitchFamily="34" charset="0"/>
                <a:cs typeface="Calibri" panose="020F0502020204030204" pitchFamily="34" charset="0"/>
              </a:rPr>
              <a:t>5-2026</a:t>
            </a:r>
            <a:r>
              <a:rPr sz="1333" spc="-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sz="1333" spc="7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sz="1333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gifted</a:t>
            </a:r>
            <a:r>
              <a:rPr sz="1333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53" dirty="0">
                <a:latin typeface="Calibri" panose="020F0502020204030204" pitchFamily="34" charset="0"/>
                <a:cs typeface="Calibri" panose="020F0502020204030204" pitchFamily="34" charset="0"/>
              </a:rPr>
              <a:t>services </a:t>
            </a:r>
            <a:r>
              <a:rPr sz="1333" spc="73" dirty="0">
                <a:latin typeface="Calibri" panose="020F0502020204030204" pitchFamily="34" charset="0"/>
                <a:cs typeface="Calibri" panose="020F0502020204030204" pitchFamily="34" charset="0"/>
              </a:rPr>
              <a:t>beginning</a:t>
            </a:r>
            <a:r>
              <a:rPr sz="1333" spc="152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1333" spc="152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en-US" sz="1333" dirty="0">
                <a:latin typeface="Calibri" panose="020F0502020204030204" pitchFamily="34" charset="0"/>
                <a:cs typeface="Calibri" panose="020F0502020204030204" pitchFamily="34" charset="0"/>
              </a:rPr>
              <a:t>6-2027</a:t>
            </a:r>
            <a:r>
              <a:rPr sz="1333" spc="-1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object 13">
            <a:extLst>
              <a:ext uri="{FF2B5EF4-FFF2-40B4-BE49-F238E27FC236}">
                <a16:creationId xmlns:a16="http://schemas.microsoft.com/office/drawing/2014/main" id="{DDD15F79-2CE6-B8FF-14D0-8B411C70BFB4}"/>
              </a:ext>
            </a:extLst>
          </p:cNvPr>
          <p:cNvGrpSpPr/>
          <p:nvPr/>
        </p:nvGrpSpPr>
        <p:grpSpPr>
          <a:xfrm>
            <a:off x="809242" y="3742919"/>
            <a:ext cx="5612902" cy="921639"/>
            <a:chOff x="627300" y="2807188"/>
            <a:chExt cx="4209677" cy="691229"/>
          </a:xfrm>
        </p:grpSpPr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90257D8A-E462-0FA0-9D67-17AC172157E5}"/>
                </a:ext>
              </a:extLst>
            </p:cNvPr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4973DF14-6682-EAC3-8EC8-4EE56275B1EF}"/>
                </a:ext>
              </a:extLst>
            </p:cNvPr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41D931FF-0C5B-8D48-94DE-85C3BC57A96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2E6400FD-985B-7C5B-5521-B2807B52DD0C}"/>
                </a:ext>
              </a:extLst>
            </p:cNvPr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0E4F25CD-7B83-37B0-7E12-317200D00E99}"/>
                </a:ext>
              </a:extLst>
            </p:cNvPr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0CC28AE6-D74C-96BC-A183-7D772BD32DF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2" name="object 22">
            <a:extLst>
              <a:ext uri="{FF2B5EF4-FFF2-40B4-BE49-F238E27FC236}">
                <a16:creationId xmlns:a16="http://schemas.microsoft.com/office/drawing/2014/main" id="{B4CFC178-18E0-19C3-8C47-DB7307A03DE5}"/>
              </a:ext>
            </a:extLst>
          </p:cNvPr>
          <p:cNvSpPr txBox="1"/>
          <p:nvPr/>
        </p:nvSpPr>
        <p:spPr>
          <a:xfrm>
            <a:off x="167514" y="2393314"/>
            <a:ext cx="1490392" cy="12505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6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Referrals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933" marR="6773" algn="ctr">
              <a:spcBef>
                <a:spcPts val="1287"/>
              </a:spcBef>
            </a:pP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Referrals</a:t>
            </a:r>
            <a:r>
              <a:rPr sz="1333" spc="1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sz="1333" spc="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accepted</a:t>
            </a:r>
            <a:r>
              <a:rPr sz="1333" spc="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1333" spc="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-13" dirty="0">
                <a:latin typeface="Calibri" panose="020F0502020204030204" pitchFamily="34" charset="0"/>
                <a:cs typeface="Calibri" panose="020F0502020204030204" pitchFamily="34" charset="0"/>
              </a:rPr>
              <a:t>parents,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teachers,</a:t>
            </a:r>
            <a:r>
              <a:rPr sz="1333" spc="2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87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333" spc="2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students.</a:t>
            </a:r>
            <a:r>
              <a:rPr sz="1333" spc="18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3DF83E43-8B0A-AFF6-770C-D943B86FA349}"/>
              </a:ext>
            </a:extLst>
          </p:cNvPr>
          <p:cNvSpPr txBox="1"/>
          <p:nvPr/>
        </p:nvSpPr>
        <p:spPr>
          <a:xfrm>
            <a:off x="3155448" y="3363024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 algn="ctr">
              <a:lnSpc>
                <a:spcPct val="114599"/>
              </a:lnSpc>
              <a:spcBef>
                <a:spcPts val="133"/>
              </a:spcBef>
            </a:pPr>
            <a:r>
              <a:rPr sz="16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sz="1600" b="1" spc="-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13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4E9D82D9-3CAD-E387-3E62-80E5F89DB3BE}"/>
              </a:ext>
            </a:extLst>
          </p:cNvPr>
          <p:cNvSpPr txBox="1"/>
          <p:nvPr/>
        </p:nvSpPr>
        <p:spPr>
          <a:xfrm>
            <a:off x="3030517" y="4845485"/>
            <a:ext cx="1613640" cy="89150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lang="en-US" sz="1600" b="1" spc="67" dirty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</a:p>
          <a:p>
            <a:pPr marL="16933" marR="6773" algn="ctr">
              <a:spcBef>
                <a:spcPts val="133"/>
              </a:spcBef>
            </a:pP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en-US" sz="1333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152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Parent</a:t>
            </a:r>
            <a:r>
              <a:rPr sz="1333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Consent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-27" dirty="0">
                <a:latin typeface="Calibri" panose="020F0502020204030204" pitchFamily="34" charset="0"/>
                <a:cs typeface="Calibri" panose="020F0502020204030204" pitchFamily="34" charset="0"/>
              </a:rPr>
              <a:t>will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sz="1333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CogAT</a:t>
            </a:r>
            <a:r>
              <a:rPr sz="1333" spc="-1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20">
            <a:extLst>
              <a:ext uri="{FF2B5EF4-FFF2-40B4-BE49-F238E27FC236}">
                <a16:creationId xmlns:a16="http://schemas.microsoft.com/office/drawing/2014/main" id="{A1933230-672D-B2E9-26DD-19E0D21AB00F}"/>
              </a:ext>
            </a:extLst>
          </p:cNvPr>
          <p:cNvSpPr txBox="1"/>
          <p:nvPr/>
        </p:nvSpPr>
        <p:spPr>
          <a:xfrm>
            <a:off x="295897" y="4409343"/>
            <a:ext cx="1216546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600" b="1" spc="-40" dirty="0">
                <a:latin typeface="Calibri" panose="020F0502020204030204" pitchFamily="34" charset="0"/>
                <a:cs typeface="Calibri" panose="020F0502020204030204" pitchFamily="34" charset="0"/>
              </a:rPr>
              <a:t>August</a:t>
            </a:r>
            <a:r>
              <a:rPr sz="1600" b="1" spc="-4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13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b="1" spc="13" dirty="0">
                <a:latin typeface="Calibri" panose="020F0502020204030204" pitchFamily="34" charset="0"/>
                <a:cs typeface="Calibri" panose="020F0502020204030204" pitchFamily="34" charset="0"/>
              </a:rPr>
              <a:t> September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4EBD0E-58CC-F068-9E1D-129B459AA400}"/>
              </a:ext>
            </a:extLst>
          </p:cNvPr>
          <p:cNvSpPr txBox="1"/>
          <p:nvPr/>
        </p:nvSpPr>
        <p:spPr>
          <a:xfrm>
            <a:off x="8517265" y="3351439"/>
            <a:ext cx="114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August 2026</a:t>
            </a:r>
          </a:p>
        </p:txBody>
      </p:sp>
    </p:spTree>
    <p:extLst>
      <p:ext uri="{BB962C8B-B14F-4D97-AF65-F5344CB8AC3E}">
        <p14:creationId xmlns:p14="http://schemas.microsoft.com/office/powerpoint/2010/main" val="232527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5E285-4D8B-A67F-BF67-63123DD4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Timeline—Fall Kindergarten Referrals Only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03A64-C074-EA3F-C5B7-BA7C9590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CB266-4EBF-B9D8-F5EA-EA5108EA5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47" name="object 3">
            <a:extLst>
              <a:ext uri="{FF2B5EF4-FFF2-40B4-BE49-F238E27FC236}">
                <a16:creationId xmlns:a16="http://schemas.microsoft.com/office/drawing/2014/main" id="{5298BD40-22AE-6200-0A81-0E707B01F1D4}"/>
              </a:ext>
            </a:extLst>
          </p:cNvPr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8" name="object 4">
              <a:extLst>
                <a:ext uri="{FF2B5EF4-FFF2-40B4-BE49-F238E27FC236}">
                  <a16:creationId xmlns:a16="http://schemas.microsoft.com/office/drawing/2014/main" id="{B177CA8D-0161-6AE2-72E4-8E22DAC62543}"/>
                </a:ext>
              </a:extLst>
            </p:cNvPr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object 5">
              <a:extLst>
                <a:ext uri="{FF2B5EF4-FFF2-40B4-BE49-F238E27FC236}">
                  <a16:creationId xmlns:a16="http://schemas.microsoft.com/office/drawing/2014/main" id="{387C33B8-5D7F-CA4B-A0AB-50952CE20ADB}"/>
                </a:ext>
              </a:extLst>
            </p:cNvPr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object 6">
              <a:extLst>
                <a:ext uri="{FF2B5EF4-FFF2-40B4-BE49-F238E27FC236}">
                  <a16:creationId xmlns:a16="http://schemas.microsoft.com/office/drawing/2014/main" id="{0F590B1A-C785-4065-83F1-B62C05670B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51" name="object 7">
              <a:extLst>
                <a:ext uri="{FF2B5EF4-FFF2-40B4-BE49-F238E27FC236}">
                  <a16:creationId xmlns:a16="http://schemas.microsoft.com/office/drawing/2014/main" id="{A1E58389-EB0C-CDFA-13FF-20E2A2937CE5}"/>
                </a:ext>
              </a:extLst>
            </p:cNvPr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object 8">
              <a:extLst>
                <a:ext uri="{FF2B5EF4-FFF2-40B4-BE49-F238E27FC236}">
                  <a16:creationId xmlns:a16="http://schemas.microsoft.com/office/drawing/2014/main" id="{2DB25E57-35E1-2492-1FCC-B0A14682EF37}"/>
                </a:ext>
              </a:extLst>
            </p:cNvPr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object 9">
              <a:extLst>
                <a:ext uri="{FF2B5EF4-FFF2-40B4-BE49-F238E27FC236}">
                  <a16:creationId xmlns:a16="http://schemas.microsoft.com/office/drawing/2014/main" id="{9005A590-5EE2-E890-8104-D916201C57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54" name="object 10">
            <a:extLst>
              <a:ext uri="{FF2B5EF4-FFF2-40B4-BE49-F238E27FC236}">
                <a16:creationId xmlns:a16="http://schemas.microsoft.com/office/drawing/2014/main" id="{C0EF0B75-C404-BC69-F251-6E098EE8C827}"/>
              </a:ext>
            </a:extLst>
          </p:cNvPr>
          <p:cNvSpPr txBox="1"/>
          <p:nvPr/>
        </p:nvSpPr>
        <p:spPr>
          <a:xfrm>
            <a:off x="5786907" y="4518435"/>
            <a:ext cx="1306234" cy="299226"/>
          </a:xfrm>
          <a:prstGeom prst="rect">
            <a:avLst/>
          </a:prstGeom>
        </p:spPr>
        <p:txBody>
          <a:bodyPr vert="horz" wrap="square" lIns="0" tIns="52492" rIns="0" bIns="0" rtlCol="0">
            <a:spAutoFit/>
          </a:bodyPr>
          <a:lstStyle/>
          <a:p>
            <a:pPr marL="16933" algn="ctr">
              <a:spcBef>
                <a:spcPts val="412"/>
              </a:spcBef>
            </a:pPr>
            <a:r>
              <a:rPr lang="en-US" sz="1600" b="1" spc="-27" dirty="0">
                <a:latin typeface="Calibri" panose="020F0502020204030204" pitchFamily="34" charset="0"/>
                <a:cs typeface="Calibri" panose="020F0502020204030204" pitchFamily="34" charset="0"/>
              </a:rPr>
              <a:t>March 1, 2026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2FD9D8F8-580F-9643-9FE7-7E3CF8FE11D6}"/>
              </a:ext>
            </a:extLst>
          </p:cNvPr>
          <p:cNvSpPr txBox="1"/>
          <p:nvPr/>
        </p:nvSpPr>
        <p:spPr>
          <a:xfrm>
            <a:off x="5513149" y="2077750"/>
            <a:ext cx="1884541" cy="1871965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 algn="ctr">
              <a:spcBef>
                <a:spcPts val="133"/>
              </a:spcBef>
            </a:pPr>
            <a:r>
              <a:rPr sz="1600" b="1" spc="-107" dirty="0">
                <a:latin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sz="1600" b="1" spc="-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Decision</a:t>
            </a:r>
            <a:endParaRPr lang="en-US" sz="1600" b="1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510" algn="ctr">
              <a:spcBef>
                <a:spcPts val="133"/>
              </a:spcBef>
            </a:pPr>
            <a:endParaRPr lang="en-US" sz="1600" b="1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510" algn="ctr">
              <a:spcBef>
                <a:spcPts val="133"/>
              </a:spcBef>
            </a:pPr>
            <a:r>
              <a:rPr lang="en-US" sz="1330" dirty="0">
                <a:latin typeface="Calibri" panose="020F0502020204030204" pitchFamily="34" charset="0"/>
                <a:cs typeface="Calibri" panose="020F0502020204030204" pitchFamily="34" charset="0"/>
              </a:rPr>
              <a:t>Emails will be sent notifying parents of the results of the identification process. </a:t>
            </a:r>
            <a:endParaRPr lang="en-US" sz="1330" b="1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510" algn="ctr">
              <a:spcBef>
                <a:spcPts val="133"/>
              </a:spcBef>
            </a:pPr>
            <a:endParaRPr lang="en-US" sz="1600" b="1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510" algn="ctr">
              <a:spcBef>
                <a:spcPts val="133"/>
              </a:spcBef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bject 12">
            <a:extLst>
              <a:ext uri="{FF2B5EF4-FFF2-40B4-BE49-F238E27FC236}">
                <a16:creationId xmlns:a16="http://schemas.microsoft.com/office/drawing/2014/main" id="{9C73F681-DCA5-4682-8ACD-B6E99D6959BC}"/>
              </a:ext>
            </a:extLst>
          </p:cNvPr>
          <p:cNvSpPr txBox="1"/>
          <p:nvPr/>
        </p:nvSpPr>
        <p:spPr>
          <a:xfrm>
            <a:off x="7744716" y="4720818"/>
            <a:ext cx="2631439" cy="12505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600" b="1" spc="-27" dirty="0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sz="1600" b="1" spc="-5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Begins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933" marR="6773" algn="ctr">
              <a:spcBef>
                <a:spcPts val="1287"/>
              </a:spcBef>
            </a:pPr>
            <a:r>
              <a:rPr lang="en-US"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Kindergarten students identiﬁed as gifted/talented in 2025-2026 will receive gifted services beginning in March 2026.</a:t>
            </a:r>
          </a:p>
        </p:txBody>
      </p:sp>
      <p:grpSp>
        <p:nvGrpSpPr>
          <p:cNvPr id="57" name="object 13">
            <a:extLst>
              <a:ext uri="{FF2B5EF4-FFF2-40B4-BE49-F238E27FC236}">
                <a16:creationId xmlns:a16="http://schemas.microsoft.com/office/drawing/2014/main" id="{52A15D60-D97A-A298-2AFF-D9CEA66F5620}"/>
              </a:ext>
            </a:extLst>
          </p:cNvPr>
          <p:cNvGrpSpPr/>
          <p:nvPr/>
        </p:nvGrpSpPr>
        <p:grpSpPr>
          <a:xfrm>
            <a:off x="836401" y="3742919"/>
            <a:ext cx="5585746" cy="921639"/>
            <a:chOff x="627300" y="2807188"/>
            <a:chExt cx="4189310" cy="691229"/>
          </a:xfrm>
        </p:grpSpPr>
        <p:sp>
          <p:nvSpPr>
            <p:cNvPr id="58" name="object 14">
              <a:extLst>
                <a:ext uri="{FF2B5EF4-FFF2-40B4-BE49-F238E27FC236}">
                  <a16:creationId xmlns:a16="http://schemas.microsoft.com/office/drawing/2014/main" id="{566D0B74-8A56-4F82-8914-89D915ED4912}"/>
                </a:ext>
              </a:extLst>
            </p:cNvPr>
            <p:cNvSpPr/>
            <p:nvPr/>
          </p:nvSpPr>
          <p:spPr>
            <a:xfrm>
              <a:off x="664163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object 15">
              <a:extLst>
                <a:ext uri="{FF2B5EF4-FFF2-40B4-BE49-F238E27FC236}">
                  <a16:creationId xmlns:a16="http://schemas.microsoft.com/office/drawing/2014/main" id="{B523EA63-77B9-8D37-19B2-450F7AE58743}"/>
                </a:ext>
              </a:extLst>
            </p:cNvPr>
            <p:cNvSpPr/>
            <p:nvPr/>
          </p:nvSpPr>
          <p:spPr>
            <a:xfrm>
              <a:off x="67177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0" name="object 16">
              <a:extLst>
                <a:ext uri="{FF2B5EF4-FFF2-40B4-BE49-F238E27FC236}">
                  <a16:creationId xmlns:a16="http://schemas.microsoft.com/office/drawing/2014/main" id="{CB68CA40-58DC-F5D7-CCD5-295A9509FA1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61" name="object 17">
              <a:extLst>
                <a:ext uri="{FF2B5EF4-FFF2-40B4-BE49-F238E27FC236}">
                  <a16:creationId xmlns:a16="http://schemas.microsoft.com/office/drawing/2014/main" id="{AE1F2177-BF8D-6974-F436-90216A3A704B}"/>
                </a:ext>
              </a:extLst>
            </p:cNvPr>
            <p:cNvSpPr/>
            <p:nvPr/>
          </p:nvSpPr>
          <p:spPr>
            <a:xfrm>
              <a:off x="2857635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object 18">
              <a:extLst>
                <a:ext uri="{FF2B5EF4-FFF2-40B4-BE49-F238E27FC236}">
                  <a16:creationId xmlns:a16="http://schemas.microsoft.com/office/drawing/2014/main" id="{4405A60A-9F29-252A-E800-398C42AD2988}"/>
                </a:ext>
              </a:extLst>
            </p:cNvPr>
            <p:cNvSpPr/>
            <p:nvPr/>
          </p:nvSpPr>
          <p:spPr>
            <a:xfrm>
              <a:off x="2861955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3" name="object 19">
              <a:extLst>
                <a:ext uri="{FF2B5EF4-FFF2-40B4-BE49-F238E27FC236}">
                  <a16:creationId xmlns:a16="http://schemas.microsoft.com/office/drawing/2014/main" id="{39CC5E5D-31A1-A8B1-E461-4C70EE58D44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5755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64" name="object 22">
            <a:extLst>
              <a:ext uri="{FF2B5EF4-FFF2-40B4-BE49-F238E27FC236}">
                <a16:creationId xmlns:a16="http://schemas.microsoft.com/office/drawing/2014/main" id="{1AA66ACE-EF64-34B7-A838-50A5349DE26D}"/>
              </a:ext>
            </a:extLst>
          </p:cNvPr>
          <p:cNvSpPr txBox="1"/>
          <p:nvPr/>
        </p:nvSpPr>
        <p:spPr>
          <a:xfrm>
            <a:off x="167514" y="2393314"/>
            <a:ext cx="1490392" cy="12505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6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Referrals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933" marR="6773" algn="ctr">
              <a:spcBef>
                <a:spcPts val="1287"/>
              </a:spcBef>
            </a:pP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Referrals</a:t>
            </a:r>
            <a:r>
              <a:rPr sz="1333" spc="1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sz="1333" spc="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accepted</a:t>
            </a:r>
            <a:r>
              <a:rPr sz="1333" spc="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1333" spc="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-13" dirty="0">
                <a:latin typeface="Calibri" panose="020F0502020204030204" pitchFamily="34" charset="0"/>
                <a:cs typeface="Calibri" panose="020F0502020204030204" pitchFamily="34" charset="0"/>
              </a:rPr>
              <a:t>parents,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teachers,</a:t>
            </a:r>
            <a:r>
              <a:rPr sz="1333" spc="2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87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333" spc="2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students.</a:t>
            </a:r>
            <a:r>
              <a:rPr sz="1333" spc="18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bject 23">
            <a:extLst>
              <a:ext uri="{FF2B5EF4-FFF2-40B4-BE49-F238E27FC236}">
                <a16:creationId xmlns:a16="http://schemas.microsoft.com/office/drawing/2014/main" id="{EAD0DD3A-33B7-FFC0-0052-BE54C2D58279}"/>
              </a:ext>
            </a:extLst>
          </p:cNvPr>
          <p:cNvSpPr txBox="1"/>
          <p:nvPr/>
        </p:nvSpPr>
        <p:spPr>
          <a:xfrm>
            <a:off x="3155448" y="3363024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 algn="ctr">
              <a:lnSpc>
                <a:spcPct val="114599"/>
              </a:lnSpc>
              <a:spcBef>
                <a:spcPts val="133"/>
              </a:spcBef>
            </a:pPr>
            <a:r>
              <a:rPr sz="16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sz="1600" b="1" spc="-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13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bject 25">
            <a:extLst>
              <a:ext uri="{FF2B5EF4-FFF2-40B4-BE49-F238E27FC236}">
                <a16:creationId xmlns:a16="http://schemas.microsoft.com/office/drawing/2014/main" id="{CE3F5D19-14BA-2B57-CCAB-CC87B5FEC1C7}"/>
              </a:ext>
            </a:extLst>
          </p:cNvPr>
          <p:cNvSpPr txBox="1"/>
          <p:nvPr/>
        </p:nvSpPr>
        <p:spPr>
          <a:xfrm>
            <a:off x="3030517" y="4845485"/>
            <a:ext cx="1613640" cy="89150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lang="en-US" sz="1600" b="1" spc="67" dirty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</a:p>
          <a:p>
            <a:pPr marL="16933" marR="6773" algn="ctr">
              <a:spcBef>
                <a:spcPts val="133"/>
              </a:spcBef>
            </a:pP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en-US" sz="1333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152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Parent</a:t>
            </a:r>
            <a:r>
              <a:rPr sz="1333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Consent</a:t>
            </a:r>
            <a:r>
              <a:rPr sz="1333" spc="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-27" dirty="0">
                <a:latin typeface="Calibri" panose="020F0502020204030204" pitchFamily="34" charset="0"/>
                <a:cs typeface="Calibri" panose="020F0502020204030204" pitchFamily="34" charset="0"/>
              </a:rPr>
              <a:t>will </a:t>
            </a:r>
            <a:r>
              <a:rPr sz="1333" dirty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sz="1333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33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CogAT</a:t>
            </a:r>
            <a:r>
              <a:rPr sz="1333" spc="-13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bject 20">
            <a:extLst>
              <a:ext uri="{FF2B5EF4-FFF2-40B4-BE49-F238E27FC236}">
                <a16:creationId xmlns:a16="http://schemas.microsoft.com/office/drawing/2014/main" id="{F4F582EB-9906-CA2A-BF34-C2C5CED6BED8}"/>
              </a:ext>
            </a:extLst>
          </p:cNvPr>
          <p:cNvSpPr txBox="1"/>
          <p:nvPr/>
        </p:nvSpPr>
        <p:spPr>
          <a:xfrm>
            <a:off x="295897" y="4409343"/>
            <a:ext cx="1216546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600" b="1" spc="-40" dirty="0">
                <a:latin typeface="Calibri" panose="020F0502020204030204" pitchFamily="34" charset="0"/>
                <a:cs typeface="Calibri" panose="020F0502020204030204" pitchFamily="34" charset="0"/>
              </a:rPr>
              <a:t>August</a:t>
            </a:r>
            <a:r>
              <a:rPr sz="1600" b="1" spc="-4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13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b="1" spc="13" dirty="0">
                <a:latin typeface="Calibri" panose="020F0502020204030204" pitchFamily="34" charset="0"/>
                <a:cs typeface="Calibri" panose="020F0502020204030204" pitchFamily="34" charset="0"/>
              </a:rPr>
              <a:t> September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8801B2-A24E-E493-8054-1E489EB781CD}"/>
              </a:ext>
            </a:extLst>
          </p:cNvPr>
          <p:cNvSpPr txBox="1"/>
          <p:nvPr/>
        </p:nvSpPr>
        <p:spPr>
          <a:xfrm>
            <a:off x="8517265" y="3351439"/>
            <a:ext cx="114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March 2026</a:t>
            </a:r>
          </a:p>
        </p:txBody>
      </p:sp>
    </p:spTree>
    <p:extLst>
      <p:ext uri="{BB962C8B-B14F-4D97-AF65-F5344CB8AC3E}">
        <p14:creationId xmlns:p14="http://schemas.microsoft.com/office/powerpoint/2010/main" val="270848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10BA-4385-E173-02F4-6A378D9E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23" y="987425"/>
            <a:ext cx="4853504" cy="43818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300" b="1" kern="1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GT Referral Deadline</a:t>
            </a:r>
            <a:br>
              <a:rPr lang="en-US" sz="7300" b="1" kern="1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7300" b="1" kern="1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September 30</a:t>
            </a:r>
            <a:r>
              <a:rPr lang="en-US" sz="7300" b="1" kern="1200" baseline="300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br>
              <a:rPr lang="en-US" b="1" kern="1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US" b="1" kern="1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050" name="Picture 2" descr="Reminder Images – Browse 2,005,869 Stock Photos, Vectors, and Video | Adobe  Stock">
            <a:extLst>
              <a:ext uri="{FF2B5EF4-FFF2-40B4-BE49-F238E27FC236}">
                <a16:creationId xmlns:a16="http://schemas.microsoft.com/office/drawing/2014/main" id="{BEC544C8-DA8F-21C3-7D43-ABFED9EB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r="1279" b="-3"/>
          <a:stretch>
            <a:fillRect/>
          </a:stretch>
        </p:blipFill>
        <p:spPr bwMode="auto">
          <a:xfrm>
            <a:off x="5183188" y="987425"/>
            <a:ext cx="6172200" cy="48736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FDB618-91BB-88DF-0CF4-01DDE7F6613F}"/>
              </a:ext>
            </a:extLst>
          </p:cNvPr>
          <p:cNvSpPr/>
          <p:nvPr/>
        </p:nvSpPr>
        <p:spPr>
          <a:xfrm>
            <a:off x="275461" y="5169794"/>
            <a:ext cx="4644427" cy="667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kern="1200" baseline="30000" dirty="0">
                <a:latin typeface="Calibri"/>
                <a:ea typeface="Calibri"/>
                <a:cs typeface="Calibri"/>
              </a:rPr>
              <a:t>www.fortbendisd.com/gifted</a:t>
            </a:r>
            <a:r>
              <a:rPr lang="en-US" sz="3600" b="1" kern="1200" dirty="0"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2055" name="Footer Placeholder 4">
            <a:extLst>
              <a:ext uri="{FF2B5EF4-FFF2-40B4-BE49-F238E27FC236}">
                <a16:creationId xmlns:a16="http://schemas.microsoft.com/office/drawing/2014/main" id="{EBD784E2-EF55-F983-20D4-6D6468D5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514" y="6329234"/>
            <a:ext cx="6299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057" name="Slide Number Placeholder 5">
            <a:extLst>
              <a:ext uri="{FF2B5EF4-FFF2-40B4-BE49-F238E27FC236}">
                <a16:creationId xmlns:a16="http://schemas.microsoft.com/office/drawing/2014/main" id="{7944821B-22D9-61F5-9516-0FAB8D19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F377299-36CD-E049-B4A4-56FC7F2EF3FB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5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DF9B-93E1-2A35-605E-F67443E8A0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Frequently Asked Questions</a:t>
            </a:r>
            <a:br>
              <a:rPr lang="en-US" dirty="0"/>
            </a:br>
            <a:r>
              <a:rPr lang="en-US" dirty="0"/>
              <a:t>(FAQ)</a:t>
            </a:r>
          </a:p>
        </p:txBody>
      </p:sp>
    </p:spTree>
    <p:extLst>
      <p:ext uri="{BB962C8B-B14F-4D97-AF65-F5344CB8AC3E}">
        <p14:creationId xmlns:p14="http://schemas.microsoft.com/office/powerpoint/2010/main" val="225233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E1DFA-6F69-D799-26AD-7F406C51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6" y="18255"/>
            <a:ext cx="10515600" cy="1325563"/>
          </a:xfrm>
        </p:spPr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FFC38-ADCD-C999-0F4B-3CF135FFC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5" y="1086416"/>
            <a:ext cx="11819321" cy="50905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sz="3500" b="1" dirty="0"/>
              <a:t>If my child does not qualify for GT services, can they be referred again?</a:t>
            </a:r>
          </a:p>
          <a:p>
            <a:pPr>
              <a:spcBef>
                <a:spcPct val="50000"/>
              </a:spcBef>
            </a:pPr>
            <a:r>
              <a:rPr lang="en-US" sz="3500">
                <a:latin typeface="Calibri"/>
                <a:ea typeface="Calibri"/>
                <a:cs typeface="Calibri"/>
              </a:rPr>
              <a:t>Yes, your child can be referred for GT evaluation on an annual </a:t>
            </a:r>
            <a:r>
              <a:rPr lang="en-US" sz="3500" dirty="0">
                <a:latin typeface="Calibri"/>
                <a:ea typeface="Calibri"/>
                <a:cs typeface="Calibri"/>
              </a:rPr>
              <a:t>(yearly) basis until the 12</a:t>
            </a:r>
            <a:r>
              <a:rPr lang="en-US" sz="3500" baseline="30000" dirty="0">
                <a:latin typeface="Calibri"/>
                <a:ea typeface="Calibri"/>
                <a:cs typeface="Calibri"/>
              </a:rPr>
              <a:t>th</a:t>
            </a:r>
            <a:r>
              <a:rPr lang="en-US" sz="3500" dirty="0">
                <a:latin typeface="Calibri"/>
                <a:ea typeface="Calibri"/>
                <a:cs typeface="Calibri"/>
              </a:rPr>
              <a:t> grade.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sz="3500" b="1" dirty="0"/>
              <a:t>My child is already identified as GT in all areas. Can they be referred for re-testing?</a:t>
            </a:r>
          </a:p>
          <a:p>
            <a:pPr>
              <a:spcBef>
                <a:spcPct val="50000"/>
              </a:spcBef>
            </a:pPr>
            <a:r>
              <a:rPr lang="en-US" sz="3500" dirty="0"/>
              <a:t>Referrals are not accepted for students who have been identified for GT services in all areas.</a:t>
            </a:r>
          </a:p>
          <a:p>
            <a:endParaRPr lang="en-US" sz="3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A8A737-F3C8-AE22-25C4-1788916C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B951D-D7E7-20DC-2A9F-18E5A8E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50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8A2D-9A8D-BF9B-0A4C-7C05FE3D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2" y="-1407"/>
            <a:ext cx="10515600" cy="1325563"/>
          </a:xfrm>
        </p:spPr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0B5A-F45C-5613-34E5-5974DE09F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31" y="1324056"/>
            <a:ext cx="11017169" cy="4852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sz="3500" b="1" dirty="0">
                <a:latin typeface="Calibri"/>
                <a:ea typeface="Calibri"/>
                <a:cs typeface="Calibri"/>
              </a:rPr>
              <a:t>My child is already identified for GT services in one area. Can they be referred for re-evaluation?</a:t>
            </a:r>
          </a:p>
          <a:p>
            <a:pPr>
              <a:spcBef>
                <a:spcPct val="50000"/>
              </a:spcBef>
            </a:pPr>
            <a:r>
              <a:rPr lang="en-US" sz="3500" dirty="0">
                <a:latin typeface="Calibri"/>
                <a:ea typeface="Calibri"/>
                <a:cs typeface="Calibri"/>
              </a:rPr>
              <a:t>Students currently identified for GT services in one area may not be referred for add additional areas. Once a student is identified for GT services, no additional evaluation will be available.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A63C5-4F41-F0A3-314D-BA5BA7DF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0CAD5-F46F-1ADB-9483-0FB15A1D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83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53EF-89B5-F7D5-5A5D-37C0EB7C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5" y="-1407"/>
            <a:ext cx="10544536" cy="823994"/>
          </a:xfrm>
        </p:spPr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64E8D-AD70-5851-C271-CFE6AACA3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38" y="629575"/>
            <a:ext cx="12010662" cy="5364122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sz="3500" b="1" dirty="0"/>
              <a:t>How does FBISD service Gifted Learners?</a:t>
            </a:r>
          </a:p>
          <a:p>
            <a:pPr>
              <a:spcBef>
                <a:spcPct val="50000"/>
              </a:spcBef>
            </a:pPr>
            <a:r>
              <a:rPr lang="en-US" sz="3500" dirty="0"/>
              <a:t>GT services are provided in the core subject areas: English Language Arts, social studies, math, and science.</a:t>
            </a:r>
          </a:p>
          <a:p>
            <a:pPr>
              <a:spcBef>
                <a:spcPct val="50000"/>
              </a:spcBef>
            </a:pPr>
            <a:r>
              <a:rPr lang="en-US" sz="3500" dirty="0"/>
              <a:t>Students are cluster grouped with GT-Trained teachers.</a:t>
            </a:r>
            <a:endParaRPr lang="en-US" sz="3500" dirty="0">
              <a:ea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sz="3500" dirty="0"/>
              <a:t>GT Learning Plans for each student are completed to support student growth.</a:t>
            </a:r>
          </a:p>
          <a:p>
            <a:pPr>
              <a:spcBef>
                <a:spcPct val="50000"/>
              </a:spcBef>
            </a:pPr>
            <a:r>
              <a:rPr lang="en-US" sz="3500" dirty="0"/>
              <a:t>FBISD teachers also provide curricular compacting, lesson differentiation, and participation in projects aligned to the Texas Performance Standards Project (TPSP).</a:t>
            </a:r>
          </a:p>
          <a:p>
            <a:endParaRPr lang="en-US" sz="3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F1192-7D73-44FD-F729-8A5BB85D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D7A48-BAB1-95A9-4881-5300D730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0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D899-1B05-18D4-7049-C922370AC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27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National Association for Gifted Children (NAGC)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62915-F861-7BD5-B201-2B9294BF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049" y="1545904"/>
            <a:ext cx="11055751" cy="46310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Calibri"/>
                <a:ea typeface="Calibri"/>
                <a:cs typeface="Calibri"/>
              </a:rPr>
              <a:t>Students with Gifts and Talents:</a:t>
            </a:r>
          </a:p>
          <a:p>
            <a:pPr lvl="1"/>
            <a:r>
              <a:rPr lang="en-US" sz="2800" dirty="0">
                <a:latin typeface="Calibri"/>
                <a:ea typeface="Calibri"/>
                <a:cs typeface="Calibri"/>
              </a:rPr>
              <a:t>Come from all racial, ethnic, and cultural populations, as well as all economic strata.</a:t>
            </a:r>
          </a:p>
          <a:p>
            <a:pPr lvl="1"/>
            <a:r>
              <a:rPr lang="en-US" sz="2800" dirty="0">
                <a:latin typeface="Calibri"/>
                <a:ea typeface="Calibri"/>
                <a:cs typeface="Calibri"/>
              </a:rPr>
              <a:t>Require sufficient access to appropriate learning opportunities to realize their potential.</a:t>
            </a:r>
          </a:p>
          <a:p>
            <a:pPr lvl="1"/>
            <a:r>
              <a:rPr lang="en-US" sz="2800" dirty="0">
                <a:latin typeface="Calibri"/>
                <a:ea typeface="Calibri"/>
                <a:cs typeface="Calibri"/>
              </a:rPr>
              <a:t>Can have learning and processing disorders that require specialized intervention and accommodation.</a:t>
            </a:r>
          </a:p>
          <a:p>
            <a:pPr lvl="1"/>
            <a:r>
              <a:rPr lang="en-US" sz="2800" dirty="0">
                <a:latin typeface="Calibri"/>
                <a:ea typeface="Calibri"/>
                <a:cs typeface="Calibri"/>
              </a:rPr>
              <a:t>Need support and guidance to develop socially and emotionally as well as in their areas of talent.</a:t>
            </a:r>
          </a:p>
          <a:p>
            <a:pPr lvl="1"/>
            <a:r>
              <a:rPr lang="en-US" sz="2800" dirty="0">
                <a:latin typeface="Calibri"/>
                <a:ea typeface="Calibri"/>
                <a:cs typeface="Calibri"/>
              </a:rPr>
              <a:t>Require varied services based on their changing needs.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42359-27BA-F80D-4618-ADD58806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EDEE7-59EA-7B2E-66A4-8ABC6BE5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75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637F-18EE-0163-B377-5039C81C6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230" y="1702054"/>
            <a:ext cx="5953539" cy="955124"/>
          </a:xfrm>
        </p:spPr>
        <p:txBody>
          <a:bodyPr>
            <a:noAutofit/>
          </a:bodyPr>
          <a:lstStyle/>
          <a:p>
            <a:r>
              <a:rPr lang="en-US" sz="7200" dirty="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301AC-9C78-0FE7-647B-F7381F8A8854}"/>
              </a:ext>
            </a:extLst>
          </p:cNvPr>
          <p:cNvSpPr txBox="1"/>
          <p:nvPr/>
        </p:nvSpPr>
        <p:spPr>
          <a:xfrm>
            <a:off x="3252611" y="4887098"/>
            <a:ext cx="568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write them in the chat.</a:t>
            </a:r>
          </a:p>
          <a:p>
            <a:pPr algn="ctr"/>
            <a:endParaRPr lang="en-US" sz="2400" dirty="0"/>
          </a:p>
        </p:txBody>
      </p:sp>
      <p:pic>
        <p:nvPicPr>
          <p:cNvPr id="5" name="Picture 4" descr="Several hands raised in the air&#10;&#10;AI-generated content may be incorrect.">
            <a:extLst>
              <a:ext uri="{FF2B5EF4-FFF2-40B4-BE49-F238E27FC236}">
                <a16:creationId xmlns:a16="http://schemas.microsoft.com/office/drawing/2014/main" id="{7D538820-0D2C-EE6F-B0AA-5B2C1EE3D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84893" y="2506014"/>
            <a:ext cx="3422210" cy="20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01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E37044-57EE-6DD0-3048-B136C969F44A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FBISD Gifted and Talented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421CF-8DFA-AACC-2350-EEB2CB815037}"/>
              </a:ext>
            </a:extLst>
          </p:cNvPr>
          <p:cNvSpPr txBox="1"/>
          <p:nvPr/>
        </p:nvSpPr>
        <p:spPr>
          <a:xfrm>
            <a:off x="0" y="2976937"/>
            <a:ext cx="1190774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Dr. Laurie Westphal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(Director)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Anela Williams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(Elementary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Aisha Coleman-Holmes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(Secondary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Terry White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(Curriculum Integration Coordinator)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Nancy Bryant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Mentorship Specialist)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Joseph Bernhart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Academy Coordinator)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endParaRPr lang="en-US" sz="2400" b="1" dirty="0">
              <a:solidFill>
                <a:schemeClr val="bg1"/>
              </a:solidFill>
              <a:latin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161103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B1F0148D-3938-7C0B-6112-46F5C1D82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DD1C6-B6A3-A354-2101-4B979C1DBB74}"/>
              </a:ext>
            </a:extLst>
          </p:cNvPr>
          <p:cNvSpPr txBox="1"/>
          <p:nvPr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6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475AA-D542-1806-042D-D4826C2F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2" y="104695"/>
            <a:ext cx="10515600" cy="669665"/>
          </a:xfrm>
        </p:spPr>
        <p:txBody>
          <a:bodyPr>
            <a:normAutofit fontScale="90000"/>
          </a:bodyPr>
          <a:lstStyle/>
          <a:p>
            <a:r>
              <a:rPr lang="en-US" dirty="0"/>
              <a:t>Texas Education Agency (TEA)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00EB-1C4C-B592-54D3-5B5CA33A2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3" y="996108"/>
            <a:ext cx="12010663" cy="54991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Calibri"/>
                <a:ea typeface="Calibri"/>
                <a:cs typeface="Calibri"/>
              </a:rPr>
              <a:t>The Texas Education Agency defines a gifted/talented student as a child who performs at or shows the potential for performing at a remarkably high level of accomplishment when compared to others of the same age, experience, or environment and who</a:t>
            </a:r>
            <a:endParaRPr lang="en-US" sz="3000">
              <a:latin typeface="Calibri"/>
              <a:ea typeface="Calibri"/>
              <a:cs typeface="Calibri"/>
            </a:endParaRPr>
          </a:p>
          <a:p>
            <a:pPr lvl="1"/>
            <a:r>
              <a:rPr lang="en-US" sz="2900" dirty="0">
                <a:latin typeface="Calibri"/>
                <a:ea typeface="Calibri"/>
                <a:cs typeface="Calibri"/>
              </a:rPr>
              <a:t>exhibits high performance capability in an intellectual, creative, or artistic area;</a:t>
            </a:r>
          </a:p>
          <a:p>
            <a:pPr lvl="1"/>
            <a:r>
              <a:rPr lang="en-US" sz="2900" dirty="0">
                <a:latin typeface="Calibri"/>
                <a:ea typeface="Calibri"/>
                <a:cs typeface="Calibri"/>
              </a:rPr>
              <a:t>possesses an unusual capacity for leadership; or</a:t>
            </a:r>
          </a:p>
          <a:p>
            <a:pPr lvl="1"/>
            <a:r>
              <a:rPr lang="en-US" sz="2900" dirty="0">
                <a:latin typeface="Calibri"/>
                <a:ea typeface="Calibri"/>
                <a:cs typeface="Calibri"/>
              </a:rPr>
              <a:t>excels in a specific academic field. </a:t>
            </a:r>
          </a:p>
          <a:p>
            <a:pPr marL="457200" lvl="1" indent="0">
              <a:buNone/>
            </a:pPr>
            <a:r>
              <a:rPr lang="en-US" sz="2900" dirty="0">
                <a:latin typeface="Calibri"/>
                <a:ea typeface="Calibri"/>
                <a:cs typeface="Calibri"/>
              </a:rPr>
              <a:t>   (Texas Education Code §29.121)</a:t>
            </a:r>
            <a:endParaRPr lang="en-US" dirty="0">
              <a:ea typeface="Calibri" panose="020F0502020204030204" pitchFamily="34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F10B6-8E60-3AEF-C8A9-10355932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1745D-C80C-B8DB-7393-DB661B40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group of children smiling&#10;&#10;AI-generated content may be incorrect.">
            <a:extLst>
              <a:ext uri="{FF2B5EF4-FFF2-40B4-BE49-F238E27FC236}">
                <a16:creationId xmlns:a16="http://schemas.microsoft.com/office/drawing/2014/main" id="{4D774333-BE38-7091-A975-AEFC6D9D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697" y="3260202"/>
            <a:ext cx="4130655" cy="27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35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4DBA-2CD7-9340-F01F-98945C1E1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Gifted and Talented (GT) Services</a:t>
            </a:r>
          </a:p>
        </p:txBody>
      </p:sp>
    </p:spTree>
    <p:extLst>
      <p:ext uri="{BB962C8B-B14F-4D97-AF65-F5344CB8AC3E}">
        <p14:creationId xmlns:p14="http://schemas.microsoft.com/office/powerpoint/2010/main" val="92160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7D42-4A51-C358-B8B7-79646C00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FBISD Gifted and Talented (GT) Areas Served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DE82D-DA21-81E1-A9C3-0BC926A5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A7C53-3286-D00D-ACA2-030E7ED2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D029C6-E981-F15D-ECB4-FF1A44F142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543351"/>
              </p:ext>
            </p:extLst>
          </p:nvPr>
        </p:nvGraphicFramePr>
        <p:xfrm>
          <a:off x="3774163" y="1608003"/>
          <a:ext cx="8758473" cy="3641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D791F27-72A2-2458-3822-F02352CD76E4}"/>
              </a:ext>
            </a:extLst>
          </p:cNvPr>
          <p:cNvSpPr txBox="1"/>
          <p:nvPr/>
        </p:nvSpPr>
        <p:spPr>
          <a:xfrm>
            <a:off x="380246" y="2090171"/>
            <a:ext cx="42913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Students can be served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ELA/Social Studies</a:t>
            </a:r>
          </a:p>
          <a:p>
            <a:r>
              <a:rPr lang="en-US" sz="2800" b="1" dirty="0"/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Math/Science</a:t>
            </a:r>
          </a:p>
          <a:p>
            <a:r>
              <a:rPr lang="en-US" sz="2800" b="1" dirty="0"/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(4) areas</a:t>
            </a:r>
          </a:p>
        </p:txBody>
      </p:sp>
    </p:spTree>
    <p:extLst>
      <p:ext uri="{BB962C8B-B14F-4D97-AF65-F5344CB8AC3E}">
        <p14:creationId xmlns:p14="http://schemas.microsoft.com/office/powerpoint/2010/main" val="2485722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4C2-D9E7-3555-073B-256FAA4D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4" y="-1407"/>
            <a:ext cx="10544536" cy="1026551"/>
          </a:xfrm>
        </p:spPr>
        <p:txBody>
          <a:bodyPr/>
          <a:lstStyle/>
          <a:p>
            <a:r>
              <a:rPr lang="en-US" dirty="0"/>
              <a:t>Gifted Services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32343-D5F8-CB8B-C6C4-5D2E5AA58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251" y="1245912"/>
            <a:ext cx="2955202" cy="4095728"/>
          </a:xfrm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Goal</a:t>
            </a:r>
          </a:p>
          <a:p>
            <a:pPr marL="0" indent="0" algn="ctr">
              <a:buNone/>
            </a:pPr>
            <a:r>
              <a:rPr lang="en-US" sz="2600" dirty="0"/>
              <a:t>Provide students opportunities to develop their capabilities and demonstrate skills in self-directed learning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FF462-9EAB-4189-31DB-F57A705F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C5C79-AA5B-2282-B260-107B630E8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63405D-A328-A8A2-D8FC-F22FCFB375D6}"/>
              </a:ext>
            </a:extLst>
          </p:cNvPr>
          <p:cNvSpPr txBox="1">
            <a:spLocks/>
          </p:cNvSpPr>
          <p:nvPr/>
        </p:nvSpPr>
        <p:spPr>
          <a:xfrm>
            <a:off x="4618399" y="1245912"/>
            <a:ext cx="2955202" cy="409572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u="sng" dirty="0"/>
              <a:t>Success criteria</a:t>
            </a:r>
          </a:p>
          <a:p>
            <a:pPr marL="0" indent="0" algn="ctr">
              <a:buNone/>
            </a:pPr>
            <a:r>
              <a:rPr lang="en-US" sz="2600" dirty="0"/>
              <a:t>Students develop innovative products and performances that reflect creativity, individuality, refined research, critical thinking, and communication skills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9E1929-EF5C-951D-5A8E-60F8E23D4147}"/>
              </a:ext>
            </a:extLst>
          </p:cNvPr>
          <p:cNvSpPr txBox="1">
            <a:spLocks/>
          </p:cNvSpPr>
          <p:nvPr/>
        </p:nvSpPr>
        <p:spPr>
          <a:xfrm>
            <a:off x="8398598" y="1245912"/>
            <a:ext cx="2955202" cy="409572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u="sng" dirty="0"/>
              <a:t>Supports</a:t>
            </a:r>
          </a:p>
          <a:p>
            <a:pPr marL="0" indent="0" algn="ctr">
              <a:buNone/>
            </a:pPr>
            <a:r>
              <a:rPr lang="en-US" sz="2600"/>
              <a:t>Educational interventions: </a:t>
            </a:r>
            <a:r>
              <a:rPr lang="en-US" sz="2600" dirty="0"/>
              <a:t>content extensions, curricular alternatives, advanced-level projects, self-directed goals in the GT Learning Plan</a:t>
            </a:r>
          </a:p>
        </p:txBody>
      </p:sp>
    </p:spTree>
    <p:extLst>
      <p:ext uri="{BB962C8B-B14F-4D97-AF65-F5344CB8AC3E}">
        <p14:creationId xmlns:p14="http://schemas.microsoft.com/office/powerpoint/2010/main" val="886271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368D-B857-93F7-2980-E5B453E75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5" y="95049"/>
            <a:ext cx="10544536" cy="852931"/>
          </a:xfrm>
        </p:spPr>
        <p:txBody>
          <a:bodyPr/>
          <a:lstStyle/>
          <a:p>
            <a:r>
              <a:rPr lang="en-US" dirty="0"/>
              <a:t>GT Services K-12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607D3-0355-6C4A-E512-B8020362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37" y="1025043"/>
            <a:ext cx="11885270" cy="515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dirty="0">
                <a:latin typeface="Calibri"/>
                <a:ea typeface="Calibri"/>
                <a:cs typeface="Calibri"/>
              </a:rPr>
              <a:t>GT services provided in all core subject areas—ELA, Social Studies, Math and Science (Secondary—AAC and AP courses)</a:t>
            </a:r>
          </a:p>
          <a:p>
            <a:r>
              <a:rPr lang="en-US" sz="3500" dirty="0">
                <a:latin typeface="Calibri"/>
                <a:ea typeface="Calibri"/>
                <a:cs typeface="Calibri"/>
              </a:rPr>
              <a:t>GT students cluster grouped with GT-trained teachers</a:t>
            </a:r>
          </a:p>
          <a:p>
            <a:r>
              <a:rPr lang="en-US" sz="3500" dirty="0">
                <a:latin typeface="Calibri"/>
                <a:ea typeface="Calibri"/>
                <a:cs typeface="Calibri"/>
              </a:rPr>
              <a:t>GT Learning Plans</a:t>
            </a:r>
          </a:p>
          <a:p>
            <a:r>
              <a:rPr lang="en-US" sz="3500" dirty="0">
                <a:latin typeface="Calibri"/>
                <a:ea typeface="Calibri"/>
                <a:cs typeface="Calibri"/>
              </a:rPr>
              <a:t>Completion of Texas Performance Standards Project (TPSP)/Innovation Hour Project (Required in grades 1-10, highly encouraged in grades 11-12)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0B6FD-E62C-FCAC-5E97-DC7EFE01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E2382-16B3-92FE-270C-952BA3CD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7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81B7-A0B5-8B70-673A-C9143946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5" y="-184672"/>
            <a:ext cx="10862840" cy="1325563"/>
          </a:xfrm>
        </p:spPr>
        <p:txBody>
          <a:bodyPr/>
          <a:lstStyle/>
          <a:p>
            <a:r>
              <a:rPr lang="en-US" dirty="0"/>
              <a:t>Cluster Grouping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8F24D-D888-7AF5-5180-410D18B2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BB27B-66C3-D6DC-B60C-944D35BF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7299-36CD-E049-B4A4-56FC7F2EF3F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2A627B1-A299-5734-C84C-3F8A92772068}"/>
              </a:ext>
            </a:extLst>
          </p:cNvPr>
          <p:cNvSpPr/>
          <p:nvPr/>
        </p:nvSpPr>
        <p:spPr>
          <a:xfrm>
            <a:off x="247125" y="984322"/>
            <a:ext cx="11355247" cy="141774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 descr="Classroom">
            <a:extLst>
              <a:ext uri="{FF2B5EF4-FFF2-40B4-BE49-F238E27FC236}">
                <a16:creationId xmlns:a16="http://schemas.microsoft.com/office/drawing/2014/main" id="{247222C0-8E9A-9374-9983-C4085EE8F9DB}"/>
              </a:ext>
            </a:extLst>
          </p:cNvPr>
          <p:cNvSpPr/>
          <p:nvPr/>
        </p:nvSpPr>
        <p:spPr>
          <a:xfrm>
            <a:off x="341484" y="1233867"/>
            <a:ext cx="831845" cy="90900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D5216-5026-3D85-711F-69D37019DEDC}"/>
              </a:ext>
            </a:extLst>
          </p:cNvPr>
          <p:cNvGrpSpPr/>
          <p:nvPr/>
        </p:nvGrpSpPr>
        <p:grpSpPr>
          <a:xfrm>
            <a:off x="1360370" y="984322"/>
            <a:ext cx="10064606" cy="1417743"/>
            <a:chOff x="1280994" y="0"/>
            <a:chExt cx="9958505" cy="110908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EAE9ED-58F4-B0BB-C329-B7070A05FDFB}"/>
                </a:ext>
              </a:extLst>
            </p:cNvPr>
            <p:cNvSpPr/>
            <p:nvPr/>
          </p:nvSpPr>
          <p:spPr>
            <a:xfrm>
              <a:off x="1280994" y="0"/>
              <a:ext cx="9958505" cy="11090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32A5907-A1D5-125D-42F8-A9D82D6F6747}"/>
                </a:ext>
              </a:extLst>
            </p:cNvPr>
            <p:cNvSpPr txBox="1"/>
            <p:nvPr/>
          </p:nvSpPr>
          <p:spPr>
            <a:xfrm>
              <a:off x="1280994" y="0"/>
              <a:ext cx="9958505" cy="11090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378" tIns="117378" rIns="117378" bIns="117378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 dirty="0"/>
                <a:t>GT &amp; Vistas students have opportunities to work together as a group, work with other students, and work independently.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18C398-116E-A93F-DA8B-B46DDDAB9FDF}"/>
              </a:ext>
            </a:extLst>
          </p:cNvPr>
          <p:cNvSpPr/>
          <p:nvPr/>
        </p:nvSpPr>
        <p:spPr>
          <a:xfrm>
            <a:off x="247125" y="2582883"/>
            <a:ext cx="11355247" cy="141774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 descr="User Network">
            <a:extLst>
              <a:ext uri="{FF2B5EF4-FFF2-40B4-BE49-F238E27FC236}">
                <a16:creationId xmlns:a16="http://schemas.microsoft.com/office/drawing/2014/main" id="{2EF44ED5-CF95-1990-637F-8139D215219D}"/>
              </a:ext>
            </a:extLst>
          </p:cNvPr>
          <p:cNvSpPr/>
          <p:nvPr/>
        </p:nvSpPr>
        <p:spPr>
          <a:xfrm>
            <a:off x="341484" y="2832427"/>
            <a:ext cx="831845" cy="870426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A9FDBE3-9100-C5A0-3FC0-D08C37482C42}"/>
              </a:ext>
            </a:extLst>
          </p:cNvPr>
          <p:cNvGrpSpPr/>
          <p:nvPr/>
        </p:nvGrpSpPr>
        <p:grpSpPr>
          <a:xfrm>
            <a:off x="1528119" y="2582883"/>
            <a:ext cx="10064606" cy="1417743"/>
            <a:chOff x="1280994" y="1386831"/>
            <a:chExt cx="9958505" cy="110908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EC5DA0-E04F-26A1-AC37-8659E9E553BC}"/>
                </a:ext>
              </a:extLst>
            </p:cNvPr>
            <p:cNvSpPr/>
            <p:nvPr/>
          </p:nvSpPr>
          <p:spPr>
            <a:xfrm>
              <a:off x="1280994" y="1386831"/>
              <a:ext cx="9958505" cy="11090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5CC9F3B-46ED-C0AB-077D-DD85C4B275DD}"/>
                </a:ext>
              </a:extLst>
            </p:cNvPr>
            <p:cNvSpPr txBox="1"/>
            <p:nvPr/>
          </p:nvSpPr>
          <p:spPr>
            <a:xfrm>
              <a:off x="1280994" y="1386831"/>
              <a:ext cx="9958505" cy="11090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378" tIns="117378" rIns="117378" bIns="117378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 dirty="0"/>
                <a:t>GT &amp; Vistas students are placed together for instruction in the a</a:t>
              </a:r>
              <a:r>
                <a:rPr lang="en-US" sz="3000" dirty="0"/>
                <a:t>reas of GT identification. </a:t>
              </a:r>
              <a:endParaRPr lang="en-US" sz="3000" kern="1200" dirty="0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9CEF03F-1FA5-BAFA-3CF1-41E0762D3A63}"/>
              </a:ext>
            </a:extLst>
          </p:cNvPr>
          <p:cNvSpPr/>
          <p:nvPr/>
        </p:nvSpPr>
        <p:spPr>
          <a:xfrm>
            <a:off x="208542" y="4210379"/>
            <a:ext cx="11355247" cy="1408097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37" descr="Diploma Roll">
            <a:extLst>
              <a:ext uri="{FF2B5EF4-FFF2-40B4-BE49-F238E27FC236}">
                <a16:creationId xmlns:a16="http://schemas.microsoft.com/office/drawing/2014/main" id="{C4045404-261F-BE59-AAE0-1B46FE5CA6DA}"/>
              </a:ext>
            </a:extLst>
          </p:cNvPr>
          <p:cNvSpPr/>
          <p:nvPr/>
        </p:nvSpPr>
        <p:spPr>
          <a:xfrm>
            <a:off x="544040" y="4459923"/>
            <a:ext cx="619643" cy="783617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FFEECF-B43F-8E2E-CB00-CE7FA6347F6C}"/>
              </a:ext>
            </a:extLst>
          </p:cNvPr>
          <p:cNvGrpSpPr/>
          <p:nvPr/>
        </p:nvGrpSpPr>
        <p:grpSpPr>
          <a:xfrm>
            <a:off x="1489536" y="4210379"/>
            <a:ext cx="10064606" cy="1408097"/>
            <a:chOff x="1280994" y="2773188"/>
            <a:chExt cx="9958505" cy="110908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E2F39E-C5A2-819D-06AD-5432671BE44A}"/>
                </a:ext>
              </a:extLst>
            </p:cNvPr>
            <p:cNvSpPr/>
            <p:nvPr/>
          </p:nvSpPr>
          <p:spPr>
            <a:xfrm>
              <a:off x="1280994" y="2773188"/>
              <a:ext cx="9958505" cy="11090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1E28F9-30AC-1A7C-F4E1-31D2D750FB4F}"/>
                </a:ext>
              </a:extLst>
            </p:cNvPr>
            <p:cNvSpPr txBox="1"/>
            <p:nvPr/>
          </p:nvSpPr>
          <p:spPr>
            <a:xfrm>
              <a:off x="1280994" y="2773188"/>
              <a:ext cx="9958505" cy="11090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378" tIns="117378" rIns="117378" bIns="117378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 dirty="0"/>
                <a:t>Teachers are trained to adapt curriculum and instruction for their </a:t>
              </a:r>
              <a:r>
                <a:rPr lang="en-US" sz="3000" dirty="0"/>
                <a:t>GT &amp; Vistas</a:t>
              </a:r>
              <a:r>
                <a:rPr lang="en-US" sz="3000" kern="1200" dirty="0"/>
                <a:t> learners.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22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5162-2FB5-7540-13D9-FD1133B334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Referral and Identification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4225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BISD Swatches 1">
      <a:dk1>
        <a:srgbClr val="545458"/>
      </a:dk1>
      <a:lt1>
        <a:srgbClr val="FFFFFF"/>
      </a:lt1>
      <a:dk2>
        <a:srgbClr val="205178"/>
      </a:dk2>
      <a:lt2>
        <a:srgbClr val="B7A99A"/>
      </a:lt2>
      <a:accent1>
        <a:srgbClr val="8F2828"/>
      </a:accent1>
      <a:accent2>
        <a:srgbClr val="0D6F74"/>
      </a:accent2>
      <a:accent3>
        <a:srgbClr val="4F863C"/>
      </a:accent3>
      <a:accent4>
        <a:srgbClr val="FFB81D"/>
      </a:accent4>
      <a:accent5>
        <a:srgbClr val="C5692E"/>
      </a:accent5>
      <a:accent6>
        <a:srgbClr val="75255E"/>
      </a:accent6>
      <a:hlink>
        <a:srgbClr val="0D6F74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KS0 xmlns="94f5fec2-dce9-46fc-b2ca-df9a5dd5e852" xsi:nil="true"/>
    <_ip_UnifiedCompliancePolicyUIAction xmlns="http://schemas.microsoft.com/sharepoint/v3" xsi:nil="true"/>
    <TaxCatchAll xmlns="f2a54c2a-97bc-4363-a7df-0706b41e1f60" xsi:nil="true"/>
    <TEKS_x0028_Main_x0029_ xmlns="94f5fec2-dce9-46fc-b2ca-df9a5dd5e852" xsi:nil="true"/>
    <_ip_UnifiedCompliancePolicyProperties xmlns="http://schemas.microsoft.com/sharepoint/v3" xsi:nil="true"/>
    <GradeLevel xmlns="94f5fec2-dce9-46fc-b2ca-df9a5dd5e852" xsi:nil="true"/>
    <TEKS xmlns="94f5fec2-dce9-46fc-b2ca-df9a5dd5e852" xsi:nil="true"/>
    <lcf76f155ced4ddcb4097134ff3c332f xmlns="94f5fec2-dce9-46fc-b2ca-df9a5dd5e852">
      <Terms xmlns="http://schemas.microsoft.com/office/infopath/2007/PartnerControls"/>
    </lcf76f155ced4ddcb4097134ff3c332f>
    <Unit xmlns="94f5fec2-dce9-46fc-b2ca-df9a5dd5e8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F91601D5DFB649B7FAB8AA8A27D1A7" ma:contentTypeVersion="24" ma:contentTypeDescription="Create a new document." ma:contentTypeScope="" ma:versionID="adcfc77e65f45b9e1ce46f59e6e4d3e4">
  <xsd:schema xmlns:xsd="http://www.w3.org/2001/XMLSchema" xmlns:xs="http://www.w3.org/2001/XMLSchema" xmlns:p="http://schemas.microsoft.com/office/2006/metadata/properties" xmlns:ns1="http://schemas.microsoft.com/sharepoint/v3" xmlns:ns2="94f5fec2-dce9-46fc-b2ca-df9a5dd5e852" xmlns:ns3="f2a54c2a-97bc-4363-a7df-0706b41e1f60" targetNamespace="http://schemas.microsoft.com/office/2006/metadata/properties" ma:root="true" ma:fieldsID="0b4ac8c4ea86b261cd3bfb1b9bdc3cfa" ns1:_="" ns2:_="" ns3:_="">
    <xsd:import namespace="http://schemas.microsoft.com/sharepoint/v3"/>
    <xsd:import namespace="94f5fec2-dce9-46fc-b2ca-df9a5dd5e852"/>
    <xsd:import namespace="f2a54c2a-97bc-4363-a7df-0706b41e1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GradeLevel" minOccurs="0"/>
                <xsd:element ref="ns2:Unit" minOccurs="0"/>
                <xsd:element ref="ns2:TEKS" minOccurs="0"/>
                <xsd:element ref="ns2:TEKS0" minOccurs="0"/>
                <xsd:element ref="ns2:TEKS_x0028_Main_x0029_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5fec2-dce9-46fc-b2ca-df9a5dd5e8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GradeLevel" ma:index="12" nillable="true" ma:displayName="Grade Level" ma:format="Dropdown" ma:internalName="GradeLevel">
      <xsd:simpleType>
        <xsd:restriction base="dms:Choice">
          <xsd:enumeration value="K"/>
          <xsd:enumeration value="1"/>
          <xsd:enumeration value="2"/>
          <xsd:enumeration value="3"/>
          <xsd:enumeration value="4"/>
          <xsd:enumeration value="5"/>
          <xsd:enumeration value="6"/>
          <xsd:enumeration value="7"/>
          <xsd:enumeration value="8"/>
          <xsd:enumeration value="9-12"/>
        </xsd:restriction>
      </xsd:simpleType>
    </xsd:element>
    <xsd:element name="Unit" ma:index="13" nillable="true" ma:displayName="Unit" ma:format="Dropdown" ma:internalName="Unit">
      <xsd:simpleType>
        <xsd:union memberTypes="dms:Text">
          <xsd:simpleType>
            <xsd:restriction base="dms:Choice">
              <xsd:enumeration value="1"/>
              <xsd:enumeration value="2"/>
              <xsd:enumeration value="3"/>
              <xsd:enumeration value="4"/>
              <xsd:enumeration value="5"/>
              <xsd:enumeration value="6"/>
              <xsd:enumeration value="7"/>
              <xsd:enumeration value="8"/>
            </xsd:restriction>
          </xsd:simpleType>
        </xsd:union>
      </xsd:simpleType>
    </xsd:element>
    <xsd:element name="TEKS" ma:index="14" nillable="true" ma:displayName="TEKS " ma:format="Dropdown" ma:internalName="TEKS">
      <xsd:simpleType>
        <xsd:restriction base="dms:Text">
          <xsd:maxLength value="255"/>
        </xsd:restriction>
      </xsd:simpleType>
    </xsd:element>
    <xsd:element name="TEKS0" ma:index="15" nillable="true" ma:displayName="TEKS" ma:format="Dropdown" ma:internalName="TEKS0">
      <xsd:simpleType>
        <xsd:restriction base="dms:Text">
          <xsd:maxLength value="255"/>
        </xsd:restriction>
      </xsd:simpleType>
    </xsd:element>
    <xsd:element name="TEKS_x0028_Main_x0029_" ma:index="16" nillable="true" ma:displayName="TEKS (Main)" ma:format="Dropdown" ma:internalName="TEKS_x0028_Main_x0029_">
      <xsd:simpleType>
        <xsd:restriction base="dms:Text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013b17f-4c1e-49da-8a26-888c8b1ab7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54c2a-97bc-4363-a7df-0706b41e1f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9b34371-7b2e-4d26-b682-62face252f70}" ma:internalName="TaxCatchAll" ma:showField="CatchAllData" ma:web="f2a54c2a-97bc-4363-a7df-0706b41e1f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B11163-E764-4C69-BDA6-CBB4E2A7DA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D603D8-089F-4C1F-A144-8E914B7E8CE2}">
  <ds:schemaRefs>
    <ds:schemaRef ds:uri="http://purl.org/dc/elements/1.1/"/>
    <ds:schemaRef ds:uri="http://schemas.microsoft.com/office/infopath/2007/PartnerControls"/>
    <ds:schemaRef ds:uri="http://purl.org/dc/terms/"/>
    <ds:schemaRef ds:uri="94f5fec2-dce9-46fc-b2ca-df9a5dd5e852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2a54c2a-97bc-4363-a7df-0706b41e1f60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6AF3B6-C80A-4AF4-9B2B-486AB165BE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4f5fec2-dce9-46fc-b2ca-df9a5dd5e852"/>
    <ds:schemaRef ds:uri="f2a54c2a-97bc-4363-a7df-0706b41e1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</TotalTime>
  <Words>1160</Words>
  <Application>Microsoft Office PowerPoint</Application>
  <PresentationFormat>Widescreen</PresentationFormat>
  <Paragraphs>150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Nunito Sans</vt:lpstr>
      <vt:lpstr>Office Theme</vt:lpstr>
      <vt:lpstr>GT Awareness Meeting for Parents</vt:lpstr>
      <vt:lpstr>National Association for Gifted Children (NAGC)</vt:lpstr>
      <vt:lpstr>Texas Education Agency (TEA)</vt:lpstr>
      <vt:lpstr>Gifted and Talented (GT) Services</vt:lpstr>
      <vt:lpstr>FBISD Gifted and Talented (GT) Areas Served</vt:lpstr>
      <vt:lpstr>Gifted Services Design</vt:lpstr>
      <vt:lpstr>GT Services K-12</vt:lpstr>
      <vt:lpstr>Cluster Grouping</vt:lpstr>
      <vt:lpstr>Referral and Identification Process</vt:lpstr>
      <vt:lpstr>GT Referral Windows</vt:lpstr>
      <vt:lpstr>GT Assessment</vt:lpstr>
      <vt:lpstr>GT Assessment</vt:lpstr>
      <vt:lpstr>Identification Timeline—Fall Referrals (Grades 1-11)</vt:lpstr>
      <vt:lpstr>Identification Timeline—Fall Kindergarten Referrals Only</vt:lpstr>
      <vt:lpstr>GT Referral Deadline September 30th </vt:lpstr>
      <vt:lpstr>Frequently Asked Questions (FAQ)</vt:lpstr>
      <vt:lpstr>FAQ</vt:lpstr>
      <vt:lpstr>FAQ</vt:lpstr>
      <vt:lpstr>FAQ</vt:lpstr>
      <vt:lpstr>Questions?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Torres, Vianey</dc:creator>
  <cp:lastModifiedBy>Spurlock, Magdalena</cp:lastModifiedBy>
  <cp:revision>21</cp:revision>
  <dcterms:created xsi:type="dcterms:W3CDTF">2024-04-30T16:14:57Z</dcterms:created>
  <dcterms:modified xsi:type="dcterms:W3CDTF">2025-09-02T14:33:34Z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0x0101009DF91601D5DFB649B7FAB8AA8A27D1A7</vt:lpwstr>
  </property>
  <property fmtid="{D5CDD505-2E9C-101B-9397-08002B2CF9AE}" pid="3" name="MediaServiceImageTags">
    <vt:lpwstr/>
  </property>
</Properties>
</file>