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58" r:id="rId4"/>
    <p:sldId id="271" r:id="rId5"/>
    <p:sldId id="267" r:id="rId6"/>
    <p:sldId id="260" r:id="rId7"/>
    <p:sldId id="261" r:id="rId8"/>
    <p:sldId id="278" r:id="rId9"/>
    <p:sldId id="277" r:id="rId10"/>
    <p:sldId id="280" r:id="rId11"/>
    <p:sldId id="28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7B9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685800"/>
          </a:xfrm>
        </p:spPr>
        <p:txBody>
          <a:bodyPr/>
          <a:lstStyle/>
          <a:p>
            <a:r>
              <a:rPr lang="en-US" sz="3200" dirty="0"/>
              <a:t>Aka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</a:t>
            </a:r>
            <a:r>
              <a:rPr lang="en-US" sz="32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32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</a:t>
            </a:r>
            <a:r>
              <a:rPr lang="en-US" sz="3200" dirty="0"/>
              <a:t> land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AP English IV</a:t>
            </a:r>
          </a:p>
        </p:txBody>
      </p:sp>
    </p:spTree>
    <p:extLst>
      <p:ext uri="{BB962C8B-B14F-4D97-AF65-F5344CB8AC3E}">
        <p14:creationId xmlns:p14="http://schemas.microsoft.com/office/powerpoint/2010/main" val="26949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9B58B-283A-7235-26C9-641853F8D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the Odds Be in Your Favor!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E8787D-8560-7925-7C0B-FF1D0CF7B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9" y="1238250"/>
            <a:ext cx="5286375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2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9B58B-283A-7235-26C9-641853F8D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the Odds Be in Your Favor!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E8787D-8560-7925-7C0B-FF1D0CF7B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9" y="1238250"/>
            <a:ext cx="5286375" cy="56197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E1816AB-EBCE-7B13-B575-2C65B52C4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228600"/>
            <a:ext cx="5648325" cy="605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67000"/>
          </a:xfrm>
        </p:spPr>
        <p:txBody>
          <a:bodyPr>
            <a:normAutofit/>
          </a:bodyPr>
          <a:lstStyle/>
          <a:p>
            <a:r>
              <a:rPr lang="en-US" sz="3200" dirty="0"/>
              <a:t>Let me know if you have questions.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70796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E0F344-BBE6-AC93-A35D-47D06D212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965" y="0"/>
            <a:ext cx="6820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7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745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&amp;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282952"/>
          </a:xfrm>
        </p:spPr>
        <p:txBody>
          <a:bodyPr>
            <a:normAutofit/>
          </a:bodyPr>
          <a:lstStyle/>
          <a:p>
            <a:r>
              <a:rPr lang="en-US" dirty="0"/>
              <a:t>Fort Bend ISD graduate</a:t>
            </a:r>
          </a:p>
          <a:p>
            <a:r>
              <a:rPr lang="en-US" dirty="0"/>
              <a:t>Aggie – History, Political Science, and English</a:t>
            </a:r>
          </a:p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year at Clements</a:t>
            </a:r>
          </a:p>
          <a:p>
            <a:r>
              <a:rPr lang="en-US" dirty="0"/>
              <a:t>Mike, Ian, &amp; Rosie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9612" y="6248400"/>
            <a:ext cx="8529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Email: </a:t>
            </a:r>
            <a:r>
              <a:rPr lang="en-US" sz="2800" b="1" dirty="0"/>
              <a:t>glenys.mcmennamy</a:t>
            </a:r>
            <a:r>
              <a:rPr lang="en-US" sz="2800" dirty="0"/>
              <a:t>@fortbendisd.com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269268"/>
            <a:ext cx="3624072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3</a:t>
            </a:r>
            <a:r>
              <a:rPr lang="en-US" sz="2400" b="1" baseline="30000" dirty="0">
                <a:solidFill>
                  <a:schemeClr val="bg1"/>
                </a:solidFill>
              </a:rPr>
              <a:t>rd</a:t>
            </a:r>
            <a:r>
              <a:rPr lang="en-US" sz="2400" b="1" dirty="0">
                <a:solidFill>
                  <a:schemeClr val="bg1"/>
                </a:solidFill>
              </a:rPr>
              <a:t> period conference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3"/>
          <a:stretch/>
        </p:blipFill>
        <p:spPr>
          <a:xfrm>
            <a:off x="407072" y="3649043"/>
            <a:ext cx="4041321" cy="25146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750" y="2566039"/>
            <a:ext cx="2487922" cy="248792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1698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Tutorials &amp; Conferencing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AM/PM</a:t>
            </a:r>
            <a:r>
              <a:rPr lang="en-US" sz="4400" dirty="0"/>
              <a:t> – most days by appointment</a:t>
            </a:r>
          </a:p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PM</a:t>
            </a:r>
            <a:r>
              <a:rPr lang="en-US" sz="4400" dirty="0"/>
              <a:t>: Tuesdays 3-4</a:t>
            </a:r>
          </a:p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Lunch Lab</a:t>
            </a:r>
            <a:r>
              <a:rPr lang="en-US" sz="4400" dirty="0"/>
              <a:t>: DLH</a:t>
            </a:r>
          </a:p>
          <a:p>
            <a:pPr lvl="1"/>
            <a:r>
              <a:rPr lang="en-US" sz="3900" dirty="0"/>
              <a:t>A: Tues, Thurs, Friday</a:t>
            </a:r>
          </a:p>
          <a:p>
            <a:pPr lvl="1"/>
            <a:r>
              <a:rPr lang="en-US" sz="3900" dirty="0"/>
              <a:t>B: Mon, Thurs</a:t>
            </a:r>
          </a:p>
          <a:p>
            <a:pPr lvl="1"/>
            <a:r>
              <a:rPr lang="en-US" sz="3900" dirty="0"/>
              <a:t>C: Mon, Tues, Friday</a:t>
            </a:r>
          </a:p>
          <a:p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4307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Increase all students’ </a:t>
            </a:r>
            <a:r>
              <a:rPr lang="en-US" sz="3200" b="1" dirty="0">
                <a:solidFill>
                  <a:srgbClr val="D16349"/>
                </a:solidFill>
              </a:rPr>
              <a:t>comfort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D16349"/>
                </a:solidFill>
              </a:rPr>
              <a:t>confidence</a:t>
            </a:r>
            <a:r>
              <a:rPr lang="en-US" sz="3200" dirty="0"/>
              <a:t>, and </a:t>
            </a:r>
            <a:r>
              <a:rPr lang="en-US" sz="3200" b="1" dirty="0">
                <a:solidFill>
                  <a:srgbClr val="D16349"/>
                </a:solidFill>
              </a:rPr>
              <a:t>skills</a:t>
            </a:r>
            <a:r>
              <a:rPr lang="en-US" sz="3200" dirty="0"/>
              <a:t> to do with </a:t>
            </a:r>
            <a:r>
              <a:rPr lang="en-US" sz="3200" b="1" dirty="0">
                <a:solidFill>
                  <a:srgbClr val="D16349"/>
                </a:solidFill>
              </a:rPr>
              <a:t>writing</a:t>
            </a:r>
            <a:r>
              <a:rPr lang="en-US" sz="3200" dirty="0"/>
              <a:t> – particular focus on fiction &amp; poetry as social criticism</a:t>
            </a:r>
          </a:p>
          <a:p>
            <a:r>
              <a:rPr lang="en-US" sz="3200" dirty="0"/>
              <a:t>Students see their </a:t>
            </a:r>
            <a:r>
              <a:rPr lang="en-US" sz="3200" b="1" dirty="0">
                <a:solidFill>
                  <a:srgbClr val="D16349"/>
                </a:solidFill>
              </a:rPr>
              <a:t>role as artists </a:t>
            </a:r>
            <a:r>
              <a:rPr lang="en-US" sz="3200" dirty="0"/>
              <a:t>and/or </a:t>
            </a:r>
            <a:r>
              <a:rPr lang="en-US" sz="3200" b="1" dirty="0">
                <a:solidFill>
                  <a:srgbClr val="D16349"/>
                </a:solidFill>
              </a:rPr>
              <a:t>consumers of artistic works</a:t>
            </a:r>
          </a:p>
          <a:p>
            <a:r>
              <a:rPr lang="en-US" sz="3200" dirty="0"/>
              <a:t>All students are able to study topics or works of </a:t>
            </a:r>
            <a:r>
              <a:rPr lang="en-US" sz="3200" b="1" dirty="0">
                <a:solidFill>
                  <a:srgbClr val="D16349"/>
                </a:solidFill>
              </a:rPr>
              <a:t>personal interest </a:t>
            </a:r>
            <a:r>
              <a:rPr lang="en-US" sz="3200" dirty="0"/>
              <a:t>in multiple parts of our year (summer reading; poetry; long fiction)</a:t>
            </a:r>
          </a:p>
        </p:txBody>
      </p:sp>
    </p:spTree>
    <p:extLst>
      <p:ext uri="{BB962C8B-B14F-4D97-AF65-F5344CB8AC3E}">
        <p14:creationId xmlns:p14="http://schemas.microsoft.com/office/powerpoint/2010/main" val="325617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Types of Readings:</a:t>
            </a:r>
          </a:p>
          <a:p>
            <a:pPr lvl="1"/>
            <a:r>
              <a:rPr lang="en-US" sz="3600" dirty="0"/>
              <a:t>Short Fiction</a:t>
            </a:r>
          </a:p>
          <a:p>
            <a:pPr lvl="1"/>
            <a:r>
              <a:rPr lang="en-US" sz="3600" dirty="0"/>
              <a:t>Poetry</a:t>
            </a:r>
          </a:p>
          <a:p>
            <a:pPr lvl="1"/>
            <a:r>
              <a:rPr lang="en-US" sz="3600" dirty="0"/>
              <a:t>Major Works (Fiction or Drama)</a:t>
            </a:r>
          </a:p>
          <a:p>
            <a:r>
              <a:rPr lang="en-US" sz="4100" dirty="0"/>
              <a:t>Upcoming: </a:t>
            </a:r>
            <a:r>
              <a:rPr lang="en-US" sz="4100" i="1" dirty="0"/>
              <a:t>Frankenstein </a:t>
            </a:r>
            <a:r>
              <a:rPr lang="en-US" sz="4100" dirty="0"/>
              <a:t>&amp; Student Choice Major Work</a:t>
            </a:r>
          </a:p>
        </p:txBody>
      </p:sp>
    </p:spTree>
    <p:extLst>
      <p:ext uri="{BB962C8B-B14F-4D97-AF65-F5344CB8AC3E}">
        <p14:creationId xmlns:p14="http://schemas.microsoft.com/office/powerpoint/2010/main" val="140082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Year: frequent, writing practice (full or partial essays)</a:t>
            </a:r>
          </a:p>
          <a:p>
            <a:r>
              <a:rPr lang="en-US" dirty="0"/>
              <a:t>Types of writing:</a:t>
            </a:r>
          </a:p>
          <a:p>
            <a:pPr lvl="1"/>
            <a:r>
              <a:rPr lang="en-US" b="1" dirty="0">
                <a:solidFill>
                  <a:srgbClr val="D16349"/>
                </a:solidFill>
              </a:rPr>
              <a:t>College Essay</a:t>
            </a:r>
          </a:p>
          <a:p>
            <a:pPr lvl="1"/>
            <a:r>
              <a:rPr lang="en-US" b="1" dirty="0">
                <a:solidFill>
                  <a:srgbClr val="D16349"/>
                </a:solidFill>
              </a:rPr>
              <a:t>Fiction analysis</a:t>
            </a:r>
            <a:r>
              <a:rPr lang="en-US" dirty="0"/>
              <a:t> (over short works or excerpts to develop an interpretation over the nature of a complex relationship)</a:t>
            </a:r>
          </a:p>
          <a:p>
            <a:pPr lvl="1"/>
            <a:r>
              <a:rPr lang="en-US" b="1" dirty="0">
                <a:solidFill>
                  <a:srgbClr val="D16349"/>
                </a:solidFill>
              </a:rPr>
              <a:t>Poetry analysis </a:t>
            </a:r>
            <a:r>
              <a:rPr lang="en-US" dirty="0"/>
              <a:t>(over a full poem to develop an interpretation/ literary argument to do with meaning &amp; stylistic choices)</a:t>
            </a:r>
          </a:p>
          <a:p>
            <a:pPr lvl="1"/>
            <a:r>
              <a:rPr lang="en-US" b="1" dirty="0">
                <a:solidFill>
                  <a:srgbClr val="D16349"/>
                </a:solidFill>
              </a:rPr>
              <a:t>Major Work analysis </a:t>
            </a:r>
            <a:r>
              <a:rPr lang="en-US" dirty="0"/>
              <a:t>(develop a literary argument interpreting a collection of stylistic choices and their impact on making meaning)</a:t>
            </a:r>
          </a:p>
        </p:txBody>
      </p:sp>
    </p:spTree>
    <p:extLst>
      <p:ext uri="{BB962C8B-B14F-4D97-AF65-F5344CB8AC3E}">
        <p14:creationId xmlns:p14="http://schemas.microsoft.com/office/powerpoint/2010/main" val="416882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5814-11B9-AA60-C490-260B4C50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E9A29-4985-BA61-3103-4154D7BFE8E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/>
              <a:t>Composition Notebook (only for English; not a spiral): loads of practice writing/ low risk practice</a:t>
            </a:r>
          </a:p>
          <a:p>
            <a:r>
              <a:rPr lang="en-US" sz="4400" dirty="0"/>
              <a:t>3 </a:t>
            </a:r>
            <a:r>
              <a:rPr lang="en-US" sz="4400" dirty="0">
                <a:highlight>
                  <a:srgbClr val="FFFF00"/>
                </a:highlight>
              </a:rPr>
              <a:t>yellow</a:t>
            </a:r>
            <a:r>
              <a:rPr lang="en-US" sz="4400" dirty="0"/>
              <a:t> legal tablets: loads of timed writing – don’t worry!</a:t>
            </a:r>
          </a:p>
          <a:p>
            <a:r>
              <a:rPr lang="en-US" sz="4400" dirty="0"/>
              <a:t>1 box of tissues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3920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Fall AP Exam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/>
              <a:t>College Board requires exam registration by November 1</a:t>
            </a:r>
          </a:p>
          <a:p>
            <a:r>
              <a:rPr lang="en-US" sz="4000" dirty="0"/>
              <a:t>FBISD requires payment by November 1</a:t>
            </a:r>
          </a:p>
          <a:p>
            <a:r>
              <a:rPr lang="en-US" sz="4000" dirty="0"/>
              <a:t>Late registration incurs a $40 late fee per exam</a:t>
            </a:r>
          </a:p>
          <a:p>
            <a:r>
              <a:rPr lang="en-US" sz="4000" dirty="0"/>
              <a:t>Value of AP Exam credit – may replace English, elective, or humanities (depends on college’s choice)</a:t>
            </a:r>
          </a:p>
        </p:txBody>
      </p:sp>
    </p:spTree>
    <p:extLst>
      <p:ext uri="{BB962C8B-B14F-4D97-AF65-F5344CB8AC3E}">
        <p14:creationId xmlns:p14="http://schemas.microsoft.com/office/powerpoint/2010/main" val="10693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2308</TotalTime>
  <Words>368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Georgia</vt:lpstr>
      <vt:lpstr>Wingdings</vt:lpstr>
      <vt:lpstr>Wingdings 2</vt:lpstr>
      <vt:lpstr>Civic</vt:lpstr>
      <vt:lpstr>Welcome to AP English IV</vt:lpstr>
      <vt:lpstr>PowerPoint Presentation</vt:lpstr>
      <vt:lpstr>Introduction &amp; Communication</vt:lpstr>
      <vt:lpstr>Tutorials &amp; Conferencing</vt:lpstr>
      <vt:lpstr>My Goals</vt:lpstr>
      <vt:lpstr>Readings</vt:lpstr>
      <vt:lpstr>Writing</vt:lpstr>
      <vt:lpstr>Materials</vt:lpstr>
      <vt:lpstr>Fall AP Exam Registration</vt:lpstr>
      <vt:lpstr>May the Odds Be in Your Favor!</vt:lpstr>
      <vt:lpstr>May the Odds Be in Your Favor!</vt:lpstr>
      <vt:lpstr>Thank You.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AP English III</dc:title>
  <dc:creator>McMennamy, Glenys</dc:creator>
  <cp:lastModifiedBy>Mc Mennamy, Glenys</cp:lastModifiedBy>
  <cp:revision>128</cp:revision>
  <dcterms:created xsi:type="dcterms:W3CDTF">2013-09-10T20:28:32Z</dcterms:created>
  <dcterms:modified xsi:type="dcterms:W3CDTF">2024-08-27T22:31:36Z</dcterms:modified>
</cp:coreProperties>
</file>