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Lst>
  <p:notesMasterIdLst>
    <p:notesMasterId r:id="rId27"/>
  </p:notesMasterIdLst>
  <p:sldIdLst>
    <p:sldId id="257" r:id="rId6"/>
    <p:sldId id="285" r:id="rId7"/>
    <p:sldId id="276" r:id="rId8"/>
    <p:sldId id="327" r:id="rId9"/>
    <p:sldId id="381" r:id="rId10"/>
    <p:sldId id="345" r:id="rId11"/>
    <p:sldId id="374" r:id="rId12"/>
    <p:sldId id="375" r:id="rId13"/>
    <p:sldId id="344" r:id="rId14"/>
    <p:sldId id="258" r:id="rId15"/>
    <p:sldId id="377" r:id="rId16"/>
    <p:sldId id="379" r:id="rId17"/>
    <p:sldId id="380" r:id="rId18"/>
    <p:sldId id="275" r:id="rId19"/>
    <p:sldId id="382" r:id="rId20"/>
    <p:sldId id="383" r:id="rId21"/>
    <p:sldId id="385" r:id="rId22"/>
    <p:sldId id="386" r:id="rId23"/>
    <p:sldId id="371" r:id="rId24"/>
    <p:sldId id="373" r:id="rId25"/>
    <p:sldId id="260" r:id="rId26"/>
  </p:sldIdLst>
  <p:sldSz cx="12192000" cy="6858000"/>
  <p:notesSz cx="7169150" cy="94551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ADA"/>
    <a:srgbClr val="892A2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36EB8-1311-AF7D-3128-FA77E92BB38D}" v="61" dt="2025-12-02T22:19:36.011"/>
    <p1510:client id="{264D8989-BC8E-A070-EA72-DFAE9D00F003}" v="11" dt="2025-12-04T14:01:40.157"/>
    <p1510:client id="{31BEC9BE-AB3B-920F-5BB6-28473D2BF1ED}" v="74" dt="2025-12-03T22:07:05.944"/>
    <p1510:client id="{9EE4CA41-D98B-EC93-2882-AE8FDF7A00DC}" v="100" dt="2025-12-02T23:56:21.295"/>
    <p1510:client id="{AB708002-E689-702A-5BA1-AA1F75C2A9CE}" v="223" dt="2025-12-02T22:29:37.018"/>
    <p1510:client id="{C94B663E-9713-4316-F2C3-387D9DCDA6A7}" v="122" dt="2025-12-02T19:29:36.159"/>
    <p1510:client id="{CB0A2E3A-44C8-9B3B-FB76-6477A156E776}" v="179" dt="2025-12-03T20:35:42.094"/>
    <p1510:client id="{F71D4D7F-6A18-42F1-B3A6-68807CBCE491}" v="84" dt="2025-12-02T19:54:06.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6632" cy="474400"/>
          </a:xfrm>
          <a:prstGeom prst="rect">
            <a:avLst/>
          </a:prstGeom>
        </p:spPr>
        <p:txBody>
          <a:bodyPr vert="horz" lIns="94988" tIns="47494" rIns="94988" bIns="47494" rtlCol="0"/>
          <a:lstStyle>
            <a:lvl1pPr algn="l">
              <a:defRPr sz="1200"/>
            </a:lvl1pPr>
          </a:lstStyle>
          <a:p>
            <a:endParaRPr lang="en-US"/>
          </a:p>
        </p:txBody>
      </p:sp>
      <p:sp>
        <p:nvSpPr>
          <p:cNvPr id="3" name="Date Placeholder 2"/>
          <p:cNvSpPr>
            <a:spLocks noGrp="1"/>
          </p:cNvSpPr>
          <p:nvPr>
            <p:ph type="dt" idx="1"/>
          </p:nvPr>
        </p:nvSpPr>
        <p:spPr>
          <a:xfrm>
            <a:off x="4060859" y="0"/>
            <a:ext cx="3106632" cy="474400"/>
          </a:xfrm>
          <a:prstGeom prst="rect">
            <a:avLst/>
          </a:prstGeom>
        </p:spPr>
        <p:txBody>
          <a:bodyPr vert="horz" lIns="94988" tIns="47494" rIns="94988" bIns="47494" rtlCol="0"/>
          <a:lstStyle>
            <a:lvl1pPr algn="r">
              <a:defRPr sz="1200"/>
            </a:lvl1pPr>
          </a:lstStyle>
          <a:p>
            <a:fld id="{002D80A8-0F55-1C46-B0CE-3BD6F1EFDBAF}" type="datetimeFigureOut">
              <a:rPr lang="en-US" smtClean="0"/>
              <a:t>12/5/2025</a:t>
            </a:fld>
            <a:endParaRPr lang="en-US"/>
          </a:p>
        </p:txBody>
      </p:sp>
      <p:sp>
        <p:nvSpPr>
          <p:cNvPr id="4" name="Slide Image Placeholder 3"/>
          <p:cNvSpPr>
            <a:spLocks noGrp="1" noRot="1" noChangeAspect="1"/>
          </p:cNvSpPr>
          <p:nvPr>
            <p:ph type="sldImg" idx="2"/>
          </p:nvPr>
        </p:nvSpPr>
        <p:spPr>
          <a:xfrm>
            <a:off x="747713" y="1182688"/>
            <a:ext cx="5673725" cy="3190875"/>
          </a:xfrm>
          <a:prstGeom prst="rect">
            <a:avLst/>
          </a:prstGeom>
          <a:noFill/>
          <a:ln w="12700">
            <a:solidFill>
              <a:prstClr val="black"/>
            </a:solidFill>
          </a:ln>
        </p:spPr>
        <p:txBody>
          <a:bodyPr vert="horz" lIns="94988" tIns="47494" rIns="94988" bIns="47494" rtlCol="0" anchor="ctr"/>
          <a:lstStyle/>
          <a:p>
            <a:endParaRPr lang="en-US"/>
          </a:p>
        </p:txBody>
      </p:sp>
      <p:sp>
        <p:nvSpPr>
          <p:cNvPr id="5" name="Notes Placeholder 4"/>
          <p:cNvSpPr>
            <a:spLocks noGrp="1"/>
          </p:cNvSpPr>
          <p:nvPr>
            <p:ph type="body" sz="quarter" idx="3"/>
          </p:nvPr>
        </p:nvSpPr>
        <p:spPr>
          <a:xfrm>
            <a:off x="716915" y="4550291"/>
            <a:ext cx="5735320" cy="3722965"/>
          </a:xfrm>
          <a:prstGeom prst="rect">
            <a:avLst/>
          </a:prstGeom>
        </p:spPr>
        <p:txBody>
          <a:bodyPr vert="horz" lIns="94988" tIns="47494" rIns="94988" bIns="474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80752"/>
            <a:ext cx="3106632" cy="474399"/>
          </a:xfrm>
          <a:prstGeom prst="rect">
            <a:avLst/>
          </a:prstGeom>
        </p:spPr>
        <p:txBody>
          <a:bodyPr vert="horz" lIns="94988" tIns="47494" rIns="94988" bIns="47494" rtlCol="0" anchor="b"/>
          <a:lstStyle>
            <a:lvl1pPr algn="l">
              <a:defRPr sz="1200"/>
            </a:lvl1pPr>
          </a:lstStyle>
          <a:p>
            <a:endParaRPr lang="en-US"/>
          </a:p>
        </p:txBody>
      </p:sp>
      <p:sp>
        <p:nvSpPr>
          <p:cNvPr id="7" name="Slide Number Placeholder 6"/>
          <p:cNvSpPr>
            <a:spLocks noGrp="1"/>
          </p:cNvSpPr>
          <p:nvPr>
            <p:ph type="sldNum" sz="quarter" idx="5"/>
          </p:nvPr>
        </p:nvSpPr>
        <p:spPr>
          <a:xfrm>
            <a:off x="4060859" y="8980752"/>
            <a:ext cx="3106632" cy="474399"/>
          </a:xfrm>
          <a:prstGeom prst="rect">
            <a:avLst/>
          </a:prstGeom>
        </p:spPr>
        <p:txBody>
          <a:bodyPr vert="horz" lIns="94988" tIns="47494" rIns="94988" bIns="47494" rtlCol="0" anchor="b"/>
          <a:lstStyle>
            <a:lvl1pPr algn="r">
              <a:defRPr sz="1200"/>
            </a:lvl1pPr>
          </a:lstStyle>
          <a:p>
            <a:fld id="{9D2FA2B6-1545-6C4F-A6D2-357BB0941EC5}" type="slidenum">
              <a:rPr lang="en-US" smtClean="0"/>
              <a:t>‹#›</a:t>
            </a:fld>
            <a:endParaRPr lang="en-US"/>
          </a:p>
        </p:txBody>
      </p:sp>
    </p:spTree>
    <p:extLst>
      <p:ext uri="{BB962C8B-B14F-4D97-AF65-F5344CB8AC3E}">
        <p14:creationId xmlns:p14="http://schemas.microsoft.com/office/powerpoint/2010/main" val="124056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a:t>
            </a:fld>
            <a:endParaRPr lang="en-US"/>
          </a:p>
        </p:txBody>
      </p:sp>
    </p:spTree>
    <p:extLst>
      <p:ext uri="{BB962C8B-B14F-4D97-AF65-F5344CB8AC3E}">
        <p14:creationId xmlns:p14="http://schemas.microsoft.com/office/powerpoint/2010/main" val="405027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10</a:t>
            </a:fld>
            <a:endParaRPr lang="en-US"/>
          </a:p>
        </p:txBody>
      </p:sp>
    </p:spTree>
    <p:extLst>
      <p:ext uri="{BB962C8B-B14F-4D97-AF65-F5344CB8AC3E}">
        <p14:creationId xmlns:p14="http://schemas.microsoft.com/office/powerpoint/2010/main" val="699777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16DC-993B-C605-1577-CCB3CA3441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3AB79-294E-D4D1-1DC9-A515D8DBE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F3B87-6D1C-23F7-25E6-74938082A0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31726C-C787-4142-ECCC-89DA1C363422}"/>
              </a:ext>
            </a:extLst>
          </p:cNvPr>
          <p:cNvSpPr>
            <a:spLocks noGrp="1"/>
          </p:cNvSpPr>
          <p:nvPr>
            <p:ph type="sldNum" sz="quarter" idx="5"/>
          </p:nvPr>
        </p:nvSpPr>
        <p:spPr/>
        <p:txBody>
          <a:bodyPr/>
          <a:lstStyle/>
          <a:p>
            <a:fld id="{9D2FA2B6-1545-6C4F-A6D2-357BB0941EC5}" type="slidenum">
              <a:rPr lang="en-US" smtClean="0"/>
              <a:t>11</a:t>
            </a:fld>
            <a:endParaRPr lang="en-US"/>
          </a:p>
        </p:txBody>
      </p:sp>
    </p:spTree>
    <p:extLst>
      <p:ext uri="{BB962C8B-B14F-4D97-AF65-F5344CB8AC3E}">
        <p14:creationId xmlns:p14="http://schemas.microsoft.com/office/powerpoint/2010/main" val="2995871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90325-3DF3-E1AB-E2F7-52E5BD107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A8F5A-7EDA-4F48-7D2F-749CCA1DF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56B8F-0281-EAD1-6541-C46B32F4EB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D6397D-FD3F-4ABB-BEFC-FA0487D5195E}"/>
              </a:ext>
            </a:extLst>
          </p:cNvPr>
          <p:cNvSpPr>
            <a:spLocks noGrp="1"/>
          </p:cNvSpPr>
          <p:nvPr>
            <p:ph type="sldNum" sz="quarter" idx="5"/>
          </p:nvPr>
        </p:nvSpPr>
        <p:spPr/>
        <p:txBody>
          <a:bodyPr/>
          <a:lstStyle/>
          <a:p>
            <a:fld id="{9D2FA2B6-1545-6C4F-A6D2-357BB0941EC5}" type="slidenum">
              <a:rPr lang="en-US" smtClean="0"/>
              <a:t>12</a:t>
            </a:fld>
            <a:endParaRPr lang="en-US"/>
          </a:p>
        </p:txBody>
      </p:sp>
    </p:spTree>
    <p:extLst>
      <p:ext uri="{BB962C8B-B14F-4D97-AF65-F5344CB8AC3E}">
        <p14:creationId xmlns:p14="http://schemas.microsoft.com/office/powerpoint/2010/main" val="2726261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C7B16-BA73-7E09-C22C-22B54B62F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2C5E2-1B82-F5BF-9AFB-3D33CC8C8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5399F-DC12-802E-97E7-F99A7DE0D8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C74ECC-ADE5-C1CF-F68A-F04D447890F8}"/>
              </a:ext>
            </a:extLst>
          </p:cNvPr>
          <p:cNvSpPr>
            <a:spLocks noGrp="1"/>
          </p:cNvSpPr>
          <p:nvPr>
            <p:ph type="sldNum" sz="quarter" idx="5"/>
          </p:nvPr>
        </p:nvSpPr>
        <p:spPr/>
        <p:txBody>
          <a:bodyPr/>
          <a:lstStyle/>
          <a:p>
            <a:fld id="{9D2FA2B6-1545-6C4F-A6D2-357BB0941EC5}" type="slidenum">
              <a:rPr lang="en-US" smtClean="0"/>
              <a:t>13</a:t>
            </a:fld>
            <a:endParaRPr lang="en-US"/>
          </a:p>
        </p:txBody>
      </p:sp>
    </p:spTree>
    <p:extLst>
      <p:ext uri="{BB962C8B-B14F-4D97-AF65-F5344CB8AC3E}">
        <p14:creationId xmlns:p14="http://schemas.microsoft.com/office/powerpoint/2010/main" val="416676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14</a:t>
            </a:fld>
            <a:endParaRPr lang="en-US"/>
          </a:p>
        </p:txBody>
      </p:sp>
    </p:spTree>
    <p:extLst>
      <p:ext uri="{BB962C8B-B14F-4D97-AF65-F5344CB8AC3E}">
        <p14:creationId xmlns:p14="http://schemas.microsoft.com/office/powerpoint/2010/main" val="3415900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197BB-575A-2FB5-6F62-71FEA910F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26BC4-E0DB-4CEF-9A8D-A278EBFC4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BDE0E-2AB6-43EB-F56F-D978C5454E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9F472B-A3DC-C82F-BA0F-8D7C99757F84}"/>
              </a:ext>
            </a:extLst>
          </p:cNvPr>
          <p:cNvSpPr>
            <a:spLocks noGrp="1"/>
          </p:cNvSpPr>
          <p:nvPr>
            <p:ph type="sldNum" sz="quarter" idx="5"/>
          </p:nvPr>
        </p:nvSpPr>
        <p:spPr/>
        <p:txBody>
          <a:bodyPr/>
          <a:lstStyle/>
          <a:p>
            <a:fld id="{9D2FA2B6-1545-6C4F-A6D2-357BB0941EC5}" type="slidenum">
              <a:rPr lang="en-US" smtClean="0"/>
              <a:t>15</a:t>
            </a:fld>
            <a:endParaRPr lang="en-US"/>
          </a:p>
        </p:txBody>
      </p:sp>
    </p:spTree>
    <p:extLst>
      <p:ext uri="{BB962C8B-B14F-4D97-AF65-F5344CB8AC3E}">
        <p14:creationId xmlns:p14="http://schemas.microsoft.com/office/powerpoint/2010/main" val="3672641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E95F-E8B6-AE15-C070-CDA1F208B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95D41-8625-7E4A-AF02-1E4666851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A5165-C7A9-03B9-3195-47B96D86FA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7C6CDF-84E6-9542-81B1-C8BF1174919A}"/>
              </a:ext>
            </a:extLst>
          </p:cNvPr>
          <p:cNvSpPr>
            <a:spLocks noGrp="1"/>
          </p:cNvSpPr>
          <p:nvPr>
            <p:ph type="sldNum" sz="quarter" idx="5"/>
          </p:nvPr>
        </p:nvSpPr>
        <p:spPr/>
        <p:txBody>
          <a:bodyPr/>
          <a:lstStyle/>
          <a:p>
            <a:fld id="{9D2FA2B6-1545-6C4F-A6D2-357BB0941EC5}" type="slidenum">
              <a:rPr lang="en-US" smtClean="0"/>
              <a:t>16</a:t>
            </a:fld>
            <a:endParaRPr lang="en-US"/>
          </a:p>
        </p:txBody>
      </p:sp>
    </p:spTree>
    <p:extLst>
      <p:ext uri="{BB962C8B-B14F-4D97-AF65-F5344CB8AC3E}">
        <p14:creationId xmlns:p14="http://schemas.microsoft.com/office/powerpoint/2010/main" val="367009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EF14-3BD9-A1AE-8A69-2A102A01E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9A7F3-F216-F3C4-F35B-220855651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0A776-407B-E54A-C7DC-8FAE57D7ED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BD8F21-0FF1-37A0-C5DF-19DD565DD821}"/>
              </a:ext>
            </a:extLst>
          </p:cNvPr>
          <p:cNvSpPr>
            <a:spLocks noGrp="1"/>
          </p:cNvSpPr>
          <p:nvPr>
            <p:ph type="sldNum" sz="quarter" idx="5"/>
          </p:nvPr>
        </p:nvSpPr>
        <p:spPr/>
        <p:txBody>
          <a:bodyPr/>
          <a:lstStyle/>
          <a:p>
            <a:fld id="{9D2FA2B6-1545-6C4F-A6D2-357BB0941EC5}" type="slidenum">
              <a:rPr lang="en-US" smtClean="0"/>
              <a:t>17</a:t>
            </a:fld>
            <a:endParaRPr lang="en-US"/>
          </a:p>
        </p:txBody>
      </p:sp>
    </p:spTree>
    <p:extLst>
      <p:ext uri="{BB962C8B-B14F-4D97-AF65-F5344CB8AC3E}">
        <p14:creationId xmlns:p14="http://schemas.microsoft.com/office/powerpoint/2010/main" val="2572757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FB7B5-7477-0841-DC16-50AAE90AE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5BF1C-CC07-D87E-C193-ACD3AB9DF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12C7C-E8A0-EE5F-FFF4-099A8759DA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715336-DA61-E51F-7297-A4270A3684F1}"/>
              </a:ext>
            </a:extLst>
          </p:cNvPr>
          <p:cNvSpPr>
            <a:spLocks noGrp="1"/>
          </p:cNvSpPr>
          <p:nvPr>
            <p:ph type="sldNum" sz="quarter" idx="5"/>
          </p:nvPr>
        </p:nvSpPr>
        <p:spPr/>
        <p:txBody>
          <a:bodyPr/>
          <a:lstStyle/>
          <a:p>
            <a:fld id="{9D2FA2B6-1545-6C4F-A6D2-357BB0941EC5}" type="slidenum">
              <a:rPr lang="en-US" smtClean="0"/>
              <a:t>18</a:t>
            </a:fld>
            <a:endParaRPr lang="en-US"/>
          </a:p>
        </p:txBody>
      </p:sp>
    </p:spTree>
    <p:extLst>
      <p:ext uri="{BB962C8B-B14F-4D97-AF65-F5344CB8AC3E}">
        <p14:creationId xmlns:p14="http://schemas.microsoft.com/office/powerpoint/2010/main" val="2343909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19</a:t>
            </a:fld>
            <a:endParaRPr lang="en-US"/>
          </a:p>
        </p:txBody>
      </p:sp>
    </p:spTree>
    <p:extLst>
      <p:ext uri="{BB962C8B-B14F-4D97-AF65-F5344CB8AC3E}">
        <p14:creationId xmlns:p14="http://schemas.microsoft.com/office/powerpoint/2010/main" val="3708849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2</a:t>
            </a:fld>
            <a:endParaRPr lang="en-US"/>
          </a:p>
        </p:txBody>
      </p:sp>
    </p:spTree>
    <p:extLst>
      <p:ext uri="{BB962C8B-B14F-4D97-AF65-F5344CB8AC3E}">
        <p14:creationId xmlns:p14="http://schemas.microsoft.com/office/powerpoint/2010/main" val="3664038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5954E-E1B9-5596-6A2F-895D4DA7C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30520-ED81-4651-CD4B-8F488219D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D3108-9A74-94BC-B376-7A3E305F2C79}"/>
              </a:ext>
            </a:extLst>
          </p:cNvPr>
          <p:cNvSpPr>
            <a:spLocks noGrp="1"/>
          </p:cNvSpPr>
          <p:nvPr>
            <p:ph type="body" idx="1"/>
          </p:nvPr>
        </p:nvSpPr>
        <p:spPr/>
        <p:txBody>
          <a:bodyPr/>
          <a:lstStyle/>
          <a:p>
            <a:r>
              <a:rPr lang="en-US"/>
              <a:t>Hopefully you already know who the CCR Advisor on your campus is. Just in case, we are all listed here for your convenience with our contact information.</a:t>
            </a:r>
          </a:p>
        </p:txBody>
      </p:sp>
      <p:sp>
        <p:nvSpPr>
          <p:cNvPr id="4" name="Slide Number Placeholder 3">
            <a:extLst>
              <a:ext uri="{FF2B5EF4-FFF2-40B4-BE49-F238E27FC236}">
                <a16:creationId xmlns:a16="http://schemas.microsoft.com/office/drawing/2014/main" id="{52FB3A78-BBE8-740B-ADF1-0CAA0F4B7DD3}"/>
              </a:ext>
            </a:extLst>
          </p:cNvPr>
          <p:cNvSpPr>
            <a:spLocks noGrp="1"/>
          </p:cNvSpPr>
          <p:nvPr>
            <p:ph type="sldNum" sz="quarter" idx="5"/>
          </p:nvPr>
        </p:nvSpPr>
        <p:spPr/>
        <p:txBody>
          <a:bodyPr/>
          <a:lstStyle/>
          <a:p>
            <a:fld id="{9D2FA2B6-1545-6C4F-A6D2-357BB0941EC5}" type="slidenum">
              <a:rPr lang="en-US" smtClean="0"/>
              <a:t>20</a:t>
            </a:fld>
            <a:endParaRPr lang="en-US"/>
          </a:p>
        </p:txBody>
      </p:sp>
    </p:spTree>
    <p:extLst>
      <p:ext uri="{BB962C8B-B14F-4D97-AF65-F5344CB8AC3E}">
        <p14:creationId xmlns:p14="http://schemas.microsoft.com/office/powerpoint/2010/main" val="142922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21</a:t>
            </a:fld>
            <a:endParaRPr lang="en-US"/>
          </a:p>
        </p:txBody>
      </p:sp>
    </p:spTree>
    <p:extLst>
      <p:ext uri="{BB962C8B-B14F-4D97-AF65-F5344CB8AC3E}">
        <p14:creationId xmlns:p14="http://schemas.microsoft.com/office/powerpoint/2010/main" val="363039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Hopefully you already know who the CCR Advisor on your campus is. Just in case, we are all listed here for your convenience with our contact information.</a:t>
            </a:r>
          </a:p>
        </p:txBody>
      </p:sp>
      <p:sp>
        <p:nvSpPr>
          <p:cNvPr id="4" name="Slide Number Placeholder 3"/>
          <p:cNvSpPr>
            <a:spLocks noGrp="1"/>
          </p:cNvSpPr>
          <p:nvPr>
            <p:ph type="sldNum" sz="quarter" idx="5"/>
          </p:nvPr>
        </p:nvSpPr>
        <p:spPr/>
        <p:txBody>
          <a:bodyPr/>
          <a:lstStyle/>
          <a:p>
            <a:fld id="{9D2FA2B6-1545-6C4F-A6D2-357BB0941EC5}" type="slidenum">
              <a:rPr lang="en-US" smtClean="0"/>
              <a:t>3</a:t>
            </a:fld>
            <a:endParaRPr lang="en-US"/>
          </a:p>
        </p:txBody>
      </p:sp>
    </p:spTree>
    <p:extLst>
      <p:ext uri="{BB962C8B-B14F-4D97-AF65-F5344CB8AC3E}">
        <p14:creationId xmlns:p14="http://schemas.microsoft.com/office/powerpoint/2010/main" val="344550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4</a:t>
            </a:fld>
            <a:endParaRPr lang="en-US"/>
          </a:p>
        </p:txBody>
      </p:sp>
    </p:spTree>
    <p:extLst>
      <p:ext uri="{BB962C8B-B14F-4D97-AF65-F5344CB8AC3E}">
        <p14:creationId xmlns:p14="http://schemas.microsoft.com/office/powerpoint/2010/main" val="16221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F711-7DCA-5064-5536-02918423C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3F244-A622-33A5-5695-0DC650D75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19FDF-7AF7-D2A6-783D-D8C5A5B8C775}"/>
              </a:ext>
            </a:extLst>
          </p:cNvPr>
          <p:cNvSpPr>
            <a:spLocks noGrp="1"/>
          </p:cNvSpPr>
          <p:nvPr>
            <p:ph type="body" idx="1"/>
          </p:nvPr>
        </p:nvSpPr>
        <p:spPr/>
        <p:txBody>
          <a:bodyPr/>
          <a:lstStyle/>
          <a:p>
            <a:r>
              <a:rPr lang="en-US"/>
              <a:t>https://www.youtube.com/watch?v=mRTjyvqCqmU</a:t>
            </a:r>
          </a:p>
        </p:txBody>
      </p:sp>
      <p:sp>
        <p:nvSpPr>
          <p:cNvPr id="4" name="Slide Number Placeholder 3">
            <a:extLst>
              <a:ext uri="{FF2B5EF4-FFF2-40B4-BE49-F238E27FC236}">
                <a16:creationId xmlns:a16="http://schemas.microsoft.com/office/drawing/2014/main" id="{8233DADD-E8B4-DEEB-CEE7-390BEF216C1E}"/>
              </a:ext>
            </a:extLst>
          </p:cNvPr>
          <p:cNvSpPr>
            <a:spLocks noGrp="1"/>
          </p:cNvSpPr>
          <p:nvPr>
            <p:ph type="sldNum" sz="quarter" idx="5"/>
          </p:nvPr>
        </p:nvSpPr>
        <p:spPr/>
        <p:txBody>
          <a:bodyPr/>
          <a:lstStyle/>
          <a:p>
            <a:fld id="{9D2FA2B6-1545-6C4F-A6D2-357BB0941EC5}" type="slidenum">
              <a:rPr lang="en-US" smtClean="0"/>
              <a:t>5</a:t>
            </a:fld>
            <a:endParaRPr lang="en-US"/>
          </a:p>
        </p:txBody>
      </p:sp>
    </p:spTree>
    <p:extLst>
      <p:ext uri="{BB962C8B-B14F-4D97-AF65-F5344CB8AC3E}">
        <p14:creationId xmlns:p14="http://schemas.microsoft.com/office/powerpoint/2010/main" val="2839282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6</a:t>
            </a:fld>
            <a:endParaRPr lang="en-US"/>
          </a:p>
        </p:txBody>
      </p:sp>
    </p:spTree>
    <p:extLst>
      <p:ext uri="{BB962C8B-B14F-4D97-AF65-F5344CB8AC3E}">
        <p14:creationId xmlns:p14="http://schemas.microsoft.com/office/powerpoint/2010/main" val="313713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E8457-72A1-FDE3-B605-8805911B6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F0C2D-2EB4-346C-38C4-64BFDAFD4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A5D48-647B-1501-CE40-A076AE00D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CEE19A-CFB7-C240-40EF-171ECBA6FCF3}"/>
              </a:ext>
            </a:extLst>
          </p:cNvPr>
          <p:cNvSpPr>
            <a:spLocks noGrp="1"/>
          </p:cNvSpPr>
          <p:nvPr>
            <p:ph type="sldNum" sz="quarter" idx="5"/>
          </p:nvPr>
        </p:nvSpPr>
        <p:spPr/>
        <p:txBody>
          <a:bodyPr/>
          <a:lstStyle/>
          <a:p>
            <a:fld id="{9D2FA2B6-1545-6C4F-A6D2-357BB0941EC5}" type="slidenum">
              <a:rPr lang="en-US" smtClean="0"/>
              <a:t>7</a:t>
            </a:fld>
            <a:endParaRPr lang="en-US"/>
          </a:p>
        </p:txBody>
      </p:sp>
    </p:spTree>
    <p:extLst>
      <p:ext uri="{BB962C8B-B14F-4D97-AF65-F5344CB8AC3E}">
        <p14:creationId xmlns:p14="http://schemas.microsoft.com/office/powerpoint/2010/main" val="351885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4AA7A-2864-5640-EA7C-D3CCAD09A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92606-A02B-533B-7FFF-B36217249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A993A-B033-8D86-274B-620DE06184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9B5B9E-3E27-C48F-19F5-25CA9AAF7217}"/>
              </a:ext>
            </a:extLst>
          </p:cNvPr>
          <p:cNvSpPr>
            <a:spLocks noGrp="1"/>
          </p:cNvSpPr>
          <p:nvPr>
            <p:ph type="sldNum" sz="quarter" idx="5"/>
          </p:nvPr>
        </p:nvSpPr>
        <p:spPr/>
        <p:txBody>
          <a:bodyPr/>
          <a:lstStyle/>
          <a:p>
            <a:fld id="{9D2FA2B6-1545-6C4F-A6D2-357BB0941EC5}" type="slidenum">
              <a:rPr lang="en-US" smtClean="0"/>
              <a:t>8</a:t>
            </a:fld>
            <a:endParaRPr lang="en-US"/>
          </a:p>
        </p:txBody>
      </p:sp>
    </p:spTree>
    <p:extLst>
      <p:ext uri="{BB962C8B-B14F-4D97-AF65-F5344CB8AC3E}">
        <p14:creationId xmlns:p14="http://schemas.microsoft.com/office/powerpoint/2010/main" val="1606928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2FA2B6-1545-6C4F-A6D2-357BB0941EC5}" type="slidenum">
              <a:rPr lang="en-US" smtClean="0"/>
              <a:t>9</a:t>
            </a:fld>
            <a:endParaRPr lang="en-US"/>
          </a:p>
        </p:txBody>
      </p:sp>
    </p:spTree>
    <p:extLst>
      <p:ext uri="{BB962C8B-B14F-4D97-AF65-F5344CB8AC3E}">
        <p14:creationId xmlns:p14="http://schemas.microsoft.com/office/powerpoint/2010/main" val="1931336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1123122" y="2225310"/>
            <a:ext cx="5953539" cy="1439632"/>
          </a:xfrm>
        </p:spPr>
        <p:txBody>
          <a:bodyPr anchor="b">
            <a:normAutofit/>
          </a:bodyPr>
          <a:lstStyle>
            <a:lvl1pPr algn="l">
              <a:defRPr sz="4400">
                <a:solidFill>
                  <a:schemeClr val="bg1"/>
                </a:solidFill>
              </a:defRPr>
            </a:lvl1pPr>
          </a:lstStyle>
          <a:p>
            <a:r>
              <a:rPr lang="en-US"/>
              <a:t>Click to </a:t>
            </a:r>
            <a:br>
              <a:rPr lang="en-US"/>
            </a:br>
            <a:r>
              <a:rPr lang="en-US"/>
              <a:t>Add Title</a:t>
            </a:r>
          </a:p>
        </p:txBody>
      </p:sp>
    </p:spTree>
    <p:extLst>
      <p:ext uri="{BB962C8B-B14F-4D97-AF65-F5344CB8AC3E}">
        <p14:creationId xmlns:p14="http://schemas.microsoft.com/office/powerpoint/2010/main" val="161295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6F065D-1CE1-63D1-45EC-70F0008A8CE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D7FF16-07CD-7464-D104-2588901AA6FB}"/>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02AA5D1-558A-15C3-1D4F-707E300A32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AB780-F508-7C87-2286-8A04BEEF7E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1EE8880C-6235-8AD2-DC05-10BD33516258}"/>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11" name="Slide Number Placeholder 5">
            <a:extLst>
              <a:ext uri="{FF2B5EF4-FFF2-40B4-BE49-F238E27FC236}">
                <a16:creationId xmlns:a16="http://schemas.microsoft.com/office/drawing/2014/main" id="{7B9E3D9F-D12E-1230-D609-BEDFFEF901CB}"/>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297057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Optio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C3257B-4344-4E92-9F72-C7865C325979}"/>
              </a:ext>
            </a:extLst>
          </p:cNvPr>
          <p:cNvPicPr>
            <a:picLocks noChangeAspect="1"/>
          </p:cNvPicPr>
          <p:nvPr userDrawn="1"/>
        </p:nvPicPr>
        <p:blipFill>
          <a:blip r:embed="rId2"/>
          <a:srcRect/>
          <a:stretch/>
        </p:blipFill>
        <p:spPr>
          <a:xfrm>
            <a:off x="0" y="0"/>
            <a:ext cx="12192000" cy="6858000"/>
          </a:xfrm>
          <a:prstGeom prst="rect">
            <a:avLst/>
          </a:prstGeom>
        </p:spPr>
      </p:pic>
      <p:sp>
        <p:nvSpPr>
          <p:cNvPr id="7" name="Footer Placeholder 4">
            <a:extLst>
              <a:ext uri="{FF2B5EF4-FFF2-40B4-BE49-F238E27FC236}">
                <a16:creationId xmlns:a16="http://schemas.microsoft.com/office/drawing/2014/main" id="{CB107D0E-25EC-9B86-A228-1F4B5597B3A6}"/>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8" name="Slide Number Placeholder 5">
            <a:extLst>
              <a:ext uri="{FF2B5EF4-FFF2-40B4-BE49-F238E27FC236}">
                <a16:creationId xmlns:a16="http://schemas.microsoft.com/office/drawing/2014/main" id="{1D0DF3AA-7BDF-7172-B83D-9C0FDC7EA9A9}"/>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
        <p:nvSpPr>
          <p:cNvPr id="9" name="Title 1">
            <a:extLst>
              <a:ext uri="{FF2B5EF4-FFF2-40B4-BE49-F238E27FC236}">
                <a16:creationId xmlns:a16="http://schemas.microsoft.com/office/drawing/2014/main" id="{2977C023-DF11-FB38-2A7E-9B53FF1BAF99}"/>
              </a:ext>
            </a:extLst>
          </p:cNvPr>
          <p:cNvSpPr>
            <a:spLocks noGrp="1"/>
          </p:cNvSpPr>
          <p:nvPr>
            <p:ph type="title"/>
          </p:nvPr>
        </p:nvSpPr>
        <p:spPr>
          <a:xfrm>
            <a:off x="838200" y="365125"/>
            <a:ext cx="10515600" cy="1325563"/>
          </a:xfrm>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3598792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441B84-6749-8C77-0BFC-96E4D013074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E3D73A-CB36-616F-C93D-84A63BB56B8F}"/>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8" name="Footer Placeholder 4">
            <a:extLst>
              <a:ext uri="{FF2B5EF4-FFF2-40B4-BE49-F238E27FC236}">
                <a16:creationId xmlns:a16="http://schemas.microsoft.com/office/drawing/2014/main" id="{1EF4CC4C-772A-C8B2-BA7F-72F61949ED9B}"/>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F63BA68-3423-4419-A464-2C84F553C89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511778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8B8B6E-AAEC-3E5F-47E0-4F4A60F7BC4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5CBAC5-0A41-6DBE-2DAC-06287323DCA1}"/>
              </a:ext>
            </a:extLst>
          </p:cNvPr>
          <p:cNvSpPr>
            <a:spLocks noGrp="1"/>
          </p:cNvSpPr>
          <p:nvPr>
            <p:ph type="title"/>
          </p:nvPr>
        </p:nvSpPr>
        <p:spPr>
          <a:xfrm>
            <a:off x="839788" y="457200"/>
            <a:ext cx="3932237" cy="1600200"/>
          </a:xfrm>
        </p:spPr>
        <p:txBody>
          <a:bodyPr anchor="b"/>
          <a:lstStyle>
            <a:lvl1pPr>
              <a:defRPr sz="3200">
                <a:solidFill>
                  <a:srgbClr val="0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7B3A144-CBDD-AB2E-F4A2-33010D26E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314366-FEA0-02B2-0A2D-61AD148B9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2F46D5C5-E05A-5466-7305-4BC0D9B4B879}"/>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10" name="Slide Number Placeholder 5">
            <a:extLst>
              <a:ext uri="{FF2B5EF4-FFF2-40B4-BE49-F238E27FC236}">
                <a16:creationId xmlns:a16="http://schemas.microsoft.com/office/drawing/2014/main" id="{33E0FA48-13A9-DA54-4771-09FA435D6AB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216980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A0EBA9-29DD-BFA1-AB1D-C9E4878D1C8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5CBAC5-0A41-6DBE-2DAC-06287323DCA1}"/>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7B3A144-CBDD-AB2E-F4A2-33010D26E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314366-FEA0-02B2-0A2D-61AD148B9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1E7244C7-7C24-E27E-B342-076C9294F098}"/>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11" name="Slide Number Placeholder 5">
            <a:extLst>
              <a:ext uri="{FF2B5EF4-FFF2-40B4-BE49-F238E27FC236}">
                <a16:creationId xmlns:a16="http://schemas.microsoft.com/office/drawing/2014/main" id="{3C7CDCB3-D0E9-1826-C02D-585C374BDE4E}"/>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2175228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F85E57-8C69-C30D-C767-B58C4C3379B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1A28C5-6E8B-9583-C6ED-C471B1376D7B}"/>
              </a:ext>
            </a:extLst>
          </p:cNvPr>
          <p:cNvSpPr>
            <a:spLocks noGrp="1"/>
          </p:cNvSpPr>
          <p:nvPr>
            <p:ph type="title"/>
          </p:nvPr>
        </p:nvSpPr>
        <p:spPr>
          <a:xfrm>
            <a:off x="839788" y="457200"/>
            <a:ext cx="3932237" cy="1600200"/>
          </a:xfrm>
        </p:spPr>
        <p:txBody>
          <a:bodyPr anchor="b"/>
          <a:lstStyle>
            <a:lvl1pPr>
              <a:defRPr sz="3200">
                <a:solidFill>
                  <a:srgbClr val="00000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66C0C7E-A8FE-EA84-C9AF-A99EAF117D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5F0616-D75A-07C2-A49C-3E3D5F85E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D7A9DE20-69F5-38EE-0DF0-AACAF77403DE}"/>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10" name="Slide Number Placeholder 5">
            <a:extLst>
              <a:ext uri="{FF2B5EF4-FFF2-40B4-BE49-F238E27FC236}">
                <a16:creationId xmlns:a16="http://schemas.microsoft.com/office/drawing/2014/main" id="{4FD24722-6FD6-6C56-42DC-0E8879719D91}"/>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408148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259BCA-46C1-AB52-1792-0C3E11FFC7D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1A28C5-6E8B-9583-C6ED-C471B1376D7B}"/>
              </a:ext>
            </a:extLst>
          </p:cNvPr>
          <p:cNvSpPr>
            <a:spLocks noGrp="1"/>
          </p:cNvSpPr>
          <p:nvPr>
            <p:ph type="title"/>
          </p:nvPr>
        </p:nvSpPr>
        <p:spPr>
          <a:xfrm>
            <a:off x="839788" y="457200"/>
            <a:ext cx="3932237" cy="1600200"/>
          </a:xfrm>
        </p:spPr>
        <p:txBody>
          <a:bodyPr anchor="b"/>
          <a:lstStyle>
            <a:lvl1pPr>
              <a:defRPr sz="3200">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66C0C7E-A8FE-EA84-C9AF-A99EAF117D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5F0616-D75A-07C2-A49C-3E3D5F85E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F59663B9-D5E4-CA46-7DBB-05638D675269}"/>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11" name="Slide Number Placeholder 5">
            <a:extLst>
              <a:ext uri="{FF2B5EF4-FFF2-40B4-BE49-F238E27FC236}">
                <a16:creationId xmlns:a16="http://schemas.microsoft.com/office/drawing/2014/main" id="{B980720D-E1FA-0DE7-1339-02DB1EF01D3B}"/>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3877541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pPr>
              <a:defRPr/>
            </a:pPr>
            <a:endParaRPr lang="en-US"/>
          </a:p>
        </p:txBody>
      </p:sp>
      <p:sp>
        <p:nvSpPr>
          <p:cNvPr id="5" name="Footer Placeholder 4"/>
          <p:cNvSpPr>
            <a:spLocks noGrp="1"/>
          </p:cNvSpPr>
          <p:nvPr>
            <p:ph type="ftr" sz="quarter" idx="11"/>
          </p:nvPr>
        </p:nvSpPr>
        <p:spPr>
          <a:xfrm>
            <a:off x="2692397" y="5037663"/>
            <a:ext cx="5214635" cy="279400"/>
          </a:xfrm>
        </p:spPr>
        <p:txBody>
          <a:bodyPr/>
          <a:lstStyle/>
          <a:p>
            <a:pPr>
              <a:defRPr/>
            </a:pPr>
            <a:endParaRPr lang="en-US"/>
          </a:p>
        </p:txBody>
      </p:sp>
      <p:sp>
        <p:nvSpPr>
          <p:cNvPr id="6" name="Slide Number Placeholder 5"/>
          <p:cNvSpPr>
            <a:spLocks noGrp="1"/>
          </p:cNvSpPr>
          <p:nvPr>
            <p:ph type="sldNum" sz="quarter" idx="12"/>
          </p:nvPr>
        </p:nvSpPr>
        <p:spPr>
          <a:xfrm>
            <a:off x="8956900" y="5037663"/>
            <a:ext cx="551167" cy="279400"/>
          </a:xfrm>
        </p:spPr>
        <p:txBody>
          <a:bodyPr/>
          <a:lstStyle/>
          <a:p>
            <a:pPr>
              <a:defRPr/>
            </a:pPr>
            <a:fld id="{B616C7CF-6985-469D-AFA5-89528CBF0E89}" type="slidenum">
              <a:rPr lang="en-US" smtClean="0"/>
              <a:pPr>
                <a:defRPr/>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548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979061-214D-49E9-B9DE-F2B0195A6A65}" type="slidenum">
              <a:rPr lang="en-US" smtClean="0"/>
              <a:pPr>
                <a:defRPr/>
              </a:pPr>
              <a:t>‹#›</a:t>
            </a:fld>
            <a:endParaRPr lang="en-US"/>
          </a:p>
        </p:txBody>
      </p:sp>
    </p:spTree>
    <p:extLst>
      <p:ext uri="{BB962C8B-B14F-4D97-AF65-F5344CB8AC3E}">
        <p14:creationId xmlns:p14="http://schemas.microsoft.com/office/powerpoint/2010/main" val="1652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BB932B-19A5-4C29-A63E-1F48435E784A}" type="slidenum">
              <a:rPr lang="en-US" smtClean="0"/>
              <a:pPr>
                <a:defRPr/>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08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884583" y="4450618"/>
            <a:ext cx="5953539" cy="1415355"/>
          </a:xfrm>
        </p:spPr>
        <p:txBody>
          <a:bodyPr anchor="b">
            <a:normAutofit/>
          </a:bodyPr>
          <a:lstStyle>
            <a:lvl1pPr algn="l">
              <a:defRPr sz="4400">
                <a:solidFill>
                  <a:schemeClr val="bg1"/>
                </a:solidFill>
              </a:defRPr>
            </a:lvl1pPr>
          </a:lstStyle>
          <a:p>
            <a:r>
              <a:rPr lang="en-US"/>
              <a:t>Click to </a:t>
            </a:r>
            <a:br>
              <a:rPr lang="en-US"/>
            </a:br>
            <a:r>
              <a:rPr lang="en-US"/>
              <a:t>Add Title</a:t>
            </a:r>
          </a:p>
        </p:txBody>
      </p:sp>
    </p:spTree>
    <p:extLst>
      <p:ext uri="{BB962C8B-B14F-4D97-AF65-F5344CB8AC3E}">
        <p14:creationId xmlns:p14="http://schemas.microsoft.com/office/powerpoint/2010/main" val="163846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spTree>
    <p:extLst>
      <p:ext uri="{BB962C8B-B14F-4D97-AF65-F5344CB8AC3E}">
        <p14:creationId xmlns:p14="http://schemas.microsoft.com/office/powerpoint/2010/main" val="3506196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39FBA32-7D7E-475A-AF8D-B931EFD3FD78}" type="slidenum">
              <a:rPr lang="en-US" smtClean="0"/>
              <a:pPr>
                <a:defRPr/>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727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1CDF966-392F-414A-A71F-F2E9ADEDCD3A}" type="slidenum">
              <a:rPr lang="en-US" smtClean="0"/>
              <a:pPr>
                <a:defRPr/>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53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1C14663-5E1E-4DAC-B702-FC1302841BCB}" type="slidenum">
              <a:rPr lang="en-US" smtClean="0"/>
              <a:pPr>
                <a:defRPr/>
              </a:pPr>
              <a:t>‹#›</a:t>
            </a:fld>
            <a:endParaRPr lang="en-US"/>
          </a:p>
        </p:txBody>
      </p:sp>
    </p:spTree>
    <p:extLst>
      <p:ext uri="{BB962C8B-B14F-4D97-AF65-F5344CB8AC3E}">
        <p14:creationId xmlns:p14="http://schemas.microsoft.com/office/powerpoint/2010/main" val="627384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4081927-46FF-4201-95AA-C8B0EFA2C6A5}" type="slidenum">
              <a:rPr lang="en-US" smtClean="0"/>
              <a:pPr>
                <a:defRPr/>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0512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spTree>
    <p:extLst>
      <p:ext uri="{BB962C8B-B14F-4D97-AF65-F5344CB8AC3E}">
        <p14:creationId xmlns:p14="http://schemas.microsoft.com/office/powerpoint/2010/main" val="2283636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spTree>
    <p:extLst>
      <p:ext uri="{BB962C8B-B14F-4D97-AF65-F5344CB8AC3E}">
        <p14:creationId xmlns:p14="http://schemas.microsoft.com/office/powerpoint/2010/main" val="3230422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7130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901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spTree>
    <p:extLst>
      <p:ext uri="{BB962C8B-B14F-4D97-AF65-F5344CB8AC3E}">
        <p14:creationId xmlns:p14="http://schemas.microsoft.com/office/powerpoint/2010/main" val="331135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8116312" y="4102662"/>
            <a:ext cx="3139709" cy="1124792"/>
          </a:xfrm>
        </p:spPr>
        <p:txBody>
          <a:bodyPr anchor="b">
            <a:normAutofit/>
          </a:bodyPr>
          <a:lstStyle>
            <a:lvl1pPr algn="l">
              <a:defRPr sz="320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3386295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8545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306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9BE1563-A0E6-4A57-BF5B-A7518FD71615}" type="slidenum">
              <a:rPr lang="en-US" smtClean="0"/>
              <a:pPr>
                <a:defRPr/>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7345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4F67E03-F6E5-4F78-BA0D-03A900799E2B}" type="slidenum">
              <a:rPr lang="en-US" smtClean="0"/>
              <a:pPr>
                <a:defRPr/>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991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DB44B2-4BEF-416E-86BA-57497804D981}" type="slidenum">
              <a:rPr lang="en-US" smtClean="0"/>
              <a:pPr>
                <a:defRPr/>
              </a:pPr>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87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ption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4EF34-F1FA-5BF8-502E-535A751A29D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0F118B-2E2B-F287-AF3F-298AD81150A2}"/>
              </a:ext>
            </a:extLst>
          </p:cNvPr>
          <p:cNvSpPr>
            <a:spLocks noGrp="1"/>
          </p:cNvSpPr>
          <p:nvPr>
            <p:ph type="ctrTitle" hasCustomPrompt="1"/>
          </p:nvPr>
        </p:nvSpPr>
        <p:spPr>
          <a:xfrm>
            <a:off x="1003412" y="3900361"/>
            <a:ext cx="6497905" cy="2130227"/>
          </a:xfrm>
        </p:spPr>
        <p:txBody>
          <a:bodyPr anchor="b">
            <a:normAutofit/>
          </a:bodyPr>
          <a:lstStyle>
            <a:lvl1pPr algn="l">
              <a:defRPr sz="540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141679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3483D4-4488-7CD0-399F-3F6BB9EAEE2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7156258-D3C3-194B-D3BC-A139FAAD1034}"/>
              </a:ext>
            </a:extLst>
          </p:cNvPr>
          <p:cNvSpPr>
            <a:spLocks noGrp="1"/>
          </p:cNvSpPr>
          <p:nvPr>
            <p:ph type="ctrTitle" hasCustomPrompt="1"/>
          </p:nvPr>
        </p:nvSpPr>
        <p:spPr>
          <a:xfrm>
            <a:off x="3119230" y="2062162"/>
            <a:ext cx="5953539" cy="2387600"/>
          </a:xfrm>
        </p:spPr>
        <p:txBody>
          <a:bodyPr anchor="b"/>
          <a:lstStyle>
            <a:lvl1pPr algn="ctr">
              <a:defRPr sz="600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184889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16C7C-98D7-9E7B-7A2B-8DC88888973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7156258-D3C3-194B-D3BC-A139FAAD1034}"/>
              </a:ext>
            </a:extLst>
          </p:cNvPr>
          <p:cNvSpPr>
            <a:spLocks noGrp="1"/>
          </p:cNvSpPr>
          <p:nvPr>
            <p:ph type="ctrTitle" hasCustomPrompt="1"/>
          </p:nvPr>
        </p:nvSpPr>
        <p:spPr>
          <a:xfrm>
            <a:off x="3119230" y="2062162"/>
            <a:ext cx="5953539" cy="2387600"/>
          </a:xfrm>
        </p:spPr>
        <p:txBody>
          <a:bodyPr anchor="b"/>
          <a:lstStyle>
            <a:lvl1pPr algn="ctr">
              <a:defRPr sz="6000">
                <a:solidFill>
                  <a:schemeClr val="accent1"/>
                </a:solidFill>
              </a:defRPr>
            </a:lvl1pPr>
          </a:lstStyle>
          <a:p>
            <a:r>
              <a:rPr lang="en-US"/>
              <a:t>Click to </a:t>
            </a:r>
            <a:br>
              <a:rPr lang="en-US"/>
            </a:br>
            <a:r>
              <a:rPr lang="en-US"/>
              <a:t>Add Title</a:t>
            </a:r>
          </a:p>
        </p:txBody>
      </p:sp>
    </p:spTree>
    <p:extLst>
      <p:ext uri="{BB962C8B-B14F-4D97-AF65-F5344CB8AC3E}">
        <p14:creationId xmlns:p14="http://schemas.microsoft.com/office/powerpoint/2010/main" val="5307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B66D3-7D81-599F-4095-3AB67629B9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A25D6A-94EC-958E-EF42-940B61B57662}"/>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AC1B471-0FD5-05A1-4406-9161817D2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0A2D802-7B28-24FB-BA0A-317BA63DA401}"/>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12" name="Slide Number Placeholder 5">
            <a:extLst>
              <a:ext uri="{FF2B5EF4-FFF2-40B4-BE49-F238E27FC236}">
                <a16:creationId xmlns:a16="http://schemas.microsoft.com/office/drawing/2014/main" id="{A7ED3E72-B41B-57EC-AE50-3FF1CC930115}"/>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321367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B66D3-7D81-599F-4095-3AB67629B9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A25D6A-94EC-958E-EF42-940B61B57662}"/>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AC1B471-0FD5-05A1-4406-9161817D2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FB0B07D-D416-198B-F44B-51FE94E13F86}"/>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E49791EF-8210-93AB-FB37-810A360F5278}"/>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188455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Op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BCEBAD-AADF-35FE-AB26-C59D89834F40}"/>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02AA5D1-558A-15C3-1D4F-707E300A32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AB780-F508-7C87-2286-8A04BEEF7E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52469613-FFD7-C9FB-8840-A9EC1268BF73}"/>
              </a:ext>
            </a:extLst>
          </p:cNvPr>
          <p:cNvSpPr>
            <a:spLocks noGrp="1"/>
          </p:cNvSpPr>
          <p:nvPr>
            <p:ph type="ftr" sz="quarter" idx="11"/>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10" name="Slide Number Placeholder 5">
            <a:extLst>
              <a:ext uri="{FF2B5EF4-FFF2-40B4-BE49-F238E27FC236}">
                <a16:creationId xmlns:a16="http://schemas.microsoft.com/office/drawing/2014/main" id="{1174658D-39ED-D14A-84F5-A864CB878469}"/>
              </a:ext>
            </a:extLst>
          </p:cNvPr>
          <p:cNvSpPr>
            <a:spLocks noGrp="1"/>
          </p:cNvSpPr>
          <p:nvPr>
            <p:ph type="sldNum" sz="quarter" idx="12"/>
          </p:nvPr>
        </p:nvSpPr>
        <p:spPr>
          <a:xfrm>
            <a:off x="9166656" y="6306922"/>
            <a:ext cx="2743200" cy="365125"/>
          </a:xfrm>
          <a:prstGeom prst="rect">
            <a:avLst/>
          </a:prstGeom>
        </p:spPr>
        <p:txBody>
          <a:bodyPr/>
          <a:lstStyle>
            <a:lvl1pP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
        <p:nvSpPr>
          <p:cNvPr id="12" name="Title 1">
            <a:extLst>
              <a:ext uri="{FF2B5EF4-FFF2-40B4-BE49-F238E27FC236}">
                <a16:creationId xmlns:a16="http://schemas.microsoft.com/office/drawing/2014/main" id="{1D081109-3689-264C-2187-A88C88E0E9C0}"/>
              </a:ext>
            </a:extLst>
          </p:cNvPr>
          <p:cNvSpPr>
            <a:spLocks noGrp="1"/>
          </p:cNvSpPr>
          <p:nvPr>
            <p:ph type="title"/>
          </p:nvPr>
        </p:nvSpPr>
        <p:spPr>
          <a:xfrm>
            <a:off x="838200" y="365125"/>
            <a:ext cx="10515600" cy="1325563"/>
          </a:xfrm>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124422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image" Target="../media/image12.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A61A5-28DE-A12C-4342-97742606D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DCFC93-CEAD-E175-839C-326443CCF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388CD0B-2144-DC6A-20CD-2E97B1E5179D}"/>
              </a:ext>
            </a:extLst>
          </p:cNvPr>
          <p:cNvSpPr>
            <a:spLocks noGrp="1"/>
          </p:cNvSpPr>
          <p:nvPr>
            <p:ph type="ftr" sz="quarter" idx="3"/>
          </p:nvPr>
        </p:nvSpPr>
        <p:spPr>
          <a:xfrm>
            <a:off x="1853514" y="6329234"/>
            <a:ext cx="6299886" cy="365125"/>
          </a:xfrm>
          <a:prstGeom prst="rect">
            <a:avLst/>
          </a:prstGeom>
        </p:spPr>
        <p:txBody>
          <a:bodyPr/>
          <a:lstStyle>
            <a:lvl1pPr algn="l">
              <a:defRPr sz="1600" b="1">
                <a:solidFill>
                  <a:schemeClr val="accent1"/>
                </a:solidFill>
                <a:latin typeface="Calibri" panose="020F0502020204030204" pitchFamily="34" charset="0"/>
                <a:cs typeface="Calibri" panose="020F0502020204030204" pitchFamily="34" charset="0"/>
              </a:defRPr>
            </a:lvl1pPr>
          </a:lstStyle>
          <a:p>
            <a:endParaRPr lang="en-US"/>
          </a:p>
        </p:txBody>
      </p:sp>
      <p:sp>
        <p:nvSpPr>
          <p:cNvPr id="8" name="Slide Number Placeholder 5">
            <a:extLst>
              <a:ext uri="{FF2B5EF4-FFF2-40B4-BE49-F238E27FC236}">
                <a16:creationId xmlns:a16="http://schemas.microsoft.com/office/drawing/2014/main" id="{D9C20DC6-970B-3BF0-2707-5A264CDA8DB4}"/>
              </a:ext>
            </a:extLst>
          </p:cNvPr>
          <p:cNvSpPr>
            <a:spLocks noGrp="1"/>
          </p:cNvSpPr>
          <p:nvPr>
            <p:ph type="sldNum" sz="quarter" idx="4"/>
          </p:nvPr>
        </p:nvSpPr>
        <p:spPr>
          <a:xfrm>
            <a:off x="8610600" y="6306922"/>
            <a:ext cx="2743200" cy="365125"/>
          </a:xfrm>
          <a:prstGeom prst="rect">
            <a:avLst/>
          </a:prstGeom>
        </p:spPr>
        <p:txBody>
          <a:bodyPr/>
          <a:lstStyle>
            <a:lvl1pPr algn="r">
              <a:defRPr sz="1800" b="1">
                <a:solidFill>
                  <a:schemeClr val="accent1"/>
                </a:solidFill>
                <a:latin typeface="Calibri" panose="020F0502020204030204" pitchFamily="34" charset="0"/>
                <a:cs typeface="Calibri" panose="020F0502020204030204" pitchFamily="34" charset="0"/>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4039979772"/>
      </p:ext>
    </p:extLst>
  </p:cSld>
  <p:clrMap bg1="lt1" tx1="dk1" bg2="lt2" tx2="dk2" accent1="accent1" accent2="accent2" accent3="accent3" accent4="accent4" accent5="accent5" accent6="accent6" hlink="hlink" folHlink="folHlink"/>
  <p:sldLayoutIdLst>
    <p:sldLayoutId id="2147483655" r:id="rId1"/>
    <p:sldLayoutId id="2147483668" r:id="rId2"/>
    <p:sldLayoutId id="2147483669" r:id="rId3"/>
    <p:sldLayoutId id="2147483670" r:id="rId4"/>
    <p:sldLayoutId id="2147483649" r:id="rId5"/>
    <p:sldLayoutId id="2147483662" r:id="rId6"/>
    <p:sldLayoutId id="2147483650" r:id="rId7"/>
    <p:sldLayoutId id="2147483663" r:id="rId8"/>
    <p:sldLayoutId id="2147483652" r:id="rId9"/>
    <p:sldLayoutId id="2147483664" r:id="rId10"/>
    <p:sldLayoutId id="2147483654" r:id="rId11"/>
    <p:sldLayoutId id="2147483665" r:id="rId12"/>
    <p:sldLayoutId id="2147483656" r:id="rId13"/>
    <p:sldLayoutId id="2147483666" r:id="rId14"/>
    <p:sldLayoutId id="2147483657" r:id="rId15"/>
    <p:sldLayoutId id="2147483667" r:id="rId16"/>
  </p:sldLayoutIdLst>
  <p:hf hdr="0" dt="0"/>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12/5/2025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377299-36CD-E049-B4A4-56FC7F2EF3FB}" type="slidenum">
              <a:rPr lang="en-US" smtClean="0"/>
              <a:pPr/>
              <a:t>‹#›</a:t>
            </a:fld>
            <a:endParaRPr lang="en-US"/>
          </a:p>
        </p:txBody>
      </p:sp>
    </p:spTree>
    <p:extLst>
      <p:ext uri="{BB962C8B-B14F-4D97-AF65-F5344CB8AC3E}">
        <p14:creationId xmlns:p14="http://schemas.microsoft.com/office/powerpoint/2010/main" val="70410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hd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https://go.screenpal.com/watch/cTQ63GnoaiF"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video" Target="https://www.youtube.com/embed/nOqeTrs4Mfc?feature=oembed" TargetMode="Externa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hyperlink" Target="mailto:veronica.harris@fotbendisd.gov" TargetMode="External"/><Relationship Id="rId13" Type="http://schemas.openxmlformats.org/officeDocument/2006/relationships/hyperlink" Target="mailto:Becky.martinez@fortbendisd.gov" TargetMode="External"/><Relationship Id="rId3" Type="http://schemas.openxmlformats.org/officeDocument/2006/relationships/hyperlink" Target="mailto:Brandon.byrd@fortbendisd.gov" TargetMode="External"/><Relationship Id="rId7" Type="http://schemas.openxmlformats.org/officeDocument/2006/relationships/hyperlink" Target="mailto:Kasha.williams@fortbendisd.gov" TargetMode="External"/><Relationship Id="rId12" Type="http://schemas.openxmlformats.org/officeDocument/2006/relationships/hyperlink" Target="mailto:Susanna.Jakubik@fortbendisd.gov"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mailto:dejah.Walea@fortbendisd.gov" TargetMode="External"/><Relationship Id="rId11" Type="http://schemas.openxmlformats.org/officeDocument/2006/relationships/hyperlink" Target="mailto:Daphne.thomposon@fortbendisd.gov" TargetMode="External"/><Relationship Id="rId5" Type="http://schemas.openxmlformats.org/officeDocument/2006/relationships/hyperlink" Target="mailto:Raven.Hollins@fortbendisd.gov" TargetMode="External"/><Relationship Id="rId15" Type="http://schemas.openxmlformats.org/officeDocument/2006/relationships/hyperlink" Target="mailto:jasmine.banksbaxter@fortbendisd.gov" TargetMode="External"/><Relationship Id="rId10" Type="http://schemas.openxmlformats.org/officeDocument/2006/relationships/hyperlink" Target="mailto:Chatney.hines@fortbendisd.gov" TargetMode="External"/><Relationship Id="rId4" Type="http://schemas.openxmlformats.org/officeDocument/2006/relationships/hyperlink" Target="mailto:tiffani.haynes@fortbendisd.gov" TargetMode="External"/><Relationship Id="rId9" Type="http://schemas.openxmlformats.org/officeDocument/2006/relationships/hyperlink" Target="mailto:jacquelyn.hidalgo@fortbendisd.gov" TargetMode="External"/><Relationship Id="rId14" Type="http://schemas.openxmlformats.org/officeDocument/2006/relationships/hyperlink" Target="mailto:kimberly.green@fortbendisd.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xMGAyrIJwHcHsorOrTuAWDPfhOTQcQG-/view?usp=sharing"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hyperlink" Target="mailto:veronica.harris@fotbendisd.gov" TargetMode="External"/><Relationship Id="rId13" Type="http://schemas.openxmlformats.org/officeDocument/2006/relationships/hyperlink" Target="mailto:Becky.martinez@fortbendisd.gov" TargetMode="External"/><Relationship Id="rId3" Type="http://schemas.openxmlformats.org/officeDocument/2006/relationships/hyperlink" Target="mailto:Brandon.byrd@fortbendisd.gov" TargetMode="External"/><Relationship Id="rId7" Type="http://schemas.openxmlformats.org/officeDocument/2006/relationships/hyperlink" Target="mailto:Kasha.williams@fortbendisd.gov" TargetMode="External"/><Relationship Id="rId12" Type="http://schemas.openxmlformats.org/officeDocument/2006/relationships/hyperlink" Target="mailto:Susanna.Jakubik@fortbendisd.gov"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mailto:dejah.Walea@fortbendisd.gov" TargetMode="External"/><Relationship Id="rId11" Type="http://schemas.openxmlformats.org/officeDocument/2006/relationships/hyperlink" Target="mailto:Daphne.thomposon@fortbendisd.gov" TargetMode="External"/><Relationship Id="rId5" Type="http://schemas.openxmlformats.org/officeDocument/2006/relationships/hyperlink" Target="mailto:Raven.Hollins@fortbendisd.gov" TargetMode="External"/><Relationship Id="rId15" Type="http://schemas.openxmlformats.org/officeDocument/2006/relationships/hyperlink" Target="mailto:jasmine.banksbaxter@fortbendisd.gov" TargetMode="External"/><Relationship Id="rId10" Type="http://schemas.openxmlformats.org/officeDocument/2006/relationships/hyperlink" Target="mailto:Chatney.hines@fortbendisd.gov" TargetMode="External"/><Relationship Id="rId4" Type="http://schemas.openxmlformats.org/officeDocument/2006/relationships/hyperlink" Target="mailto:tiffani.haynes@fortbendisd.gov" TargetMode="External"/><Relationship Id="rId9" Type="http://schemas.openxmlformats.org/officeDocument/2006/relationships/hyperlink" Target="mailto:jacquelyn.hidalgo@fortbendisd.gov" TargetMode="External"/><Relationship Id="rId14" Type="http://schemas.openxmlformats.org/officeDocument/2006/relationships/hyperlink" Target="mailto:kimberly.green@fortbendisd.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hyperlink" Target="https://scherlund.blogspot.com/2018/12/8-scholarships-from-top-ranking.html"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video" Target="https://www.youtube.com/embed/mRTjyvqCqmU?feature=oembed" TargetMode="Externa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C103D-1CD6-E824-E5AF-78F4BB4CA296}"/>
              </a:ext>
            </a:extLst>
          </p:cNvPr>
          <p:cNvSpPr>
            <a:spLocks noGrp="1"/>
          </p:cNvSpPr>
          <p:nvPr>
            <p:ph type="ctrTitle"/>
          </p:nvPr>
        </p:nvSpPr>
        <p:spPr/>
        <p:txBody>
          <a:bodyPr>
            <a:noAutofit/>
          </a:bodyPr>
          <a:lstStyle/>
          <a:p>
            <a:pPr algn="ctr"/>
            <a:r>
              <a:rPr lang="en-US" sz="5400"/>
              <a:t>Scholarship Night</a:t>
            </a:r>
            <a:br>
              <a:rPr lang="en-US" sz="5400"/>
            </a:br>
            <a:r>
              <a:rPr lang="en-US" sz="5400"/>
              <a:t>2025</a:t>
            </a:r>
          </a:p>
        </p:txBody>
      </p:sp>
    </p:spTree>
    <p:extLst>
      <p:ext uri="{BB962C8B-B14F-4D97-AF65-F5344CB8AC3E}">
        <p14:creationId xmlns:p14="http://schemas.microsoft.com/office/powerpoint/2010/main" val="1343814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95402" y="506697"/>
            <a:ext cx="9601196" cy="815711"/>
          </a:xfrm>
        </p:spPr>
        <p:txBody>
          <a:bodyPr anchor="ctr">
            <a:normAutofit/>
          </a:bodyPr>
          <a:lstStyle/>
          <a:p>
            <a:pPr>
              <a:defRPr/>
            </a:pPr>
            <a:r>
              <a:rPr lang="en-US" b="1"/>
              <a:t>Scholarship Tips for Seniors</a:t>
            </a:r>
          </a:p>
        </p:txBody>
      </p:sp>
      <p:sp>
        <p:nvSpPr>
          <p:cNvPr id="4099" name="Rectangle 3"/>
          <p:cNvSpPr>
            <a:spLocks noGrp="1" noChangeArrowheads="1"/>
          </p:cNvSpPr>
          <p:nvPr>
            <p:ph sz="quarter" idx="13"/>
          </p:nvPr>
        </p:nvSpPr>
        <p:spPr>
          <a:xfrm>
            <a:off x="712849" y="1462309"/>
            <a:ext cx="5641496" cy="3937890"/>
          </a:xfrm>
        </p:spPr>
        <p:txBody>
          <a:bodyPr vert="horz" lIns="91440" tIns="45720" rIns="91440" bIns="45720" rtlCol="0" anchor="t">
            <a:noAutofit/>
          </a:bodyPr>
          <a:lstStyle/>
          <a:p>
            <a:pPr marL="594360" indent="-457200">
              <a:lnSpc>
                <a:spcPct val="90000"/>
              </a:lnSpc>
              <a:buClrTx/>
              <a:buFont typeface="Wingdings" panose="05000000000000000000" pitchFamily="2" charset="2"/>
              <a:buChar char="v"/>
              <a:defRPr/>
            </a:pPr>
            <a:r>
              <a:rPr lang="en-US"/>
              <a:t>Apply early and apply often – why timing increases award chances</a:t>
            </a:r>
          </a:p>
          <a:p>
            <a:pPr marL="594360" indent="-457200">
              <a:lnSpc>
                <a:spcPct val="90000"/>
              </a:lnSpc>
              <a:buClrTx/>
              <a:buFont typeface="Wingdings" panose="05000000000000000000" pitchFamily="2" charset="2"/>
              <a:buChar char="v"/>
              <a:defRPr/>
            </a:pPr>
            <a:r>
              <a:rPr lang="en-US"/>
              <a:t>Stay organized with deadlines – importance of tracking tools</a:t>
            </a:r>
          </a:p>
          <a:p>
            <a:pPr marL="594360" indent="-457200">
              <a:lnSpc>
                <a:spcPct val="90000"/>
              </a:lnSpc>
              <a:buClrTx/>
              <a:buFont typeface="Wingdings" panose="05000000000000000000" pitchFamily="2" charset="2"/>
              <a:buChar char="v"/>
              <a:defRPr/>
            </a:pPr>
            <a:r>
              <a:rPr lang="en-US"/>
              <a:t>Request recommendation letters early – ensures quality recommendations</a:t>
            </a:r>
          </a:p>
          <a:p>
            <a:pPr marL="594360" indent="-457200">
              <a:lnSpc>
                <a:spcPct val="90000"/>
              </a:lnSpc>
              <a:buClrTx/>
              <a:buFont typeface="Wingdings" panose="05000000000000000000" pitchFamily="2" charset="2"/>
              <a:buChar char="v"/>
              <a:defRPr/>
            </a:pPr>
            <a:r>
              <a:rPr lang="en-US"/>
              <a:t>Write strong, personal essays – why authenticity matters</a:t>
            </a:r>
          </a:p>
          <a:p>
            <a:pPr marL="594360" indent="-457200">
              <a:lnSpc>
                <a:spcPct val="90000"/>
              </a:lnSpc>
              <a:buClrTx/>
              <a:buFont typeface="Wingdings" panose="05000000000000000000" pitchFamily="2" charset="2"/>
              <a:buChar char="v"/>
              <a:defRPr/>
            </a:pPr>
            <a:r>
              <a:rPr lang="en-US"/>
              <a:t> Complete FAFSA/TASFA on time – ties to eligibility and funding</a:t>
            </a:r>
          </a:p>
          <a:p>
            <a:pPr marL="594360" indent="-457200">
              <a:lnSpc>
                <a:spcPct val="90000"/>
              </a:lnSpc>
              <a:buClrTx/>
              <a:buFont typeface="Wingdings" panose="05000000000000000000" pitchFamily="2" charset="2"/>
              <a:buChar char="v"/>
              <a:defRPr/>
            </a:pPr>
            <a:r>
              <a:rPr lang="en-US"/>
              <a:t>Search weekly for scholarships – consistency boosts success</a:t>
            </a:r>
          </a:p>
        </p:txBody>
      </p:sp>
      <p:pic>
        <p:nvPicPr>
          <p:cNvPr id="3" name="Picture 2">
            <a:extLst>
              <a:ext uri="{FF2B5EF4-FFF2-40B4-BE49-F238E27FC236}">
                <a16:creationId xmlns:a16="http://schemas.microsoft.com/office/drawing/2014/main" id="{0949F63D-1DB5-7197-837C-6C3767A63E16}"/>
              </a:ext>
            </a:extLst>
          </p:cNvPr>
          <p:cNvPicPr>
            <a:picLocks noChangeAspect="1"/>
          </p:cNvPicPr>
          <p:nvPr/>
        </p:nvPicPr>
        <p:blipFill>
          <a:blip r:embed="rId3"/>
          <a:srcRect t="4440" r="-1" b="-1"/>
          <a:stretch>
            <a:fillRect/>
          </a:stretch>
        </p:blipFill>
        <p:spPr>
          <a:xfrm>
            <a:off x="6352884" y="1937579"/>
            <a:ext cx="5096256" cy="344728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006B0-8947-BDD9-7F9E-534149BE01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AB7213-CB9F-BFC9-AB46-9D8899F4C759}"/>
              </a:ext>
            </a:extLst>
          </p:cNvPr>
          <p:cNvSpPr>
            <a:spLocks noGrp="1"/>
          </p:cNvSpPr>
          <p:nvPr>
            <p:ph type="title"/>
          </p:nvPr>
        </p:nvSpPr>
        <p:spPr>
          <a:xfrm>
            <a:off x="1295402" y="627228"/>
            <a:ext cx="9601196" cy="922867"/>
          </a:xfrm>
        </p:spPr>
        <p:txBody>
          <a:bodyPr vert="horz" lIns="91440" tIns="45720" rIns="91440" bIns="45720" rtlCol="0" anchor="ctr">
            <a:normAutofit/>
          </a:bodyPr>
          <a:lstStyle/>
          <a:p>
            <a:r>
              <a:rPr lang="en-US" b="1" kern="1200">
                <a:latin typeface="+mj-lt"/>
                <a:ea typeface="+mj-ea"/>
                <a:cs typeface="+mj-cs"/>
              </a:rPr>
              <a:t>Scholarship Essay Tips</a:t>
            </a:r>
          </a:p>
        </p:txBody>
      </p:sp>
      <p:pic>
        <p:nvPicPr>
          <p:cNvPr id="3" name="Picture 2">
            <a:extLst>
              <a:ext uri="{FF2B5EF4-FFF2-40B4-BE49-F238E27FC236}">
                <a16:creationId xmlns:a16="http://schemas.microsoft.com/office/drawing/2014/main" id="{F9EE16C4-37DB-B3AA-5453-FAA0A58CA6F9}"/>
              </a:ext>
            </a:extLst>
          </p:cNvPr>
          <p:cNvPicPr>
            <a:picLocks noChangeAspect="1"/>
          </p:cNvPicPr>
          <p:nvPr/>
        </p:nvPicPr>
        <p:blipFill>
          <a:blip r:embed="rId3"/>
          <a:srcRect b="6288"/>
          <a:stretch>
            <a:fillRect/>
          </a:stretch>
        </p:blipFill>
        <p:spPr>
          <a:xfrm>
            <a:off x="876056" y="1562289"/>
            <a:ext cx="3259216" cy="4564191"/>
          </a:xfrm>
          <a:prstGeom prst="rect">
            <a:avLst/>
          </a:prstGeom>
          <a:noFill/>
        </p:spPr>
      </p:pic>
      <p:sp>
        <p:nvSpPr>
          <p:cNvPr id="5" name="TextBox 4">
            <a:extLst>
              <a:ext uri="{FF2B5EF4-FFF2-40B4-BE49-F238E27FC236}">
                <a16:creationId xmlns:a16="http://schemas.microsoft.com/office/drawing/2014/main" id="{6C7474A1-4224-9406-3640-E969D0494137}"/>
              </a:ext>
            </a:extLst>
          </p:cNvPr>
          <p:cNvSpPr txBox="1"/>
          <p:nvPr/>
        </p:nvSpPr>
        <p:spPr>
          <a:xfrm>
            <a:off x="5799836" y="2120392"/>
            <a:ext cx="5096256" cy="3447288"/>
          </a:xfrm>
          <a:prstGeom prst="rect">
            <a:avLst/>
          </a:prstGeom>
        </p:spPr>
        <p:txBody>
          <a:bodyPr vert="horz" lIns="91440" tIns="45720" rIns="91440" bIns="45720" rtlCol="0" anchor="t">
            <a:normAutofit fontScale="92500"/>
          </a:bodyPr>
          <a:lstStyle/>
          <a:p>
            <a:pPr marL="274320" indent="-274320">
              <a:spcBef>
                <a:spcPct val="20000"/>
              </a:spcBef>
              <a:buClr>
                <a:schemeClr val="accent1"/>
              </a:buClr>
              <a:buSzPct val="100000"/>
              <a:buFont typeface="Symbol" pitchFamily="18" charset="2"/>
              <a:buChar char=""/>
            </a:pPr>
            <a:r>
              <a:rPr lang="en-US" sz="3200" b="1">
                <a:solidFill>
                  <a:schemeClr val="tx2"/>
                </a:solidFill>
              </a:rPr>
              <a:t>Answer the prompt clearly</a:t>
            </a:r>
          </a:p>
          <a:p>
            <a:pPr marL="274320" indent="-274320">
              <a:spcBef>
                <a:spcPct val="20000"/>
              </a:spcBef>
              <a:buClr>
                <a:schemeClr val="accent1"/>
              </a:buClr>
              <a:buSzPct val="100000"/>
              <a:buFont typeface="Symbol" pitchFamily="18" charset="2"/>
              <a:buChar char=""/>
            </a:pPr>
            <a:r>
              <a:rPr lang="en-US" sz="3200" b="1">
                <a:solidFill>
                  <a:schemeClr val="tx2"/>
                </a:solidFill>
              </a:rPr>
              <a:t>Tell your story authentically</a:t>
            </a:r>
          </a:p>
          <a:p>
            <a:pPr marL="274320" indent="-274320">
              <a:spcBef>
                <a:spcPct val="20000"/>
              </a:spcBef>
              <a:buClr>
                <a:schemeClr val="accent1"/>
              </a:buClr>
              <a:buSzPct val="100000"/>
              <a:buFont typeface="Symbol" pitchFamily="18" charset="2"/>
              <a:buChar char=""/>
            </a:pPr>
            <a:r>
              <a:rPr lang="en-US" sz="3200" b="1">
                <a:solidFill>
                  <a:schemeClr val="tx2"/>
                </a:solidFill>
              </a:rPr>
              <a:t>Highlight challenges and achievements</a:t>
            </a:r>
          </a:p>
          <a:p>
            <a:pPr marL="274320" indent="-274320">
              <a:spcBef>
                <a:spcPct val="20000"/>
              </a:spcBef>
              <a:buClr>
                <a:schemeClr val="accent1"/>
              </a:buClr>
              <a:buSzPct val="100000"/>
              <a:buFont typeface="Symbol" pitchFamily="18" charset="2"/>
              <a:buChar char=""/>
            </a:pPr>
            <a:r>
              <a:rPr lang="en-US" sz="3200" b="1">
                <a:solidFill>
                  <a:schemeClr val="tx2"/>
                </a:solidFill>
              </a:rPr>
              <a:t>Avoid generic statements</a:t>
            </a:r>
          </a:p>
          <a:p>
            <a:pPr marL="274320" indent="-274320">
              <a:spcBef>
                <a:spcPct val="20000"/>
              </a:spcBef>
              <a:buClr>
                <a:schemeClr val="accent1"/>
              </a:buClr>
              <a:buSzPct val="100000"/>
              <a:buFont typeface="Symbol" pitchFamily="18" charset="2"/>
              <a:buChar char=""/>
            </a:pPr>
            <a:r>
              <a:rPr lang="en-US" sz="3200" b="1">
                <a:solidFill>
                  <a:schemeClr val="tx2"/>
                </a:solidFill>
              </a:rPr>
              <a:t>Proofread and revise</a:t>
            </a:r>
          </a:p>
        </p:txBody>
      </p:sp>
    </p:spTree>
    <p:extLst>
      <p:ext uri="{BB962C8B-B14F-4D97-AF65-F5344CB8AC3E}">
        <p14:creationId xmlns:p14="http://schemas.microsoft.com/office/powerpoint/2010/main" val="426960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5D22-8EFF-BFCB-C46A-55A87690BA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D527AD-0153-A57C-5835-1B65A2FFAF6E}"/>
              </a:ext>
            </a:extLst>
          </p:cNvPr>
          <p:cNvSpPr txBox="1"/>
          <p:nvPr/>
        </p:nvSpPr>
        <p:spPr>
          <a:xfrm>
            <a:off x="2119800" y="586504"/>
            <a:ext cx="7332786" cy="954107"/>
          </a:xfrm>
          <a:prstGeom prst="rect">
            <a:avLst/>
          </a:prstGeom>
          <a:noFill/>
        </p:spPr>
        <p:txBody>
          <a:bodyPr wrap="square" rtlCol="0">
            <a:spAutoFit/>
          </a:bodyPr>
          <a:lstStyle/>
          <a:p>
            <a:pPr algn="ctr" defTabSz="457200"/>
            <a:r>
              <a:rPr lang="en-US" sz="2800" b="1">
                <a:solidFill>
                  <a:srgbClr val="C6E7FC">
                    <a:lumMod val="25000"/>
                  </a:srgbClr>
                </a:solidFill>
                <a:latin typeface="Californian FB" panose="0207040306080B030204" pitchFamily="18" charset="0"/>
                <a:cs typeface="Calibri" panose="020F0502020204030204" pitchFamily="34" charset="0"/>
              </a:rPr>
              <a:t>FAFSA/TASFA: Why It Matters for Scholarships &amp; Aid</a:t>
            </a:r>
          </a:p>
        </p:txBody>
      </p:sp>
      <p:sp>
        <p:nvSpPr>
          <p:cNvPr id="6" name="TextBox 5">
            <a:extLst>
              <a:ext uri="{FF2B5EF4-FFF2-40B4-BE49-F238E27FC236}">
                <a16:creationId xmlns:a16="http://schemas.microsoft.com/office/drawing/2014/main" id="{F0332769-8346-AEC8-5413-2575C4C70F4B}"/>
              </a:ext>
            </a:extLst>
          </p:cNvPr>
          <p:cNvSpPr txBox="1"/>
          <p:nvPr/>
        </p:nvSpPr>
        <p:spPr>
          <a:xfrm>
            <a:off x="788376" y="1453053"/>
            <a:ext cx="10512670" cy="4708981"/>
          </a:xfrm>
          <a:prstGeom prst="rect">
            <a:avLst/>
          </a:prstGeom>
          <a:noFill/>
        </p:spPr>
        <p:txBody>
          <a:bodyPr wrap="square" lIns="91440" tIns="45720" rIns="91440" bIns="45720" rtlCol="0" anchor="t">
            <a:spAutoFit/>
          </a:bodyPr>
          <a:lstStyle/>
          <a:p>
            <a:r>
              <a:rPr lang="en-US" sz="1500" b="1">
                <a:solidFill>
                  <a:schemeClr val="tx2">
                    <a:lumMod val="75000"/>
                  </a:schemeClr>
                </a:solidFill>
              </a:rPr>
              <a:t>Required for federal &amp; state aid</a:t>
            </a:r>
          </a:p>
          <a:p>
            <a:r>
              <a:rPr lang="en-US" sz="1500">
                <a:solidFill>
                  <a:schemeClr val="tx2">
                    <a:lumMod val="75000"/>
                  </a:schemeClr>
                </a:solidFill>
              </a:rPr>
              <a:t>FAFSA (or TASFA for eligible non-citizens) is the application colleges use to determine if a student qualifies for federal grants, state grants, work-study, and certain types of loans. Without submitting it, students may miss out on thousands of dollars in free money.</a:t>
            </a:r>
          </a:p>
          <a:p>
            <a:endParaRPr lang="en-US" sz="1500">
              <a:solidFill>
                <a:schemeClr val="tx2">
                  <a:lumMod val="75000"/>
                </a:schemeClr>
              </a:solidFill>
            </a:endParaRPr>
          </a:p>
          <a:p>
            <a:r>
              <a:rPr lang="en-US" sz="1500" b="1">
                <a:solidFill>
                  <a:schemeClr val="tx2">
                    <a:lumMod val="75000"/>
                  </a:schemeClr>
                </a:solidFill>
              </a:rPr>
              <a:t>Required for many institutional scholarships</a:t>
            </a:r>
          </a:p>
          <a:p>
            <a:r>
              <a:rPr lang="en-US" sz="1500">
                <a:solidFill>
                  <a:schemeClr val="tx2">
                    <a:lumMod val="75000"/>
                  </a:schemeClr>
                </a:solidFill>
              </a:rPr>
              <a:t>Most colleges require students to have a completed FAFSA/TASFA on file before awarding institutional scholarships, even merit-based awards. Colleges use this information to determine eligibility, package financial aid, and match students to additional funding opportunities.</a:t>
            </a:r>
          </a:p>
          <a:p>
            <a:endParaRPr lang="en-US" sz="1500">
              <a:solidFill>
                <a:schemeClr val="tx2">
                  <a:lumMod val="75000"/>
                </a:schemeClr>
              </a:solidFill>
            </a:endParaRPr>
          </a:p>
          <a:p>
            <a:r>
              <a:rPr lang="en-US" sz="1500" b="1">
                <a:solidFill>
                  <a:schemeClr val="tx2">
                    <a:lumMod val="75000"/>
                  </a:schemeClr>
                </a:solidFill>
              </a:rPr>
              <a:t>Submit early to maximize eligibility -first come, first served</a:t>
            </a:r>
          </a:p>
          <a:p>
            <a:r>
              <a:rPr lang="en-US" sz="1500">
                <a:solidFill>
                  <a:schemeClr val="tx2">
                    <a:lumMod val="75000"/>
                  </a:schemeClr>
                </a:solidFill>
              </a:rPr>
              <a:t>Some grants and scholarships are limited and awarded until funds run out. Submitting FAFSA/TASFA early ensures</a:t>
            </a:r>
          </a:p>
          <a:p>
            <a:r>
              <a:rPr lang="en-US" sz="1500">
                <a:solidFill>
                  <a:schemeClr val="tx2">
                    <a:lumMod val="75000"/>
                  </a:schemeClr>
                </a:solidFill>
              </a:rPr>
              <a:t>students have access to the largest pool of available aid, including priority awards that are often exhausted by late spring.</a:t>
            </a:r>
            <a:endParaRPr lang="en-US">
              <a:solidFill>
                <a:schemeClr val="tx2">
                  <a:lumMod val="75000"/>
                </a:schemeClr>
              </a:solidFill>
            </a:endParaRPr>
          </a:p>
          <a:p>
            <a:endParaRPr lang="en-US" sz="1500">
              <a:solidFill>
                <a:schemeClr val="tx2">
                  <a:lumMod val="75000"/>
                </a:schemeClr>
              </a:solidFill>
            </a:endParaRPr>
          </a:p>
          <a:p>
            <a:r>
              <a:rPr lang="en-US" sz="1500" b="1">
                <a:solidFill>
                  <a:schemeClr val="tx2">
                    <a:lumMod val="75000"/>
                  </a:schemeClr>
                </a:solidFill>
              </a:rPr>
              <a:t>Work-Study opportunities</a:t>
            </a:r>
          </a:p>
          <a:p>
            <a:r>
              <a:rPr lang="en-US" sz="1500">
                <a:solidFill>
                  <a:schemeClr val="tx2">
                    <a:lumMod val="75000"/>
                  </a:schemeClr>
                </a:solidFill>
              </a:rPr>
              <a:t>Work-study is a federal program that allows eligible students to earn money through part-time jobs on or near campus. Funding is limited, so students who complete FAFSA/TASFA early have a better chance of receiving a work-study offer in their financial aid package.</a:t>
            </a:r>
          </a:p>
          <a:p>
            <a:endParaRPr lang="en-US" sz="1500">
              <a:solidFill>
                <a:schemeClr val="tx2">
                  <a:lumMod val="75000"/>
                </a:schemeClr>
              </a:solidFill>
            </a:endParaRPr>
          </a:p>
          <a:p>
            <a:r>
              <a:rPr lang="en-US" sz="1500" b="1">
                <a:solidFill>
                  <a:schemeClr val="tx2">
                    <a:lumMod val="75000"/>
                  </a:schemeClr>
                </a:solidFill>
              </a:rPr>
              <a:t>Veteran education benefits</a:t>
            </a:r>
          </a:p>
          <a:p>
            <a:r>
              <a:rPr lang="en-US" sz="1500">
                <a:solidFill>
                  <a:schemeClr val="tx2">
                    <a:lumMod val="75000"/>
                  </a:schemeClr>
                </a:solidFill>
              </a:rPr>
              <a:t>Students or parents with military service may qualify for benefits such as the GI Bill, Hazlewood Act (Texas), or tuition exemptions. FAFSA/TASFA helps colleges determine how these benefits coordinate with federal and state aid so students receive the maximum support available.</a:t>
            </a:r>
          </a:p>
        </p:txBody>
      </p:sp>
      <p:pic>
        <p:nvPicPr>
          <p:cNvPr id="7" name="Picture 6">
            <a:extLst>
              <a:ext uri="{FF2B5EF4-FFF2-40B4-BE49-F238E27FC236}">
                <a16:creationId xmlns:a16="http://schemas.microsoft.com/office/drawing/2014/main" id="{51BDC258-8FEB-4BC9-9319-9567FF1E4EA5}"/>
              </a:ext>
            </a:extLst>
          </p:cNvPr>
          <p:cNvPicPr>
            <a:picLocks noChangeAspect="1"/>
          </p:cNvPicPr>
          <p:nvPr/>
        </p:nvPicPr>
        <p:blipFill>
          <a:blip r:embed="rId3"/>
          <a:stretch>
            <a:fillRect/>
          </a:stretch>
        </p:blipFill>
        <p:spPr>
          <a:xfrm>
            <a:off x="9442940" y="732457"/>
            <a:ext cx="1960685" cy="825345"/>
          </a:xfrm>
          <a:prstGeom prst="rect">
            <a:avLst/>
          </a:prstGeom>
        </p:spPr>
      </p:pic>
      <p:sp>
        <p:nvSpPr>
          <p:cNvPr id="4" name="TextBox 3">
            <a:extLst>
              <a:ext uri="{FF2B5EF4-FFF2-40B4-BE49-F238E27FC236}">
                <a16:creationId xmlns:a16="http://schemas.microsoft.com/office/drawing/2014/main" id="{00C45250-380A-31A0-5C53-1A5E4C537253}"/>
              </a:ext>
            </a:extLst>
          </p:cNvPr>
          <p:cNvSpPr txBox="1"/>
          <p:nvPr/>
        </p:nvSpPr>
        <p:spPr>
          <a:xfrm>
            <a:off x="9862792" y="3341331"/>
            <a:ext cx="1497839" cy="830997"/>
          </a:xfrm>
          <a:prstGeom prst="rect">
            <a:avLst/>
          </a:prstGeom>
          <a:solidFill>
            <a:srgbClr val="F7DADA"/>
          </a:solid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t>State of TX – Financial Aid Priority Deadline:  </a:t>
            </a:r>
            <a:endParaRPr lang="en-US"/>
          </a:p>
          <a:p>
            <a:pPr algn="ctr"/>
            <a:r>
              <a:rPr lang="en-US" sz="1200" b="1"/>
              <a:t>January 15th!</a:t>
            </a:r>
            <a:endParaRPr lang="en-US"/>
          </a:p>
        </p:txBody>
      </p:sp>
    </p:spTree>
    <p:extLst>
      <p:ext uri="{BB962C8B-B14F-4D97-AF65-F5344CB8AC3E}">
        <p14:creationId xmlns:p14="http://schemas.microsoft.com/office/powerpoint/2010/main" val="125325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74FB3-2FB8-8B31-C0EB-70067CDE55E2}"/>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FF828DF-11D5-7B53-5548-A8F3EB7AB17E}"/>
              </a:ext>
            </a:extLst>
          </p:cNvPr>
          <p:cNvSpPr>
            <a:spLocks noGrp="1" noChangeArrowheads="1"/>
          </p:cNvSpPr>
          <p:nvPr>
            <p:ph type="title"/>
          </p:nvPr>
        </p:nvSpPr>
        <p:spPr/>
        <p:txBody>
          <a:bodyPr anchor="ctr">
            <a:normAutofit/>
          </a:bodyPr>
          <a:lstStyle/>
          <a:p>
            <a:pPr>
              <a:defRPr/>
            </a:pPr>
            <a:r>
              <a:rPr lang="en-US" b="1"/>
              <a:t>FBISD </a:t>
            </a:r>
            <a:r>
              <a:rPr lang="en-US" b="1" err="1"/>
              <a:t>SchooLinks</a:t>
            </a:r>
            <a:r>
              <a:rPr lang="en-US" b="1"/>
              <a:t> Scholarship Tools</a:t>
            </a:r>
          </a:p>
        </p:txBody>
      </p:sp>
      <p:sp>
        <p:nvSpPr>
          <p:cNvPr id="4099" name="Rectangle 3">
            <a:extLst>
              <a:ext uri="{FF2B5EF4-FFF2-40B4-BE49-F238E27FC236}">
                <a16:creationId xmlns:a16="http://schemas.microsoft.com/office/drawing/2014/main" id="{939A035C-EE9E-C673-53DB-C5C2F0ADEA9F}"/>
              </a:ext>
            </a:extLst>
          </p:cNvPr>
          <p:cNvSpPr>
            <a:spLocks noGrp="1" noChangeArrowheads="1"/>
          </p:cNvSpPr>
          <p:nvPr>
            <p:ph sz="quarter" idx="13"/>
          </p:nvPr>
        </p:nvSpPr>
        <p:spPr/>
        <p:txBody>
          <a:bodyPr vert="horz" lIns="91440" tIns="45720" rIns="91440" bIns="45720" rtlCol="0" anchor="t">
            <a:normAutofit/>
          </a:bodyPr>
          <a:lstStyle/>
          <a:p>
            <a:pPr marL="594360" indent="-457200">
              <a:buClrTx/>
              <a:buFont typeface="Wingdings" panose="05000000000000000000" pitchFamily="2" charset="2"/>
              <a:buChar char="v"/>
              <a:defRPr/>
            </a:pPr>
            <a:r>
              <a:rPr lang="en-US" b="1"/>
              <a:t>Search for scholarships</a:t>
            </a:r>
          </a:p>
          <a:p>
            <a:pPr marL="594360" indent="-457200">
              <a:buClrTx/>
              <a:buFont typeface="Wingdings" panose="05000000000000000000" pitchFamily="2" charset="2"/>
              <a:buChar char="v"/>
              <a:defRPr/>
            </a:pPr>
            <a:r>
              <a:rPr lang="en-US" b="1"/>
              <a:t>Favorite and track opportunities</a:t>
            </a:r>
          </a:p>
          <a:p>
            <a:pPr marL="594360" indent="-457200">
              <a:buClrTx/>
              <a:buFont typeface="Wingdings" panose="05000000000000000000" pitchFamily="2" charset="2"/>
              <a:buChar char="v"/>
              <a:defRPr/>
            </a:pPr>
            <a:r>
              <a:rPr lang="en-US" b="1"/>
              <a:t>Upload FAFSA/TASFA confirmation</a:t>
            </a:r>
          </a:p>
          <a:p>
            <a:pPr marL="594360" indent="-457200">
              <a:buClr>
                <a:srgbClr val="83992A"/>
              </a:buClr>
              <a:buSzPct val="114999"/>
              <a:buFont typeface="Wingdings,Sans-Serif" panose="05000000000000000000" pitchFamily="2" charset="2"/>
              <a:buChar char="v"/>
              <a:defRPr/>
            </a:pPr>
            <a:r>
              <a:rPr lang="en-US" b="1"/>
              <a:t>Upload Scholarship Award Letters</a:t>
            </a:r>
            <a:endParaRPr lang="en-US" b="1">
              <a:solidFill>
                <a:srgbClr val="000000"/>
              </a:solidFill>
            </a:endParaRPr>
          </a:p>
          <a:p>
            <a:pPr marL="594360" indent="-457200">
              <a:buClrTx/>
              <a:buFont typeface="Wingdings" panose="05000000000000000000" pitchFamily="2" charset="2"/>
              <a:buChar char="v"/>
              <a:defRPr/>
            </a:pPr>
            <a:r>
              <a:rPr lang="en-US" b="1"/>
              <a:t>Monitor application progress</a:t>
            </a:r>
          </a:p>
          <a:p>
            <a:pPr marL="594360" indent="-457200">
              <a:buClrTx/>
              <a:buFont typeface="Wingdings" panose="05000000000000000000" pitchFamily="2" charset="2"/>
              <a:buChar char="v"/>
              <a:defRPr/>
            </a:pPr>
            <a:endParaRPr lang="en-US"/>
          </a:p>
        </p:txBody>
      </p:sp>
      <p:pic>
        <p:nvPicPr>
          <p:cNvPr id="2" name="Picture 1">
            <a:hlinkClick r:id="rId3"/>
            <a:extLst>
              <a:ext uri="{FF2B5EF4-FFF2-40B4-BE49-F238E27FC236}">
                <a16:creationId xmlns:a16="http://schemas.microsoft.com/office/drawing/2014/main" id="{3B68138A-A542-9510-8F1E-7A284E5873AC}"/>
              </a:ext>
            </a:extLst>
          </p:cNvPr>
          <p:cNvPicPr>
            <a:picLocks noChangeAspect="1"/>
          </p:cNvPicPr>
          <p:nvPr/>
        </p:nvPicPr>
        <p:blipFill>
          <a:blip r:embed="rId4"/>
          <a:stretch>
            <a:fillRect/>
          </a:stretch>
        </p:blipFill>
        <p:spPr>
          <a:xfrm>
            <a:off x="6697276" y="2428580"/>
            <a:ext cx="3447288" cy="3447288"/>
          </a:xfrm>
          <a:prstGeom prst="rect">
            <a:avLst/>
          </a:prstGeom>
          <a:noFill/>
        </p:spPr>
      </p:pic>
    </p:spTree>
    <p:extLst>
      <p:ext uri="{BB962C8B-B14F-4D97-AF65-F5344CB8AC3E}">
        <p14:creationId xmlns:p14="http://schemas.microsoft.com/office/powerpoint/2010/main" val="94796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CD51-9293-EAEB-E4FB-31F11AE19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152CB-0FC8-0ABC-86D2-351D4A6EFC52}"/>
              </a:ext>
            </a:extLst>
          </p:cNvPr>
          <p:cNvSpPr>
            <a:spLocks noGrp="1"/>
          </p:cNvSpPr>
          <p:nvPr>
            <p:ph type="title"/>
          </p:nvPr>
        </p:nvSpPr>
        <p:spPr>
          <a:xfrm>
            <a:off x="73571" y="-328550"/>
            <a:ext cx="12023835" cy="1325563"/>
          </a:xfrm>
        </p:spPr>
        <p:txBody>
          <a:bodyPr>
            <a:normAutofit/>
          </a:bodyPr>
          <a:lstStyle/>
          <a:p>
            <a:pPr algn="ctr"/>
            <a:r>
              <a:rPr lang="en-US" sz="3200"/>
              <a:t>How to Search, Favorite and Apply for Scholarships using SchooLinks</a:t>
            </a:r>
          </a:p>
        </p:txBody>
      </p:sp>
      <p:sp>
        <p:nvSpPr>
          <p:cNvPr id="5" name="Slide Number Placeholder 4">
            <a:extLst>
              <a:ext uri="{FF2B5EF4-FFF2-40B4-BE49-F238E27FC236}">
                <a16:creationId xmlns:a16="http://schemas.microsoft.com/office/drawing/2014/main" id="{5361A448-1880-1C1C-0E49-EFABBCD00C1B}"/>
              </a:ext>
            </a:extLst>
          </p:cNvPr>
          <p:cNvSpPr>
            <a:spLocks noGrp="1"/>
          </p:cNvSpPr>
          <p:nvPr>
            <p:ph type="sldNum" sz="quarter" idx="12"/>
          </p:nvPr>
        </p:nvSpPr>
        <p:spPr/>
        <p:txBody>
          <a:bodyPr/>
          <a:lstStyle/>
          <a:p>
            <a:fld id="{8F377299-36CD-E049-B4A4-56FC7F2EF3FB}" type="slidenum">
              <a:rPr lang="en-US" smtClean="0"/>
              <a:pPr/>
              <a:t>14</a:t>
            </a:fld>
            <a:endParaRPr lang="en-US"/>
          </a:p>
        </p:txBody>
      </p:sp>
      <p:pic>
        <p:nvPicPr>
          <p:cNvPr id="8" name="Online Media 7" title="SchooLinks Scholarships Video">
            <a:hlinkClick r:id="" action="ppaction://media"/>
            <a:extLst>
              <a:ext uri="{FF2B5EF4-FFF2-40B4-BE49-F238E27FC236}">
                <a16:creationId xmlns:a16="http://schemas.microsoft.com/office/drawing/2014/main" id="{2951F2B2-882A-D020-3BB3-A658DF9ACD8B}"/>
              </a:ext>
            </a:extLst>
          </p:cNvPr>
          <p:cNvPicPr>
            <a:picLocks noRot="1" noChangeAspect="1"/>
          </p:cNvPicPr>
          <p:nvPr>
            <a:videoFile r:link="rId1"/>
          </p:nvPr>
        </p:nvPicPr>
        <p:blipFill>
          <a:blip r:embed="rId4"/>
          <a:stretch>
            <a:fillRect/>
          </a:stretch>
        </p:blipFill>
        <p:spPr>
          <a:xfrm>
            <a:off x="1065055" y="590843"/>
            <a:ext cx="9700309" cy="5472332"/>
          </a:xfrm>
          <a:prstGeom prst="rect">
            <a:avLst/>
          </a:prstGeom>
        </p:spPr>
      </p:pic>
    </p:spTree>
    <p:extLst>
      <p:ext uri="{BB962C8B-B14F-4D97-AF65-F5344CB8AC3E}">
        <p14:creationId xmlns:p14="http://schemas.microsoft.com/office/powerpoint/2010/main" val="28327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3B525-13C9-F401-EF6D-5A66E84DC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4BC2B-9D6E-A20A-17F7-F987276B9198}"/>
              </a:ext>
            </a:extLst>
          </p:cNvPr>
          <p:cNvSpPr>
            <a:spLocks noGrp="1"/>
          </p:cNvSpPr>
          <p:nvPr>
            <p:ph type="title"/>
          </p:nvPr>
        </p:nvSpPr>
        <p:spPr>
          <a:xfrm>
            <a:off x="61665" y="4825"/>
            <a:ext cx="11845241" cy="1325563"/>
          </a:xfrm>
        </p:spPr>
        <p:txBody>
          <a:bodyPr>
            <a:normAutofit/>
          </a:bodyPr>
          <a:lstStyle/>
          <a:p>
            <a:pPr algn="ctr"/>
            <a:r>
              <a:rPr lang="en-US" sz="3200">
                <a:latin typeface="Calibri"/>
                <a:ea typeface="Calibri"/>
                <a:cs typeface="Calibri"/>
              </a:rPr>
              <a:t>How to Upload Award Letters &amp; Financial Aid Confirmation in </a:t>
            </a:r>
            <a:r>
              <a:rPr lang="en-US" sz="3200" err="1">
                <a:latin typeface="Calibri"/>
                <a:ea typeface="Calibri"/>
                <a:cs typeface="Calibri"/>
              </a:rPr>
              <a:t>SchooLinks</a:t>
            </a:r>
            <a:endParaRPr lang="en-US" sz="3200" err="1">
              <a:ea typeface="Calibri"/>
            </a:endParaRPr>
          </a:p>
        </p:txBody>
      </p:sp>
      <p:sp>
        <p:nvSpPr>
          <p:cNvPr id="5" name="Slide Number Placeholder 4">
            <a:extLst>
              <a:ext uri="{FF2B5EF4-FFF2-40B4-BE49-F238E27FC236}">
                <a16:creationId xmlns:a16="http://schemas.microsoft.com/office/drawing/2014/main" id="{D8EC6BA0-285C-9E4B-2A15-73313F9077D9}"/>
              </a:ext>
            </a:extLst>
          </p:cNvPr>
          <p:cNvSpPr>
            <a:spLocks noGrp="1"/>
          </p:cNvSpPr>
          <p:nvPr>
            <p:ph type="sldNum" sz="quarter" idx="12"/>
          </p:nvPr>
        </p:nvSpPr>
        <p:spPr/>
        <p:txBody>
          <a:bodyPr/>
          <a:lstStyle/>
          <a:p>
            <a:fld id="{8F377299-36CD-E049-B4A4-56FC7F2EF3FB}" type="slidenum">
              <a:rPr lang="en-US" smtClean="0"/>
              <a:pPr/>
              <a:t>15</a:t>
            </a:fld>
            <a:endParaRPr lang="en-US"/>
          </a:p>
        </p:txBody>
      </p:sp>
      <p:sp>
        <p:nvSpPr>
          <p:cNvPr id="6" name="Rectangle 3">
            <a:extLst>
              <a:ext uri="{FF2B5EF4-FFF2-40B4-BE49-F238E27FC236}">
                <a16:creationId xmlns:a16="http://schemas.microsoft.com/office/drawing/2014/main" id="{5BB34313-CAD0-D278-F2B2-0172C9DFE102}"/>
              </a:ext>
            </a:extLst>
          </p:cNvPr>
          <p:cNvSpPr txBox="1">
            <a:spLocks noChangeArrowheads="1"/>
          </p:cNvSpPr>
          <p:nvPr/>
        </p:nvSpPr>
        <p:spPr>
          <a:xfrm>
            <a:off x="8475376" y="1716373"/>
            <a:ext cx="3432556" cy="3557760"/>
          </a:xfrm>
          <a:prstGeom prst="rect">
            <a:avLst/>
          </a:prstGeom>
        </p:spPr>
        <p:txBody>
          <a:bodyPr vert="horz" lIns="91440" tIns="45720" rIns="91440" bIns="45720" rtlCol="0" anchor="t">
            <a:normAutofit fontScale="850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94360" indent="-457200">
              <a:buClrTx/>
              <a:buFont typeface="Wingdings" panose="05000000000000000000" pitchFamily="2" charset="2"/>
              <a:buChar char="v"/>
              <a:defRPr/>
            </a:pPr>
            <a:r>
              <a:rPr lang="en-US"/>
              <a:t>Login to </a:t>
            </a:r>
            <a:r>
              <a:rPr lang="en-US" err="1"/>
              <a:t>SchooLinks</a:t>
            </a:r>
            <a:endParaRPr lang="en-US"/>
          </a:p>
          <a:p>
            <a:pPr marL="594360" indent="-457200">
              <a:buClrTx/>
              <a:buFont typeface="Wingdings" panose="05000000000000000000" pitchFamily="2" charset="2"/>
              <a:buChar char="v"/>
              <a:defRPr/>
            </a:pPr>
            <a:r>
              <a:rPr lang="en-US"/>
              <a:t>Click College</a:t>
            </a:r>
          </a:p>
          <a:p>
            <a:pPr marL="594360" indent="-457200">
              <a:buClrTx/>
              <a:buFont typeface="Wingdings" panose="05000000000000000000" pitchFamily="2" charset="2"/>
              <a:buChar char="v"/>
              <a:defRPr/>
            </a:pPr>
            <a:r>
              <a:rPr lang="en-US"/>
              <a:t>Click College Financing</a:t>
            </a:r>
          </a:p>
          <a:p>
            <a:pPr marL="594360" indent="-457200">
              <a:buClrTx/>
              <a:buFont typeface="Wingdings" panose="05000000000000000000" pitchFamily="2" charset="2"/>
              <a:buChar char="v"/>
              <a:defRPr/>
            </a:pPr>
            <a:r>
              <a:rPr lang="en-US"/>
              <a:t>Upload FAFSA/TASFA Confirmation</a:t>
            </a:r>
          </a:p>
          <a:p>
            <a:pPr marL="1051560" lvl="1" indent="-457200">
              <a:buClrTx/>
              <a:buSzPct val="114999"/>
              <a:buFont typeface="Courier New" panose="05000000000000000000" pitchFamily="2" charset="2"/>
              <a:buChar char="o"/>
              <a:defRPr/>
            </a:pPr>
            <a:r>
              <a:rPr lang="en-US"/>
              <a:t>Include your name and the date submitted/ processed in the image </a:t>
            </a:r>
          </a:p>
          <a:p>
            <a:pPr marL="594360" indent="-457200">
              <a:buClrTx/>
              <a:buSzPct val="114999"/>
              <a:buFont typeface="Wingdings" panose="05000000000000000000" pitchFamily="2" charset="2"/>
              <a:buChar char="v"/>
              <a:defRPr/>
            </a:pPr>
            <a:r>
              <a:rPr lang="en-US"/>
              <a:t>Upload Financial Aid Award Letters</a:t>
            </a:r>
          </a:p>
          <a:p>
            <a:pPr marL="594360" indent="-457200">
              <a:buClrTx/>
              <a:buFont typeface="Wingdings" panose="05000000000000000000" pitchFamily="2" charset="2"/>
              <a:buChar char="v"/>
              <a:defRPr/>
            </a:pPr>
            <a:endParaRPr lang="en-US"/>
          </a:p>
          <a:p>
            <a:pPr marL="594360" indent="-457200">
              <a:buClrTx/>
              <a:buFont typeface="Wingdings" panose="05000000000000000000" pitchFamily="2" charset="2"/>
              <a:buChar char="v"/>
              <a:defRPr/>
            </a:pPr>
            <a:endParaRPr lang="en-US"/>
          </a:p>
        </p:txBody>
      </p:sp>
      <p:pic>
        <p:nvPicPr>
          <p:cNvPr id="7" name="Picture 6" descr="A screenshot of a computer&#10;&#10;AI-generated content may be incorrect.">
            <a:extLst>
              <a:ext uri="{FF2B5EF4-FFF2-40B4-BE49-F238E27FC236}">
                <a16:creationId xmlns:a16="http://schemas.microsoft.com/office/drawing/2014/main" id="{9F659307-8F31-A7BF-D87A-CC149D61189A}"/>
              </a:ext>
            </a:extLst>
          </p:cNvPr>
          <p:cNvPicPr>
            <a:picLocks noChangeAspect="1"/>
          </p:cNvPicPr>
          <p:nvPr/>
        </p:nvPicPr>
        <p:blipFill>
          <a:blip r:embed="rId3"/>
          <a:srcRect l="185" r="9565" b="-542"/>
          <a:stretch>
            <a:fillRect/>
          </a:stretch>
        </p:blipFill>
        <p:spPr>
          <a:xfrm>
            <a:off x="102712" y="1343085"/>
            <a:ext cx="8372960" cy="4209101"/>
          </a:xfrm>
          <a:prstGeom prst="rect">
            <a:avLst/>
          </a:prstGeom>
          <a:ln>
            <a:solidFill>
              <a:schemeClr val="tx1"/>
            </a:solidFill>
          </a:ln>
        </p:spPr>
      </p:pic>
    </p:spTree>
    <p:extLst>
      <p:ext uri="{BB962C8B-B14F-4D97-AF65-F5344CB8AC3E}">
        <p14:creationId xmlns:p14="http://schemas.microsoft.com/office/powerpoint/2010/main" val="327434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4D229-D5D2-2677-6026-58CD23B8C2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408F6-1036-09F2-F942-E153B3429D51}"/>
              </a:ext>
            </a:extLst>
          </p:cNvPr>
          <p:cNvSpPr>
            <a:spLocks noGrp="1"/>
          </p:cNvSpPr>
          <p:nvPr>
            <p:ph type="title"/>
          </p:nvPr>
        </p:nvSpPr>
        <p:spPr>
          <a:xfrm>
            <a:off x="86271" y="-239650"/>
            <a:ext cx="12023835" cy="1325563"/>
          </a:xfrm>
        </p:spPr>
        <p:txBody>
          <a:bodyPr>
            <a:normAutofit/>
          </a:bodyPr>
          <a:lstStyle/>
          <a:p>
            <a:pPr algn="ctr"/>
            <a:r>
              <a:rPr lang="en-US" sz="3200">
                <a:latin typeface="Calibri"/>
                <a:ea typeface="Calibri"/>
                <a:cs typeface="Calibri"/>
              </a:rPr>
              <a:t>How to Upload Award Letters in </a:t>
            </a:r>
            <a:r>
              <a:rPr lang="en-US" sz="3200" err="1">
                <a:latin typeface="Calibri"/>
                <a:ea typeface="Calibri"/>
                <a:cs typeface="Calibri"/>
              </a:rPr>
              <a:t>SchooLinks</a:t>
            </a:r>
            <a:endParaRPr lang="en-US" sz="3200" err="1">
              <a:ea typeface="Calibri"/>
            </a:endParaRPr>
          </a:p>
        </p:txBody>
      </p:sp>
      <p:sp>
        <p:nvSpPr>
          <p:cNvPr id="5" name="Slide Number Placeholder 4">
            <a:extLst>
              <a:ext uri="{FF2B5EF4-FFF2-40B4-BE49-F238E27FC236}">
                <a16:creationId xmlns:a16="http://schemas.microsoft.com/office/drawing/2014/main" id="{0417BF0E-8F66-E885-F4EC-38083C8A0541}"/>
              </a:ext>
            </a:extLst>
          </p:cNvPr>
          <p:cNvSpPr>
            <a:spLocks noGrp="1"/>
          </p:cNvSpPr>
          <p:nvPr>
            <p:ph type="sldNum" sz="quarter" idx="12"/>
          </p:nvPr>
        </p:nvSpPr>
        <p:spPr/>
        <p:txBody>
          <a:bodyPr/>
          <a:lstStyle/>
          <a:p>
            <a:fld id="{8F377299-36CD-E049-B4A4-56FC7F2EF3FB}" type="slidenum">
              <a:rPr lang="en-US" smtClean="0"/>
              <a:pPr/>
              <a:t>16</a:t>
            </a:fld>
            <a:endParaRPr lang="en-US"/>
          </a:p>
        </p:txBody>
      </p:sp>
      <p:pic>
        <p:nvPicPr>
          <p:cNvPr id="4" name="Picture 3" descr="A screen shot of a computer&#10;&#10;AI-generated content may be incorrect.">
            <a:extLst>
              <a:ext uri="{FF2B5EF4-FFF2-40B4-BE49-F238E27FC236}">
                <a16:creationId xmlns:a16="http://schemas.microsoft.com/office/drawing/2014/main" id="{22D88924-893B-D706-56D3-F2F93456A1C9}"/>
              </a:ext>
            </a:extLst>
          </p:cNvPr>
          <p:cNvPicPr>
            <a:picLocks noChangeAspect="1"/>
          </p:cNvPicPr>
          <p:nvPr/>
        </p:nvPicPr>
        <p:blipFill>
          <a:blip r:embed="rId3"/>
          <a:stretch>
            <a:fillRect/>
          </a:stretch>
        </p:blipFill>
        <p:spPr>
          <a:xfrm>
            <a:off x="549275" y="769938"/>
            <a:ext cx="7920039" cy="5326857"/>
          </a:xfrm>
          <a:prstGeom prst="rect">
            <a:avLst/>
          </a:prstGeom>
        </p:spPr>
      </p:pic>
      <p:sp>
        <p:nvSpPr>
          <p:cNvPr id="6" name="Rectangle 3">
            <a:extLst>
              <a:ext uri="{FF2B5EF4-FFF2-40B4-BE49-F238E27FC236}">
                <a16:creationId xmlns:a16="http://schemas.microsoft.com/office/drawing/2014/main" id="{2D355453-669E-5ED8-5CEF-2EA4F8264278}"/>
              </a:ext>
            </a:extLst>
          </p:cNvPr>
          <p:cNvSpPr txBox="1">
            <a:spLocks noChangeArrowheads="1"/>
          </p:cNvSpPr>
          <p:nvPr/>
        </p:nvSpPr>
        <p:spPr>
          <a:xfrm>
            <a:off x="8475376" y="2287873"/>
            <a:ext cx="3432556" cy="312978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94360" indent="-457200">
              <a:buClrTx/>
              <a:buSzPct val="114999"/>
              <a:buFont typeface="Wingdings" panose="05000000000000000000" pitchFamily="2" charset="2"/>
              <a:buChar char="v"/>
              <a:defRPr/>
            </a:pPr>
            <a:r>
              <a:rPr lang="en-US"/>
              <a:t>Click Actual Costs</a:t>
            </a:r>
          </a:p>
          <a:p>
            <a:pPr marL="594360" indent="-457200">
              <a:buClrTx/>
              <a:buSzPct val="114999"/>
              <a:buFont typeface="Wingdings" panose="05000000000000000000" pitchFamily="2" charset="2"/>
              <a:buChar char="v"/>
              <a:defRPr/>
            </a:pPr>
            <a:r>
              <a:rPr lang="en-US"/>
              <a:t>Click on a College </a:t>
            </a:r>
          </a:p>
          <a:p>
            <a:pPr marL="1051560" lvl="1">
              <a:buClrTx/>
              <a:buSzPct val="114999"/>
              <a:buFont typeface="Courier New" panose="05000000000000000000" pitchFamily="2" charset="2"/>
              <a:buChar char="o"/>
              <a:defRPr/>
            </a:pPr>
            <a:r>
              <a:rPr lang="en-US"/>
              <a:t>Make sure you have already updated your acceptance under "College Applications"</a:t>
            </a:r>
          </a:p>
          <a:p>
            <a:pPr marL="594360" indent="-457200">
              <a:buClrTx/>
              <a:buSzPct val="114999"/>
              <a:buFont typeface="Wingdings" panose="05000000000000000000" pitchFamily="2" charset="2"/>
              <a:buChar char="v"/>
              <a:defRPr/>
            </a:pPr>
            <a:endParaRPr lang="en-US"/>
          </a:p>
          <a:p>
            <a:pPr marL="594360" indent="-457200">
              <a:buClrTx/>
              <a:buFont typeface="Wingdings" panose="05000000000000000000" pitchFamily="2" charset="2"/>
              <a:buChar char="v"/>
              <a:defRPr/>
            </a:pPr>
            <a:endParaRPr lang="en-US"/>
          </a:p>
          <a:p>
            <a:pPr marL="594360" indent="-457200">
              <a:buClrTx/>
              <a:buFont typeface="Wingdings" panose="05000000000000000000" pitchFamily="2" charset="2"/>
              <a:buChar char="v"/>
              <a:defRPr/>
            </a:pPr>
            <a:endParaRPr lang="en-US"/>
          </a:p>
        </p:txBody>
      </p:sp>
    </p:spTree>
    <p:extLst>
      <p:ext uri="{BB962C8B-B14F-4D97-AF65-F5344CB8AC3E}">
        <p14:creationId xmlns:p14="http://schemas.microsoft.com/office/powerpoint/2010/main" val="1230274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98AF1-4266-8894-C753-391B12E437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17462-D40F-968E-B283-1B7CEB60F2D7}"/>
              </a:ext>
            </a:extLst>
          </p:cNvPr>
          <p:cNvSpPr>
            <a:spLocks noGrp="1"/>
          </p:cNvSpPr>
          <p:nvPr>
            <p:ph type="title"/>
          </p:nvPr>
        </p:nvSpPr>
        <p:spPr>
          <a:xfrm>
            <a:off x="86271" y="-239650"/>
            <a:ext cx="12023835" cy="1325563"/>
          </a:xfrm>
        </p:spPr>
        <p:txBody>
          <a:bodyPr>
            <a:normAutofit/>
          </a:bodyPr>
          <a:lstStyle/>
          <a:p>
            <a:pPr algn="ctr"/>
            <a:r>
              <a:rPr lang="en-US" sz="3200">
                <a:latin typeface="Calibri"/>
                <a:ea typeface="Calibri"/>
                <a:cs typeface="Calibri"/>
              </a:rPr>
              <a:t>How to Upload Award Letters in </a:t>
            </a:r>
            <a:r>
              <a:rPr lang="en-US" sz="3200" err="1">
                <a:latin typeface="Calibri"/>
                <a:ea typeface="Calibri"/>
                <a:cs typeface="Calibri"/>
              </a:rPr>
              <a:t>SchooLinks</a:t>
            </a:r>
            <a:endParaRPr lang="en-US" sz="3200" err="1">
              <a:ea typeface="Calibri"/>
            </a:endParaRPr>
          </a:p>
        </p:txBody>
      </p:sp>
      <p:sp>
        <p:nvSpPr>
          <p:cNvPr id="5" name="Slide Number Placeholder 4">
            <a:extLst>
              <a:ext uri="{FF2B5EF4-FFF2-40B4-BE49-F238E27FC236}">
                <a16:creationId xmlns:a16="http://schemas.microsoft.com/office/drawing/2014/main" id="{358DFB9A-78AB-6574-7B1A-591547941633}"/>
              </a:ext>
            </a:extLst>
          </p:cNvPr>
          <p:cNvSpPr>
            <a:spLocks noGrp="1"/>
          </p:cNvSpPr>
          <p:nvPr>
            <p:ph type="sldNum" sz="quarter" idx="12"/>
          </p:nvPr>
        </p:nvSpPr>
        <p:spPr/>
        <p:txBody>
          <a:bodyPr/>
          <a:lstStyle/>
          <a:p>
            <a:fld id="{8F377299-36CD-E049-B4A4-56FC7F2EF3FB}" type="slidenum">
              <a:rPr lang="en-US" smtClean="0"/>
              <a:pPr/>
              <a:t>17</a:t>
            </a:fld>
            <a:endParaRPr lang="en-US"/>
          </a:p>
        </p:txBody>
      </p:sp>
      <p:sp>
        <p:nvSpPr>
          <p:cNvPr id="6" name="Rectangle 3">
            <a:extLst>
              <a:ext uri="{FF2B5EF4-FFF2-40B4-BE49-F238E27FC236}">
                <a16:creationId xmlns:a16="http://schemas.microsoft.com/office/drawing/2014/main" id="{C396045F-2043-5DC2-5F26-8C6B977D255B}"/>
              </a:ext>
            </a:extLst>
          </p:cNvPr>
          <p:cNvSpPr txBox="1">
            <a:spLocks noChangeArrowheads="1"/>
          </p:cNvSpPr>
          <p:nvPr/>
        </p:nvSpPr>
        <p:spPr>
          <a:xfrm>
            <a:off x="8475376" y="2287873"/>
            <a:ext cx="3432556" cy="312978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94360" indent="-457200">
              <a:buClrTx/>
              <a:buSzPct val="114999"/>
              <a:buFont typeface="Wingdings" panose="05000000000000000000" pitchFamily="2" charset="2"/>
              <a:buChar char="v"/>
              <a:defRPr/>
            </a:pPr>
            <a:r>
              <a:rPr lang="en-US"/>
              <a:t>You can Upload the document or image</a:t>
            </a:r>
          </a:p>
          <a:p>
            <a:pPr marL="594360" indent="-457200">
              <a:buClrTx/>
              <a:buSzPct val="114999"/>
              <a:buFont typeface="Wingdings" panose="05000000000000000000" pitchFamily="2" charset="2"/>
              <a:buChar char="v"/>
              <a:defRPr/>
            </a:pPr>
            <a:r>
              <a:rPr lang="en-US"/>
              <a:t>Click Next Step</a:t>
            </a:r>
          </a:p>
          <a:p>
            <a:pPr marL="594360" indent="-457200">
              <a:buClrTx/>
              <a:buSzPct val="114999"/>
              <a:buFont typeface="Wingdings" panose="05000000000000000000" pitchFamily="2" charset="2"/>
              <a:buChar char="v"/>
              <a:defRPr/>
            </a:pPr>
            <a:endParaRPr lang="en-US"/>
          </a:p>
          <a:p>
            <a:pPr marL="594360" indent="-457200">
              <a:buClrTx/>
              <a:buFont typeface="Wingdings" panose="05000000000000000000" pitchFamily="2" charset="2"/>
              <a:buChar char="v"/>
              <a:defRPr/>
            </a:pPr>
            <a:endParaRPr lang="en-US"/>
          </a:p>
          <a:p>
            <a:pPr marL="594360" indent="-457200">
              <a:buClrTx/>
              <a:buFont typeface="Wingdings" panose="05000000000000000000" pitchFamily="2" charset="2"/>
              <a:buChar char="v"/>
              <a:defRPr/>
            </a:pPr>
            <a:endParaRPr lang="en-US"/>
          </a:p>
        </p:txBody>
      </p:sp>
      <p:pic>
        <p:nvPicPr>
          <p:cNvPr id="3" name="Picture 2" descr="A screenshot of a computer&#10;&#10;AI-generated content may be incorrect.">
            <a:extLst>
              <a:ext uri="{FF2B5EF4-FFF2-40B4-BE49-F238E27FC236}">
                <a16:creationId xmlns:a16="http://schemas.microsoft.com/office/drawing/2014/main" id="{B01793F3-4E5A-8752-9CA8-4FF354F0E847}"/>
              </a:ext>
            </a:extLst>
          </p:cNvPr>
          <p:cNvPicPr>
            <a:picLocks noChangeAspect="1"/>
          </p:cNvPicPr>
          <p:nvPr/>
        </p:nvPicPr>
        <p:blipFill>
          <a:blip r:embed="rId3"/>
          <a:srcRect b="30784"/>
          <a:stretch>
            <a:fillRect/>
          </a:stretch>
        </p:blipFill>
        <p:spPr>
          <a:xfrm>
            <a:off x="84665" y="1302280"/>
            <a:ext cx="8532285" cy="4006613"/>
          </a:xfrm>
          <a:prstGeom prst="rect">
            <a:avLst/>
          </a:prstGeom>
        </p:spPr>
      </p:pic>
    </p:spTree>
    <p:extLst>
      <p:ext uri="{BB962C8B-B14F-4D97-AF65-F5344CB8AC3E}">
        <p14:creationId xmlns:p14="http://schemas.microsoft.com/office/powerpoint/2010/main" val="387404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18776-802F-423C-2D1B-E20ACBC58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29CD0-8FAB-66AE-7E0C-F8BEB3F0B8F5}"/>
              </a:ext>
            </a:extLst>
          </p:cNvPr>
          <p:cNvSpPr>
            <a:spLocks noGrp="1"/>
          </p:cNvSpPr>
          <p:nvPr>
            <p:ph type="title"/>
          </p:nvPr>
        </p:nvSpPr>
        <p:spPr>
          <a:xfrm>
            <a:off x="86271" y="-239650"/>
            <a:ext cx="12023835" cy="1325563"/>
          </a:xfrm>
        </p:spPr>
        <p:txBody>
          <a:bodyPr>
            <a:normAutofit/>
          </a:bodyPr>
          <a:lstStyle/>
          <a:p>
            <a:pPr algn="ctr"/>
            <a:r>
              <a:rPr lang="en-US" sz="3200">
                <a:latin typeface="Calibri"/>
                <a:ea typeface="Calibri"/>
                <a:cs typeface="Calibri"/>
              </a:rPr>
              <a:t>How to Upload Award Letters in </a:t>
            </a:r>
            <a:r>
              <a:rPr lang="en-US" sz="3200" err="1">
                <a:latin typeface="Calibri"/>
                <a:ea typeface="Calibri"/>
                <a:cs typeface="Calibri"/>
              </a:rPr>
              <a:t>SchooLinks</a:t>
            </a:r>
            <a:endParaRPr lang="en-US" sz="3200" err="1">
              <a:ea typeface="Calibri"/>
            </a:endParaRPr>
          </a:p>
        </p:txBody>
      </p:sp>
      <p:sp>
        <p:nvSpPr>
          <p:cNvPr id="5" name="Slide Number Placeholder 4">
            <a:extLst>
              <a:ext uri="{FF2B5EF4-FFF2-40B4-BE49-F238E27FC236}">
                <a16:creationId xmlns:a16="http://schemas.microsoft.com/office/drawing/2014/main" id="{FB5C0473-90A2-155E-AF9F-75CB23143DB2}"/>
              </a:ext>
            </a:extLst>
          </p:cNvPr>
          <p:cNvSpPr>
            <a:spLocks noGrp="1"/>
          </p:cNvSpPr>
          <p:nvPr>
            <p:ph type="sldNum" sz="quarter" idx="12"/>
          </p:nvPr>
        </p:nvSpPr>
        <p:spPr/>
        <p:txBody>
          <a:bodyPr/>
          <a:lstStyle/>
          <a:p>
            <a:fld id="{8F377299-36CD-E049-B4A4-56FC7F2EF3FB}" type="slidenum">
              <a:rPr lang="en-US" smtClean="0"/>
              <a:pPr/>
              <a:t>18</a:t>
            </a:fld>
            <a:endParaRPr lang="en-US"/>
          </a:p>
        </p:txBody>
      </p:sp>
      <p:sp>
        <p:nvSpPr>
          <p:cNvPr id="6" name="Rectangle 3">
            <a:extLst>
              <a:ext uri="{FF2B5EF4-FFF2-40B4-BE49-F238E27FC236}">
                <a16:creationId xmlns:a16="http://schemas.microsoft.com/office/drawing/2014/main" id="{A867C730-06A8-4630-603D-F6F56CB3D0A0}"/>
              </a:ext>
            </a:extLst>
          </p:cNvPr>
          <p:cNvSpPr txBox="1">
            <a:spLocks noChangeArrowheads="1"/>
          </p:cNvSpPr>
          <p:nvPr/>
        </p:nvSpPr>
        <p:spPr>
          <a:xfrm>
            <a:off x="8018176" y="1729073"/>
            <a:ext cx="3889756" cy="3688588"/>
          </a:xfrm>
          <a:prstGeom prst="rect">
            <a:avLst/>
          </a:prstGeom>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94360" indent="-457200">
              <a:buClrTx/>
              <a:buSzPct val="114999"/>
              <a:buFont typeface="Wingdings" panose="05000000000000000000" pitchFamily="2" charset="2"/>
              <a:buChar char="v"/>
              <a:defRPr/>
            </a:pPr>
            <a:r>
              <a:rPr lang="en-US"/>
              <a:t> You will then be guided through the process of entering the gift aid you will be receiving, the cost of attendance, and offered loans. </a:t>
            </a:r>
          </a:p>
          <a:p>
            <a:pPr marL="594360" indent="-457200">
              <a:buClrTx/>
              <a:buSzPct val="114999"/>
              <a:buFont typeface="Wingdings" panose="05000000000000000000" pitchFamily="2" charset="2"/>
              <a:buChar char="v"/>
              <a:defRPr/>
            </a:pPr>
            <a:r>
              <a:rPr lang="en-US"/>
              <a:t>After filling out all the cost information you'll see the total net cost to attend and the unmet gap. </a:t>
            </a:r>
          </a:p>
          <a:p>
            <a:pPr marL="594360" indent="-457200">
              <a:buClrTx/>
              <a:buSzPct val="114999"/>
              <a:buFont typeface="Wingdings" panose="05000000000000000000" pitchFamily="2" charset="2"/>
              <a:buChar char="v"/>
              <a:defRPr/>
            </a:pPr>
            <a:r>
              <a:rPr lang="en-US"/>
              <a:t>Click Finish to save.</a:t>
            </a:r>
          </a:p>
          <a:p>
            <a:pPr marL="594360" indent="-457200">
              <a:buClrTx/>
              <a:buSzPct val="114999"/>
              <a:buFont typeface="Wingdings" panose="05000000000000000000" pitchFamily="2" charset="2"/>
              <a:buChar char="v"/>
              <a:defRPr/>
            </a:pPr>
            <a:endParaRPr lang="en-US"/>
          </a:p>
          <a:p>
            <a:pPr marL="594360" indent="-457200">
              <a:buClrTx/>
              <a:buFont typeface="Wingdings" panose="05000000000000000000" pitchFamily="2" charset="2"/>
              <a:buChar char="v"/>
              <a:defRPr/>
            </a:pPr>
            <a:endParaRPr lang="en-US"/>
          </a:p>
          <a:p>
            <a:pPr marL="594360" indent="-457200">
              <a:buClrTx/>
              <a:buFont typeface="Wingdings" panose="05000000000000000000" pitchFamily="2" charset="2"/>
              <a:buChar char="v"/>
              <a:defRPr/>
            </a:pPr>
            <a:endParaRPr lang="en-US"/>
          </a:p>
        </p:txBody>
      </p:sp>
      <p:pic>
        <p:nvPicPr>
          <p:cNvPr id="4" name="Picture 3" descr="A screenshot of a computer&#10;&#10;AI-generated content may be incorrect.">
            <a:extLst>
              <a:ext uri="{FF2B5EF4-FFF2-40B4-BE49-F238E27FC236}">
                <a16:creationId xmlns:a16="http://schemas.microsoft.com/office/drawing/2014/main" id="{8F691879-B62E-0187-F349-8AA0EFB52ABF}"/>
              </a:ext>
            </a:extLst>
          </p:cNvPr>
          <p:cNvPicPr>
            <a:picLocks noChangeAspect="1"/>
          </p:cNvPicPr>
          <p:nvPr/>
        </p:nvPicPr>
        <p:blipFill>
          <a:blip r:embed="rId3"/>
          <a:stretch>
            <a:fillRect/>
          </a:stretch>
        </p:blipFill>
        <p:spPr>
          <a:xfrm>
            <a:off x="381000" y="634562"/>
            <a:ext cx="7632699" cy="5284075"/>
          </a:xfrm>
          <a:prstGeom prst="rect">
            <a:avLst/>
          </a:prstGeom>
        </p:spPr>
      </p:pic>
    </p:spTree>
    <p:extLst>
      <p:ext uri="{BB962C8B-B14F-4D97-AF65-F5344CB8AC3E}">
        <p14:creationId xmlns:p14="http://schemas.microsoft.com/office/powerpoint/2010/main" val="255572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87601" y="2235200"/>
            <a:ext cx="7408333" cy="3450696"/>
          </a:xfrm>
        </p:spPr>
        <p:txBody>
          <a:bodyPr>
            <a:normAutofit/>
          </a:bodyPr>
          <a:lstStyle/>
          <a:p>
            <a:pPr marL="0" indent="0" algn="ctr">
              <a:buNone/>
            </a:pPr>
            <a:r>
              <a:rPr lang="en-US" sz="11500">
                <a:latin typeface="Californian FB" panose="0207040306080B030204" pitchFamily="18" charset="0"/>
              </a:rPr>
              <a:t>Questions?</a:t>
            </a:r>
          </a:p>
        </p:txBody>
      </p:sp>
    </p:spTree>
    <p:extLst>
      <p:ext uri="{BB962C8B-B14F-4D97-AF65-F5344CB8AC3E}">
        <p14:creationId xmlns:p14="http://schemas.microsoft.com/office/powerpoint/2010/main" val="400618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86DA-87AA-BC19-F9EE-7493D02E6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8A0C0-651D-3031-F775-10A20B99CACF}"/>
              </a:ext>
            </a:extLst>
          </p:cNvPr>
          <p:cNvSpPr>
            <a:spLocks noGrp="1"/>
          </p:cNvSpPr>
          <p:nvPr>
            <p:ph type="ctrTitle"/>
          </p:nvPr>
        </p:nvSpPr>
        <p:spPr>
          <a:xfrm>
            <a:off x="3119230" y="2062161"/>
            <a:ext cx="5953539" cy="2950413"/>
          </a:xfrm>
        </p:spPr>
        <p:txBody>
          <a:bodyPr>
            <a:normAutofit fontScale="90000"/>
          </a:bodyPr>
          <a:lstStyle/>
          <a:p>
            <a:r>
              <a:rPr lang="en-US"/>
              <a:t>Overview</a:t>
            </a:r>
            <a:br>
              <a:rPr lang="en-US"/>
            </a:br>
            <a:br>
              <a:rPr lang="en-US" sz="1400" b="0"/>
            </a:br>
            <a:r>
              <a:rPr lang="en-US" sz="2200" b="0"/>
              <a:t>Welcome</a:t>
            </a:r>
            <a:br>
              <a:rPr lang="en-US" sz="2200" b="0"/>
            </a:br>
            <a:r>
              <a:rPr lang="en-US" sz="2200" b="0"/>
              <a:t>Introductions</a:t>
            </a:r>
            <a:br>
              <a:rPr lang="en-US" sz="2200" b="0"/>
            </a:br>
            <a:r>
              <a:rPr lang="en-US" sz="2200" b="0"/>
              <a:t>Basic Scholarship Information</a:t>
            </a:r>
            <a:br>
              <a:rPr lang="en-US" sz="2200" b="0"/>
            </a:br>
            <a:r>
              <a:rPr lang="en-US" sz="2200" b="0"/>
              <a:t>Scholarship Tips for Juniors &amp; Seniors</a:t>
            </a:r>
            <a:br>
              <a:rPr lang="en-US" sz="2200" b="0"/>
            </a:br>
            <a:r>
              <a:rPr lang="en-US" sz="2200" b="0"/>
              <a:t>Scholarship Matching in </a:t>
            </a:r>
            <a:r>
              <a:rPr lang="en-US" sz="2200" b="0" err="1"/>
              <a:t>SchooLinks</a:t>
            </a:r>
            <a:br>
              <a:rPr lang="en-US" sz="2200" b="0"/>
            </a:br>
            <a:r>
              <a:rPr lang="en-US" sz="2200" b="0"/>
              <a:t>Financial Aid Requirements</a:t>
            </a:r>
            <a:br>
              <a:rPr lang="en-US" sz="2200" b="0"/>
            </a:br>
            <a:br>
              <a:rPr lang="en-US" sz="2200"/>
            </a:br>
            <a:endParaRPr lang="en-US" sz="2200"/>
          </a:p>
        </p:txBody>
      </p:sp>
    </p:spTree>
    <p:extLst>
      <p:ext uri="{BB962C8B-B14F-4D97-AF65-F5344CB8AC3E}">
        <p14:creationId xmlns:p14="http://schemas.microsoft.com/office/powerpoint/2010/main" val="2784266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4C673-A8A1-A848-4153-7956BD25B72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DFCCEF-44B6-8689-C0AE-8AE4AAEAFF6F}"/>
              </a:ext>
            </a:extLst>
          </p:cNvPr>
          <p:cNvSpPr>
            <a:spLocks noGrp="1"/>
          </p:cNvSpPr>
          <p:nvPr>
            <p:ph type="sldNum" sz="quarter" idx="12"/>
          </p:nvPr>
        </p:nvSpPr>
        <p:spPr/>
        <p:txBody>
          <a:bodyPr/>
          <a:lstStyle/>
          <a:p>
            <a:fld id="{8F377299-36CD-E049-B4A4-56FC7F2EF3FB}" type="slidenum">
              <a:rPr lang="en-US" smtClean="0"/>
              <a:pPr/>
              <a:t>20</a:t>
            </a:fld>
            <a:endParaRPr lang="en-US"/>
          </a:p>
        </p:txBody>
      </p:sp>
      <p:graphicFrame>
        <p:nvGraphicFramePr>
          <p:cNvPr id="7" name="Table 6">
            <a:extLst>
              <a:ext uri="{FF2B5EF4-FFF2-40B4-BE49-F238E27FC236}">
                <a16:creationId xmlns:a16="http://schemas.microsoft.com/office/drawing/2014/main" id="{93BBE1E1-7A02-3C3C-1CA0-736AAD444E06}"/>
              </a:ext>
            </a:extLst>
          </p:cNvPr>
          <p:cNvGraphicFramePr>
            <a:graphicFrameLocks noGrp="1"/>
          </p:cNvGraphicFramePr>
          <p:nvPr/>
        </p:nvGraphicFramePr>
        <p:xfrm>
          <a:off x="160020" y="163641"/>
          <a:ext cx="11871960" cy="5774704"/>
        </p:xfrm>
        <a:graphic>
          <a:graphicData uri="http://schemas.openxmlformats.org/drawingml/2006/table">
            <a:tbl>
              <a:tblPr firstRow="1" bandRow="1">
                <a:tableStyleId>{5C22544A-7EE6-4342-B048-85BDC9FD1C3A}</a:tableStyleId>
              </a:tblPr>
              <a:tblGrid>
                <a:gridCol w="2967990">
                  <a:extLst>
                    <a:ext uri="{9D8B030D-6E8A-4147-A177-3AD203B41FA5}">
                      <a16:colId xmlns:a16="http://schemas.microsoft.com/office/drawing/2014/main" val="2268828320"/>
                    </a:ext>
                  </a:extLst>
                </a:gridCol>
                <a:gridCol w="2967990">
                  <a:extLst>
                    <a:ext uri="{9D8B030D-6E8A-4147-A177-3AD203B41FA5}">
                      <a16:colId xmlns:a16="http://schemas.microsoft.com/office/drawing/2014/main" val="3777649666"/>
                    </a:ext>
                  </a:extLst>
                </a:gridCol>
                <a:gridCol w="2967990">
                  <a:extLst>
                    <a:ext uri="{9D8B030D-6E8A-4147-A177-3AD203B41FA5}">
                      <a16:colId xmlns:a16="http://schemas.microsoft.com/office/drawing/2014/main" val="2507036326"/>
                    </a:ext>
                  </a:extLst>
                </a:gridCol>
                <a:gridCol w="2967990">
                  <a:extLst>
                    <a:ext uri="{9D8B030D-6E8A-4147-A177-3AD203B41FA5}">
                      <a16:colId xmlns:a16="http://schemas.microsoft.com/office/drawing/2014/main" val="3488434637"/>
                    </a:ext>
                  </a:extLst>
                </a:gridCol>
              </a:tblGrid>
              <a:tr h="1416552">
                <a:tc gridSpan="4">
                  <a:txBody>
                    <a:bodyPr/>
                    <a:lstStyle/>
                    <a:p>
                      <a:pPr algn="ctr"/>
                      <a:r>
                        <a:rPr lang="en-US" sz="4400"/>
                        <a:t>CCRA Contact Information</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3291028"/>
                  </a:ext>
                </a:extLst>
              </a:tr>
              <a:tr h="1047393">
                <a:tc>
                  <a:txBody>
                    <a:bodyPr/>
                    <a:lstStyle/>
                    <a:p>
                      <a:pPr algn="ctr"/>
                      <a:r>
                        <a:rPr lang="en-US" b="1"/>
                        <a:t>Austin High School</a:t>
                      </a:r>
                    </a:p>
                    <a:p>
                      <a:pPr algn="ctr"/>
                      <a:r>
                        <a:rPr lang="en-US" sz="1400"/>
                        <a:t>Brandon Byrd</a:t>
                      </a:r>
                    </a:p>
                    <a:p>
                      <a:pPr algn="ctr"/>
                      <a:r>
                        <a:rPr lang="en-US" sz="1400">
                          <a:hlinkClick r:id="rId3"/>
                        </a:rPr>
                        <a:t>brandon.byrd@fortbendisd.gov</a:t>
                      </a:r>
                      <a:endParaRPr lang="en-US" sz="1400"/>
                    </a:p>
                  </a:txBody>
                  <a:tcPr anchor="ctr"/>
                </a:tc>
                <a:tc>
                  <a:txBody>
                    <a:bodyPr/>
                    <a:lstStyle/>
                    <a:p>
                      <a:pPr algn="ctr"/>
                      <a:r>
                        <a:rPr lang="en-US" b="1"/>
                        <a:t>Bush High School</a:t>
                      </a:r>
                    </a:p>
                    <a:p>
                      <a:pPr algn="ctr"/>
                      <a:r>
                        <a:rPr lang="en-US" sz="1400"/>
                        <a:t>Tiffani Haynes</a:t>
                      </a:r>
                    </a:p>
                    <a:p>
                      <a:pPr algn="ctr"/>
                      <a:r>
                        <a:rPr lang="en-US" sz="1400">
                          <a:hlinkClick r:id="rId4"/>
                        </a:rPr>
                        <a:t>tiffani.haynes@fortbendisd.gov</a:t>
                      </a:r>
                      <a:endParaRPr lang="en-US" sz="1400"/>
                    </a:p>
                  </a:txBody>
                  <a:tcPr anchor="ctr"/>
                </a:tc>
                <a:tc>
                  <a:txBody>
                    <a:bodyPr/>
                    <a:lstStyle/>
                    <a:p>
                      <a:pPr algn="ctr"/>
                      <a:r>
                        <a:rPr lang="en-US" b="1"/>
                        <a:t>Clements High School</a:t>
                      </a:r>
                    </a:p>
                    <a:p>
                      <a:pPr algn="ctr"/>
                      <a:r>
                        <a:rPr lang="en-US" sz="1400"/>
                        <a:t>Raven Hollins Crowder</a:t>
                      </a:r>
                    </a:p>
                    <a:p>
                      <a:pPr algn="ctr"/>
                      <a:r>
                        <a:rPr lang="en-US" sz="1400">
                          <a:hlinkClick r:id="rId5"/>
                        </a:rPr>
                        <a:t>raven.hollins@fortbendisd.gov</a:t>
                      </a:r>
                      <a:endParaRPr lang="en-US" sz="1400"/>
                    </a:p>
                  </a:txBody>
                  <a:tcPr anchor="ctr"/>
                </a:tc>
                <a:tc>
                  <a:txBody>
                    <a:bodyPr/>
                    <a:lstStyle/>
                    <a:p>
                      <a:pPr algn="ctr"/>
                      <a:r>
                        <a:rPr lang="en-US" b="1"/>
                        <a:t>Crawford High School</a:t>
                      </a:r>
                    </a:p>
                    <a:p>
                      <a:pPr algn="ctr"/>
                      <a:r>
                        <a:rPr lang="en-US" sz="1400"/>
                        <a:t>Dejah Walea</a:t>
                      </a:r>
                    </a:p>
                    <a:p>
                      <a:pPr algn="ctr"/>
                      <a:r>
                        <a:rPr lang="en-US" sz="1400">
                          <a:hlinkClick r:id="rId6"/>
                        </a:rPr>
                        <a:t>dejah.walea@fortbendisd.gov</a:t>
                      </a:r>
                      <a:endParaRPr lang="en-US" sz="1400"/>
                    </a:p>
                  </a:txBody>
                  <a:tcPr anchor="ctr"/>
                </a:tc>
                <a:extLst>
                  <a:ext uri="{0D108BD9-81ED-4DB2-BD59-A6C34878D82A}">
                    <a16:rowId xmlns:a16="http://schemas.microsoft.com/office/drawing/2014/main" val="1477261222"/>
                  </a:ext>
                </a:extLst>
              </a:tr>
              <a:tr h="1030014">
                <a:tc>
                  <a:txBody>
                    <a:bodyPr/>
                    <a:lstStyle/>
                    <a:p>
                      <a:pPr algn="ctr"/>
                      <a:r>
                        <a:rPr lang="en-US" b="1"/>
                        <a:t>Dulles High School</a:t>
                      </a:r>
                    </a:p>
                    <a:p>
                      <a:pPr algn="ctr"/>
                      <a:r>
                        <a:rPr lang="en-US" sz="1400"/>
                        <a:t>Dr. Kasha Williams</a:t>
                      </a:r>
                    </a:p>
                    <a:p>
                      <a:pPr algn="ctr"/>
                      <a:r>
                        <a:rPr lang="en-US" sz="1400">
                          <a:hlinkClick r:id="rId7"/>
                        </a:rPr>
                        <a:t>kasha.williams@fortbendisd.gov</a:t>
                      </a:r>
                      <a:r>
                        <a:rPr lang="en-US" sz="1400"/>
                        <a:t> </a:t>
                      </a:r>
                    </a:p>
                  </a:txBody>
                  <a:tcPr anchor="ctr"/>
                </a:tc>
                <a:tc>
                  <a:txBody>
                    <a:bodyPr/>
                    <a:lstStyle/>
                    <a:p>
                      <a:pPr algn="ctr"/>
                      <a:r>
                        <a:rPr lang="en-US" b="1"/>
                        <a:t>Elkins High School</a:t>
                      </a:r>
                    </a:p>
                    <a:p>
                      <a:pPr algn="ctr"/>
                      <a:r>
                        <a:rPr lang="en-US" sz="1400"/>
                        <a:t>Veronica Harris</a:t>
                      </a:r>
                    </a:p>
                    <a:p>
                      <a:pPr algn="ctr"/>
                      <a:r>
                        <a:rPr lang="en-US" sz="1400">
                          <a:hlinkClick r:id="rId8"/>
                        </a:rPr>
                        <a:t>veronica.harris@fotbendisd.gov</a:t>
                      </a:r>
                      <a:endParaRPr lang="en-US" sz="1400"/>
                    </a:p>
                  </a:txBody>
                  <a:tcPr anchor="ctr"/>
                </a:tc>
                <a:tc>
                  <a:txBody>
                    <a:bodyPr/>
                    <a:lstStyle/>
                    <a:p>
                      <a:pPr algn="ctr"/>
                      <a:r>
                        <a:rPr lang="en-US" b="1"/>
                        <a:t>Hightower High School</a:t>
                      </a:r>
                    </a:p>
                    <a:p>
                      <a:pPr algn="ctr"/>
                      <a:r>
                        <a:rPr lang="en-US" sz="1400"/>
                        <a:t>Jackie Hidalgo</a:t>
                      </a:r>
                    </a:p>
                    <a:p>
                      <a:pPr algn="ctr"/>
                      <a:r>
                        <a:rPr lang="en-US" sz="1400">
                          <a:hlinkClick r:id="rId9"/>
                        </a:rPr>
                        <a:t>jacquelyn.hidalgo@fortbendisd.gov</a:t>
                      </a:r>
                      <a:endParaRPr lang="en-US" sz="1400"/>
                    </a:p>
                  </a:txBody>
                  <a:tcPr anchor="ctr"/>
                </a:tc>
                <a:tc>
                  <a:txBody>
                    <a:bodyPr/>
                    <a:lstStyle/>
                    <a:p>
                      <a:pPr algn="ctr"/>
                      <a:r>
                        <a:rPr lang="en-US" b="1"/>
                        <a:t>Kempner High School</a:t>
                      </a:r>
                    </a:p>
                    <a:p>
                      <a:pPr algn="ctr"/>
                      <a:r>
                        <a:rPr lang="en-US" sz="1400"/>
                        <a:t>Chatney Hines</a:t>
                      </a:r>
                    </a:p>
                    <a:p>
                      <a:pPr algn="ctr"/>
                      <a:r>
                        <a:rPr lang="en-US" sz="1400">
                          <a:hlinkClick r:id="rId10"/>
                        </a:rPr>
                        <a:t>chatney.hines@fortbendisd.gov</a:t>
                      </a:r>
                      <a:endParaRPr lang="en-US" sz="1400"/>
                    </a:p>
                  </a:txBody>
                  <a:tcPr anchor="ctr"/>
                </a:tc>
                <a:extLst>
                  <a:ext uri="{0D108BD9-81ED-4DB2-BD59-A6C34878D82A}">
                    <a16:rowId xmlns:a16="http://schemas.microsoft.com/office/drawing/2014/main" val="2597225235"/>
                  </a:ext>
                </a:extLst>
              </a:tr>
              <a:tr h="1040524">
                <a:tc>
                  <a:txBody>
                    <a:bodyPr/>
                    <a:lstStyle/>
                    <a:p>
                      <a:pPr algn="ctr"/>
                      <a:r>
                        <a:rPr lang="en-US" b="1"/>
                        <a:t>Marshall High School</a:t>
                      </a:r>
                    </a:p>
                    <a:p>
                      <a:pPr algn="ctr"/>
                      <a:r>
                        <a:rPr lang="en-US" sz="1400"/>
                        <a:t>Daphne Thompson Bennett</a:t>
                      </a:r>
                    </a:p>
                    <a:p>
                      <a:pPr algn="ctr"/>
                      <a:r>
                        <a:rPr lang="en-US" sz="1300">
                          <a:hlinkClick r:id="rId11"/>
                        </a:rPr>
                        <a:t>daphne.thompson@fortbendisd.gov</a:t>
                      </a:r>
                      <a:endParaRPr lang="en-US" sz="1300"/>
                    </a:p>
                  </a:txBody>
                  <a:tcPr anchor="ctr"/>
                </a:tc>
                <a:tc>
                  <a:txBody>
                    <a:bodyPr/>
                    <a:lstStyle/>
                    <a:p>
                      <a:pPr algn="ctr"/>
                      <a:r>
                        <a:rPr lang="en-US" b="1"/>
                        <a:t>Ridge Point High School</a:t>
                      </a:r>
                    </a:p>
                    <a:p>
                      <a:pPr algn="ctr"/>
                      <a:r>
                        <a:rPr lang="en-US" sz="1400"/>
                        <a:t>Susanna Jakubik</a:t>
                      </a:r>
                    </a:p>
                    <a:p>
                      <a:pPr algn="ctr"/>
                      <a:r>
                        <a:rPr lang="en-US" sz="1400">
                          <a:hlinkClick r:id="rId12"/>
                        </a:rPr>
                        <a:t>susanna.jakubik@fortbendisd.gov</a:t>
                      </a:r>
                      <a:endParaRPr lang="en-US" sz="1400"/>
                    </a:p>
                  </a:txBody>
                  <a:tcPr anchor="ctr"/>
                </a:tc>
                <a:tc>
                  <a:txBody>
                    <a:bodyPr/>
                    <a:lstStyle/>
                    <a:p>
                      <a:pPr algn="ctr"/>
                      <a:r>
                        <a:rPr lang="en-US" b="1"/>
                        <a:t>Travis High School</a:t>
                      </a:r>
                    </a:p>
                    <a:p>
                      <a:pPr algn="ctr"/>
                      <a:r>
                        <a:rPr lang="en-US" sz="1400"/>
                        <a:t>Becky Martinez</a:t>
                      </a:r>
                    </a:p>
                    <a:p>
                      <a:pPr algn="ctr"/>
                      <a:r>
                        <a:rPr lang="en-US" sz="1400">
                          <a:hlinkClick r:id="rId13"/>
                        </a:rPr>
                        <a:t>becky.martinez@fortbendisd.gov</a:t>
                      </a:r>
                      <a:endParaRPr lang="en-US" sz="1400"/>
                    </a:p>
                  </a:txBody>
                  <a:tcPr anchor="ctr"/>
                </a:tc>
                <a:tc>
                  <a:txBody>
                    <a:bodyPr/>
                    <a:lstStyle/>
                    <a:p>
                      <a:pPr algn="ctr"/>
                      <a:r>
                        <a:rPr lang="en-US" b="1" err="1"/>
                        <a:t>Willowridge</a:t>
                      </a:r>
                      <a:r>
                        <a:rPr lang="en-US" b="1"/>
                        <a:t> High School</a:t>
                      </a:r>
                    </a:p>
                    <a:p>
                      <a:pPr algn="ctr"/>
                      <a:r>
                        <a:rPr lang="en-US" sz="1400"/>
                        <a:t>Kimberly Green</a:t>
                      </a:r>
                    </a:p>
                    <a:p>
                      <a:pPr algn="ctr"/>
                      <a:r>
                        <a:rPr lang="en-US" sz="1400">
                          <a:hlinkClick r:id="rId14"/>
                        </a:rPr>
                        <a:t>kimberly.green@fortbendisd.gov</a:t>
                      </a:r>
                      <a:r>
                        <a:rPr lang="en-US" sz="1400"/>
                        <a:t> </a:t>
                      </a:r>
                    </a:p>
                  </a:txBody>
                  <a:tcPr anchor="ctr"/>
                </a:tc>
                <a:extLst>
                  <a:ext uri="{0D108BD9-81ED-4DB2-BD59-A6C34878D82A}">
                    <a16:rowId xmlns:a16="http://schemas.microsoft.com/office/drawing/2014/main" val="2543578670"/>
                  </a:ext>
                </a:extLst>
              </a:tr>
              <a:tr h="1240221">
                <a:tc>
                  <a:txBody>
                    <a:bodyPr/>
                    <a:lstStyle/>
                    <a:p>
                      <a:pPr algn="ctr"/>
                      <a:r>
                        <a:rPr lang="en-US" sz="1800" b="1"/>
                        <a:t>Progressive High School</a:t>
                      </a:r>
                    </a:p>
                    <a:p>
                      <a:pPr algn="ctr"/>
                      <a:r>
                        <a:rPr lang="en-US" sz="1400"/>
                        <a:t>Jasmine Banks-Baxter</a:t>
                      </a:r>
                    </a:p>
                    <a:p>
                      <a:pPr algn="ctr"/>
                      <a:r>
                        <a:rPr lang="en-US" sz="1300">
                          <a:hlinkClick r:id="rId15"/>
                        </a:rPr>
                        <a:t>jasmine.banksbaxter@fortbendisd.gov</a:t>
                      </a:r>
                      <a:r>
                        <a:rPr lang="en-US" sz="1300"/>
                        <a:t> </a:t>
                      </a:r>
                    </a:p>
                    <a:p>
                      <a:pPr algn="ctr"/>
                      <a:endParaRPr lang="en-US" sz="13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3750228529"/>
                  </a:ext>
                </a:extLst>
              </a:tr>
            </a:tbl>
          </a:graphicData>
        </a:graphic>
      </p:graphicFrame>
    </p:spTree>
    <p:extLst>
      <p:ext uri="{BB962C8B-B14F-4D97-AF65-F5344CB8AC3E}">
        <p14:creationId xmlns:p14="http://schemas.microsoft.com/office/powerpoint/2010/main" val="2643590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4DBA-2CD7-9340-F01F-98945C1E1C80}"/>
              </a:ext>
            </a:extLst>
          </p:cNvPr>
          <p:cNvSpPr>
            <a:spLocks noGrp="1"/>
          </p:cNvSpPr>
          <p:nvPr>
            <p:ph type="ctrTitle"/>
          </p:nvPr>
        </p:nvSpPr>
        <p:spPr>
          <a:xfrm>
            <a:off x="1944414" y="1347463"/>
            <a:ext cx="8292662" cy="954307"/>
          </a:xfrm>
        </p:spPr>
        <p:txBody>
          <a:bodyPr>
            <a:normAutofit/>
          </a:bodyPr>
          <a:lstStyle/>
          <a:p>
            <a:r>
              <a:rPr lang="en-US" sz="3600"/>
              <a:t>Thank you for attending!</a:t>
            </a:r>
            <a:br>
              <a:rPr lang="en-US"/>
            </a:br>
            <a:r>
              <a:rPr lang="en-US" sz="1800"/>
              <a:t>Financial Aid Resource QR Code</a:t>
            </a:r>
          </a:p>
        </p:txBody>
      </p:sp>
      <p:sp>
        <p:nvSpPr>
          <p:cNvPr id="3" name="TextBox 2">
            <a:extLst>
              <a:ext uri="{FF2B5EF4-FFF2-40B4-BE49-F238E27FC236}">
                <a16:creationId xmlns:a16="http://schemas.microsoft.com/office/drawing/2014/main" id="{3490F7FD-1BC1-C4DF-C887-171EE2B35309}"/>
              </a:ext>
            </a:extLst>
          </p:cNvPr>
          <p:cNvSpPr txBox="1"/>
          <p:nvPr/>
        </p:nvSpPr>
        <p:spPr>
          <a:xfrm>
            <a:off x="4130753" y="4996062"/>
            <a:ext cx="3919984" cy="369332"/>
          </a:xfrm>
          <a:prstGeom prst="rect">
            <a:avLst/>
          </a:prstGeom>
          <a:noFill/>
        </p:spPr>
        <p:txBody>
          <a:bodyPr wrap="none" rtlCol="0">
            <a:spAutoFit/>
          </a:bodyPr>
          <a:lstStyle/>
          <a:p>
            <a:r>
              <a:rPr lang="en-US">
                <a:hlinkClick r:id="rId3"/>
              </a:rPr>
              <a:t>Direct Link to Financial Aid Resources</a:t>
            </a:r>
            <a:endParaRPr lang="en-US"/>
          </a:p>
        </p:txBody>
      </p:sp>
      <p:pic>
        <p:nvPicPr>
          <p:cNvPr id="5" name="Picture 4" descr="A qr code on a white background&#10;&#10;AI-generated content may be incorrect.">
            <a:extLst>
              <a:ext uri="{FF2B5EF4-FFF2-40B4-BE49-F238E27FC236}">
                <a16:creationId xmlns:a16="http://schemas.microsoft.com/office/drawing/2014/main" id="{C5A559D5-A162-6090-BA16-0E96EB989A86}"/>
              </a:ext>
            </a:extLst>
          </p:cNvPr>
          <p:cNvPicPr>
            <a:picLocks noChangeAspect="1"/>
          </p:cNvPicPr>
          <p:nvPr/>
        </p:nvPicPr>
        <p:blipFill>
          <a:blip r:embed="rId4"/>
          <a:stretch>
            <a:fillRect/>
          </a:stretch>
        </p:blipFill>
        <p:spPr>
          <a:xfrm>
            <a:off x="5027001" y="2490429"/>
            <a:ext cx="2127488" cy="2127488"/>
          </a:xfrm>
          <a:prstGeom prst="rect">
            <a:avLst/>
          </a:prstGeom>
        </p:spPr>
      </p:pic>
    </p:spTree>
    <p:extLst>
      <p:ext uri="{BB962C8B-B14F-4D97-AF65-F5344CB8AC3E}">
        <p14:creationId xmlns:p14="http://schemas.microsoft.com/office/powerpoint/2010/main" val="921607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D6371-5144-06F7-C0DE-B08EB36D0E2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60B797-DBF7-0FF3-09CB-8C39D9DD8525}"/>
              </a:ext>
            </a:extLst>
          </p:cNvPr>
          <p:cNvSpPr>
            <a:spLocks noGrp="1"/>
          </p:cNvSpPr>
          <p:nvPr>
            <p:ph type="sldNum" sz="quarter" idx="12"/>
          </p:nvPr>
        </p:nvSpPr>
        <p:spPr/>
        <p:txBody>
          <a:bodyPr/>
          <a:lstStyle/>
          <a:p>
            <a:fld id="{8F377299-36CD-E049-B4A4-56FC7F2EF3FB}" type="slidenum">
              <a:rPr lang="en-US" smtClean="0"/>
              <a:pPr/>
              <a:t>3</a:t>
            </a:fld>
            <a:endParaRPr lang="en-US"/>
          </a:p>
        </p:txBody>
      </p:sp>
      <p:graphicFrame>
        <p:nvGraphicFramePr>
          <p:cNvPr id="7" name="Table 6">
            <a:extLst>
              <a:ext uri="{FF2B5EF4-FFF2-40B4-BE49-F238E27FC236}">
                <a16:creationId xmlns:a16="http://schemas.microsoft.com/office/drawing/2014/main" id="{C46B5DE8-6D7C-FF8E-934E-DA10B2B092AD}"/>
              </a:ext>
            </a:extLst>
          </p:cNvPr>
          <p:cNvGraphicFramePr>
            <a:graphicFrameLocks noGrp="1"/>
          </p:cNvGraphicFramePr>
          <p:nvPr>
            <p:extLst>
              <p:ext uri="{D42A27DB-BD31-4B8C-83A1-F6EECF244321}">
                <p14:modId xmlns:p14="http://schemas.microsoft.com/office/powerpoint/2010/main" val="1859895225"/>
              </p:ext>
            </p:extLst>
          </p:nvPr>
        </p:nvGraphicFramePr>
        <p:xfrm>
          <a:off x="160020" y="163641"/>
          <a:ext cx="11871960" cy="5774704"/>
        </p:xfrm>
        <a:graphic>
          <a:graphicData uri="http://schemas.openxmlformats.org/drawingml/2006/table">
            <a:tbl>
              <a:tblPr firstRow="1" bandRow="1">
                <a:tableStyleId>{5C22544A-7EE6-4342-B048-85BDC9FD1C3A}</a:tableStyleId>
              </a:tblPr>
              <a:tblGrid>
                <a:gridCol w="2967990">
                  <a:extLst>
                    <a:ext uri="{9D8B030D-6E8A-4147-A177-3AD203B41FA5}">
                      <a16:colId xmlns:a16="http://schemas.microsoft.com/office/drawing/2014/main" val="2268828320"/>
                    </a:ext>
                  </a:extLst>
                </a:gridCol>
                <a:gridCol w="2967990">
                  <a:extLst>
                    <a:ext uri="{9D8B030D-6E8A-4147-A177-3AD203B41FA5}">
                      <a16:colId xmlns:a16="http://schemas.microsoft.com/office/drawing/2014/main" val="3777649666"/>
                    </a:ext>
                  </a:extLst>
                </a:gridCol>
                <a:gridCol w="2967990">
                  <a:extLst>
                    <a:ext uri="{9D8B030D-6E8A-4147-A177-3AD203B41FA5}">
                      <a16:colId xmlns:a16="http://schemas.microsoft.com/office/drawing/2014/main" val="2507036326"/>
                    </a:ext>
                  </a:extLst>
                </a:gridCol>
                <a:gridCol w="2967990">
                  <a:extLst>
                    <a:ext uri="{9D8B030D-6E8A-4147-A177-3AD203B41FA5}">
                      <a16:colId xmlns:a16="http://schemas.microsoft.com/office/drawing/2014/main" val="3488434637"/>
                    </a:ext>
                  </a:extLst>
                </a:gridCol>
              </a:tblGrid>
              <a:tr h="1416552">
                <a:tc gridSpan="4">
                  <a:txBody>
                    <a:bodyPr/>
                    <a:lstStyle/>
                    <a:p>
                      <a:pPr algn="ctr"/>
                      <a:r>
                        <a:rPr lang="en-US" sz="4400"/>
                        <a:t>CCRA Contact Information</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3291028"/>
                  </a:ext>
                </a:extLst>
              </a:tr>
              <a:tr h="1047393">
                <a:tc>
                  <a:txBody>
                    <a:bodyPr/>
                    <a:lstStyle/>
                    <a:p>
                      <a:pPr algn="ctr"/>
                      <a:r>
                        <a:rPr lang="en-US" b="1"/>
                        <a:t>Austin High School</a:t>
                      </a:r>
                    </a:p>
                    <a:p>
                      <a:pPr algn="ctr"/>
                      <a:r>
                        <a:rPr lang="en-US" sz="1400"/>
                        <a:t>Brandon Byrd</a:t>
                      </a:r>
                    </a:p>
                    <a:p>
                      <a:pPr algn="ctr"/>
                      <a:r>
                        <a:rPr lang="en-US" sz="1400">
                          <a:hlinkClick r:id="rId3"/>
                        </a:rPr>
                        <a:t>brandon.byrd@fortbendisd.gov</a:t>
                      </a:r>
                      <a:endParaRPr lang="en-US" sz="1400"/>
                    </a:p>
                  </a:txBody>
                  <a:tcPr anchor="ctr"/>
                </a:tc>
                <a:tc>
                  <a:txBody>
                    <a:bodyPr/>
                    <a:lstStyle/>
                    <a:p>
                      <a:pPr algn="ctr"/>
                      <a:r>
                        <a:rPr lang="en-US" b="1"/>
                        <a:t>Bush High School</a:t>
                      </a:r>
                    </a:p>
                    <a:p>
                      <a:pPr algn="ctr"/>
                      <a:r>
                        <a:rPr lang="en-US" sz="1400"/>
                        <a:t>Tiffani Haynes</a:t>
                      </a:r>
                    </a:p>
                    <a:p>
                      <a:pPr algn="ctr"/>
                      <a:r>
                        <a:rPr lang="en-US" sz="1400">
                          <a:hlinkClick r:id="rId4"/>
                        </a:rPr>
                        <a:t>tiffani.haynes@fortbendisd.gov</a:t>
                      </a:r>
                      <a:endParaRPr lang="en-US" sz="1400"/>
                    </a:p>
                  </a:txBody>
                  <a:tcPr anchor="ctr"/>
                </a:tc>
                <a:tc>
                  <a:txBody>
                    <a:bodyPr/>
                    <a:lstStyle/>
                    <a:p>
                      <a:pPr algn="ctr"/>
                      <a:r>
                        <a:rPr lang="en-US" b="1"/>
                        <a:t>Clements High School</a:t>
                      </a:r>
                    </a:p>
                    <a:p>
                      <a:pPr algn="ctr"/>
                      <a:r>
                        <a:rPr lang="en-US" sz="1400"/>
                        <a:t>Raven Hollins Crowder</a:t>
                      </a:r>
                    </a:p>
                    <a:p>
                      <a:pPr algn="ctr"/>
                      <a:r>
                        <a:rPr lang="en-US" sz="1400">
                          <a:hlinkClick r:id="rId5"/>
                        </a:rPr>
                        <a:t>raven.hollins@fortbendisd.gov</a:t>
                      </a:r>
                      <a:endParaRPr lang="en-US" sz="1400"/>
                    </a:p>
                  </a:txBody>
                  <a:tcPr anchor="ctr"/>
                </a:tc>
                <a:tc>
                  <a:txBody>
                    <a:bodyPr/>
                    <a:lstStyle/>
                    <a:p>
                      <a:pPr algn="ctr"/>
                      <a:r>
                        <a:rPr lang="en-US" b="1"/>
                        <a:t>Crawford High School</a:t>
                      </a:r>
                    </a:p>
                    <a:p>
                      <a:pPr algn="ctr"/>
                      <a:r>
                        <a:rPr lang="en-US" sz="1400"/>
                        <a:t>Dejah Walea</a:t>
                      </a:r>
                    </a:p>
                    <a:p>
                      <a:pPr algn="ctr"/>
                      <a:r>
                        <a:rPr lang="en-US" sz="1400">
                          <a:hlinkClick r:id="rId6"/>
                        </a:rPr>
                        <a:t>dejah.walea@fortbendisd.gov</a:t>
                      </a:r>
                      <a:endParaRPr lang="en-US" sz="1400"/>
                    </a:p>
                  </a:txBody>
                  <a:tcPr anchor="ctr"/>
                </a:tc>
                <a:extLst>
                  <a:ext uri="{0D108BD9-81ED-4DB2-BD59-A6C34878D82A}">
                    <a16:rowId xmlns:a16="http://schemas.microsoft.com/office/drawing/2014/main" val="1477261222"/>
                  </a:ext>
                </a:extLst>
              </a:tr>
              <a:tr h="1030014">
                <a:tc>
                  <a:txBody>
                    <a:bodyPr/>
                    <a:lstStyle/>
                    <a:p>
                      <a:pPr algn="ctr"/>
                      <a:r>
                        <a:rPr lang="en-US" b="1"/>
                        <a:t>Dulles High School</a:t>
                      </a:r>
                    </a:p>
                    <a:p>
                      <a:pPr algn="ctr"/>
                      <a:r>
                        <a:rPr lang="en-US" sz="1400"/>
                        <a:t>Dr. Kasha Williams</a:t>
                      </a:r>
                    </a:p>
                    <a:p>
                      <a:pPr algn="ctr"/>
                      <a:r>
                        <a:rPr lang="en-US" sz="1400">
                          <a:hlinkClick r:id="rId7"/>
                        </a:rPr>
                        <a:t>kasha.williams@fortbendisd.gov</a:t>
                      </a:r>
                      <a:r>
                        <a:rPr lang="en-US" sz="1400"/>
                        <a:t> </a:t>
                      </a:r>
                    </a:p>
                  </a:txBody>
                  <a:tcPr anchor="ctr"/>
                </a:tc>
                <a:tc>
                  <a:txBody>
                    <a:bodyPr/>
                    <a:lstStyle/>
                    <a:p>
                      <a:pPr algn="ctr"/>
                      <a:r>
                        <a:rPr lang="en-US" b="1"/>
                        <a:t>Elkins High School</a:t>
                      </a:r>
                    </a:p>
                    <a:p>
                      <a:pPr algn="ctr"/>
                      <a:r>
                        <a:rPr lang="en-US" sz="1400"/>
                        <a:t>Veronica Harris</a:t>
                      </a:r>
                    </a:p>
                    <a:p>
                      <a:pPr algn="ctr"/>
                      <a:r>
                        <a:rPr lang="en-US" sz="1400">
                          <a:hlinkClick r:id="rId8"/>
                        </a:rPr>
                        <a:t>veronica.harris@fotbendisd.gov</a:t>
                      </a:r>
                      <a:endParaRPr lang="en-US" sz="1400"/>
                    </a:p>
                  </a:txBody>
                  <a:tcPr anchor="ctr"/>
                </a:tc>
                <a:tc>
                  <a:txBody>
                    <a:bodyPr/>
                    <a:lstStyle/>
                    <a:p>
                      <a:pPr algn="ctr"/>
                      <a:r>
                        <a:rPr lang="en-US" b="1"/>
                        <a:t>Hightower High School</a:t>
                      </a:r>
                    </a:p>
                    <a:p>
                      <a:pPr algn="ctr"/>
                      <a:r>
                        <a:rPr lang="en-US" sz="1400"/>
                        <a:t>Jackie Hidalgo</a:t>
                      </a:r>
                    </a:p>
                    <a:p>
                      <a:pPr algn="ctr"/>
                      <a:r>
                        <a:rPr lang="en-US" sz="1400">
                          <a:hlinkClick r:id="rId9"/>
                        </a:rPr>
                        <a:t>jacquelyn.hidalgo@fortbendisd.gov</a:t>
                      </a:r>
                      <a:endParaRPr lang="en-US" sz="1400"/>
                    </a:p>
                  </a:txBody>
                  <a:tcPr anchor="ctr"/>
                </a:tc>
                <a:tc>
                  <a:txBody>
                    <a:bodyPr/>
                    <a:lstStyle/>
                    <a:p>
                      <a:pPr algn="ctr"/>
                      <a:r>
                        <a:rPr lang="en-US" b="1"/>
                        <a:t>Kempner High School</a:t>
                      </a:r>
                    </a:p>
                    <a:p>
                      <a:pPr algn="ctr"/>
                      <a:r>
                        <a:rPr lang="en-US" sz="1400"/>
                        <a:t>Chatney Hines</a:t>
                      </a:r>
                    </a:p>
                    <a:p>
                      <a:pPr algn="ctr"/>
                      <a:r>
                        <a:rPr lang="en-US" sz="1400">
                          <a:hlinkClick r:id="rId10"/>
                        </a:rPr>
                        <a:t>chatney.hines@fortbendisd.gov</a:t>
                      </a:r>
                      <a:endParaRPr lang="en-US" sz="1400"/>
                    </a:p>
                  </a:txBody>
                  <a:tcPr anchor="ctr"/>
                </a:tc>
                <a:extLst>
                  <a:ext uri="{0D108BD9-81ED-4DB2-BD59-A6C34878D82A}">
                    <a16:rowId xmlns:a16="http://schemas.microsoft.com/office/drawing/2014/main" val="2597225235"/>
                  </a:ext>
                </a:extLst>
              </a:tr>
              <a:tr h="1040524">
                <a:tc>
                  <a:txBody>
                    <a:bodyPr/>
                    <a:lstStyle/>
                    <a:p>
                      <a:pPr algn="ctr"/>
                      <a:r>
                        <a:rPr lang="en-US" b="1"/>
                        <a:t>Marshall High School</a:t>
                      </a:r>
                    </a:p>
                    <a:p>
                      <a:pPr algn="ctr"/>
                      <a:r>
                        <a:rPr lang="en-US" sz="1400"/>
                        <a:t>Daphne Thompson Bennett</a:t>
                      </a:r>
                    </a:p>
                    <a:p>
                      <a:pPr algn="ctr"/>
                      <a:r>
                        <a:rPr lang="en-US" sz="1300">
                          <a:hlinkClick r:id="rId11"/>
                        </a:rPr>
                        <a:t>daphne.thompson@fortbendisd.gov</a:t>
                      </a:r>
                      <a:endParaRPr lang="en-US" sz="1300"/>
                    </a:p>
                  </a:txBody>
                  <a:tcPr anchor="ctr"/>
                </a:tc>
                <a:tc>
                  <a:txBody>
                    <a:bodyPr/>
                    <a:lstStyle/>
                    <a:p>
                      <a:pPr algn="ctr"/>
                      <a:r>
                        <a:rPr lang="en-US" b="1"/>
                        <a:t>Ridge Point High School</a:t>
                      </a:r>
                    </a:p>
                    <a:p>
                      <a:pPr algn="ctr"/>
                      <a:r>
                        <a:rPr lang="en-US" sz="1400"/>
                        <a:t>Susanna Jakubik</a:t>
                      </a:r>
                    </a:p>
                    <a:p>
                      <a:pPr algn="ctr"/>
                      <a:r>
                        <a:rPr lang="en-US" sz="1400">
                          <a:hlinkClick r:id="rId12"/>
                        </a:rPr>
                        <a:t>susanna.jakubik@fortbendisd.gov</a:t>
                      </a:r>
                      <a:endParaRPr lang="en-US" sz="1400"/>
                    </a:p>
                  </a:txBody>
                  <a:tcPr anchor="ctr"/>
                </a:tc>
                <a:tc>
                  <a:txBody>
                    <a:bodyPr/>
                    <a:lstStyle/>
                    <a:p>
                      <a:pPr algn="ctr"/>
                      <a:r>
                        <a:rPr lang="en-US" b="1"/>
                        <a:t>Travis High School</a:t>
                      </a:r>
                    </a:p>
                    <a:p>
                      <a:pPr algn="ctr"/>
                      <a:r>
                        <a:rPr lang="en-US" sz="1400"/>
                        <a:t>Becky Martinez</a:t>
                      </a:r>
                    </a:p>
                    <a:p>
                      <a:pPr algn="ctr"/>
                      <a:r>
                        <a:rPr lang="en-US" sz="1400">
                          <a:hlinkClick r:id="rId13"/>
                        </a:rPr>
                        <a:t>becky.martinez@fortbendisd.gov</a:t>
                      </a:r>
                      <a:endParaRPr lang="en-US" sz="1400"/>
                    </a:p>
                  </a:txBody>
                  <a:tcPr anchor="ctr"/>
                </a:tc>
                <a:tc>
                  <a:txBody>
                    <a:bodyPr/>
                    <a:lstStyle/>
                    <a:p>
                      <a:pPr algn="ctr"/>
                      <a:r>
                        <a:rPr lang="en-US" b="1" err="1"/>
                        <a:t>Willowridge</a:t>
                      </a:r>
                      <a:r>
                        <a:rPr lang="en-US" b="1"/>
                        <a:t> High School</a:t>
                      </a:r>
                    </a:p>
                    <a:p>
                      <a:pPr algn="ctr"/>
                      <a:r>
                        <a:rPr lang="en-US" sz="1400"/>
                        <a:t>Kimberly Green</a:t>
                      </a:r>
                    </a:p>
                    <a:p>
                      <a:pPr algn="ctr"/>
                      <a:r>
                        <a:rPr lang="en-US" sz="1400">
                          <a:hlinkClick r:id="rId14"/>
                        </a:rPr>
                        <a:t>kimberly.green@fortbendisd.gov</a:t>
                      </a:r>
                      <a:r>
                        <a:rPr lang="en-US" sz="1400"/>
                        <a:t> </a:t>
                      </a:r>
                    </a:p>
                  </a:txBody>
                  <a:tcPr anchor="ctr"/>
                </a:tc>
                <a:extLst>
                  <a:ext uri="{0D108BD9-81ED-4DB2-BD59-A6C34878D82A}">
                    <a16:rowId xmlns:a16="http://schemas.microsoft.com/office/drawing/2014/main" val="2543578670"/>
                  </a:ext>
                </a:extLst>
              </a:tr>
              <a:tr h="1240221">
                <a:tc>
                  <a:txBody>
                    <a:bodyPr/>
                    <a:lstStyle/>
                    <a:p>
                      <a:pPr algn="ctr"/>
                      <a:r>
                        <a:rPr lang="en-US" sz="1800" b="1"/>
                        <a:t>Progressive High School</a:t>
                      </a:r>
                    </a:p>
                    <a:p>
                      <a:pPr algn="ctr"/>
                      <a:r>
                        <a:rPr lang="en-US" sz="1400"/>
                        <a:t>Jasmine Banks-Baxter</a:t>
                      </a:r>
                    </a:p>
                    <a:p>
                      <a:pPr algn="ctr"/>
                      <a:r>
                        <a:rPr lang="en-US" sz="1300">
                          <a:hlinkClick r:id="rId15"/>
                        </a:rPr>
                        <a:t>jasmine.banksbaxter@fortbendisd.gov</a:t>
                      </a:r>
                      <a:r>
                        <a:rPr lang="en-US" sz="1300"/>
                        <a:t> </a:t>
                      </a:r>
                    </a:p>
                    <a:p>
                      <a:pPr algn="ctr"/>
                      <a:endParaRPr lang="en-US" sz="1300"/>
                    </a:p>
                  </a:txBody>
                  <a:tcPr anchor="ctr"/>
                </a:tc>
                <a:tc>
                  <a:txBody>
                    <a:bodyPr/>
                    <a:lstStyle/>
                    <a:p>
                      <a:pPr algn="ctr"/>
                      <a:endParaRPr lang="en-US" sz="1400"/>
                    </a:p>
                  </a:txBody>
                  <a:tcPr anchor="ct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3750228529"/>
                  </a:ext>
                </a:extLst>
              </a:tr>
            </a:tbl>
          </a:graphicData>
        </a:graphic>
      </p:graphicFrame>
    </p:spTree>
    <p:extLst>
      <p:ext uri="{BB962C8B-B14F-4D97-AF65-F5344CB8AC3E}">
        <p14:creationId xmlns:p14="http://schemas.microsoft.com/office/powerpoint/2010/main" val="26207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066800"/>
            <a:ext cx="7543800" cy="4038600"/>
          </a:xfrm>
        </p:spPr>
        <p:txBody>
          <a:bodyPr>
            <a:normAutofit fontScale="90000"/>
          </a:bodyPr>
          <a:lstStyle/>
          <a:p>
            <a:br>
              <a:rPr lang="en-US" sz="10700" dirty="0"/>
            </a:br>
            <a:br>
              <a:rPr lang="en-US" sz="10700" dirty="0"/>
            </a:br>
            <a:br>
              <a:rPr lang="en-US" sz="10700" dirty="0"/>
            </a:br>
            <a:br>
              <a:rPr lang="en-US" sz="10700" dirty="0"/>
            </a:br>
            <a:br>
              <a:rPr lang="en-US" dirty="0"/>
            </a:br>
            <a:br>
              <a:rPr lang="en-US" sz="2700" dirty="0"/>
            </a:br>
            <a:endParaRPr lang="en-US" sz="2700"/>
          </a:p>
        </p:txBody>
      </p:sp>
      <p:sp>
        <p:nvSpPr>
          <p:cNvPr id="3" name="TextBox 2"/>
          <p:cNvSpPr txBox="1"/>
          <p:nvPr/>
        </p:nvSpPr>
        <p:spPr>
          <a:xfrm>
            <a:off x="1485900" y="685800"/>
            <a:ext cx="8686800" cy="1631216"/>
          </a:xfrm>
          <a:prstGeom prst="rect">
            <a:avLst/>
          </a:prstGeom>
          <a:noFill/>
        </p:spPr>
        <p:txBody>
          <a:bodyPr wrap="square" rtlCol="0">
            <a:spAutoFit/>
          </a:bodyPr>
          <a:lstStyle/>
          <a:p>
            <a:pPr algn="ctr" defTabSz="457200"/>
            <a:r>
              <a:rPr lang="en-US" sz="8000" b="1">
                <a:solidFill>
                  <a:srgbClr val="C6E7FC">
                    <a:lumMod val="25000"/>
                  </a:srgbClr>
                </a:solidFill>
                <a:latin typeface="Californian FB" panose="0207040306080B030204" pitchFamily="18" charset="0"/>
                <a:cs typeface="Calibri" panose="020F0502020204030204" pitchFamily="34" charset="0"/>
              </a:rPr>
              <a:t>Scholarships 101</a:t>
            </a:r>
          </a:p>
          <a:p>
            <a:pPr defTabSz="457200"/>
            <a:endParaRPr lang="en-US" sz="2000">
              <a:solidFill>
                <a:srgbClr val="C00000"/>
              </a:solidFill>
              <a:latin typeface="Californian FB" panose="0207040306080B030204" pitchFamily="18" charset="0"/>
              <a:cs typeface="Calibri" panose="020F0502020204030204" pitchFamily="34" charset="0"/>
            </a:endParaRPr>
          </a:p>
        </p:txBody>
      </p:sp>
      <p:pic>
        <p:nvPicPr>
          <p:cNvPr id="6" name="Picture 5" descr="A graphic of a scholarship&#10;&#10;AI-generated content may be incorrect.">
            <a:extLst>
              <a:ext uri="{FF2B5EF4-FFF2-40B4-BE49-F238E27FC236}">
                <a16:creationId xmlns:a16="http://schemas.microsoft.com/office/drawing/2014/main" id="{12963ED8-369D-03F5-C195-D30A3BD32BC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98631" y="2619036"/>
            <a:ext cx="4264160" cy="3423113"/>
          </a:xfrm>
          <a:prstGeom prst="rect">
            <a:avLst/>
          </a:prstGeom>
        </p:spPr>
      </p:pic>
    </p:spTree>
    <p:extLst>
      <p:ext uri="{BB962C8B-B14F-4D97-AF65-F5344CB8AC3E}">
        <p14:creationId xmlns:p14="http://schemas.microsoft.com/office/powerpoint/2010/main" val="3946092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A2450-18A5-FF90-35F1-25CDF0700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201DA-0BCD-6FE2-9052-77C15B38C3CC}"/>
              </a:ext>
            </a:extLst>
          </p:cNvPr>
          <p:cNvSpPr>
            <a:spLocks noGrp="1"/>
          </p:cNvSpPr>
          <p:nvPr>
            <p:ph type="title"/>
          </p:nvPr>
        </p:nvSpPr>
        <p:spPr>
          <a:xfrm>
            <a:off x="2057400" y="1066800"/>
            <a:ext cx="7543800" cy="4038600"/>
          </a:xfrm>
        </p:spPr>
        <p:txBody>
          <a:bodyPr>
            <a:normAutofit fontScale="90000"/>
          </a:bodyPr>
          <a:lstStyle/>
          <a:p>
            <a:br>
              <a:rPr lang="en-US" sz="10700"/>
            </a:br>
            <a:br>
              <a:rPr lang="en-US" sz="10700"/>
            </a:br>
            <a:br>
              <a:rPr lang="en-US" sz="10700"/>
            </a:br>
            <a:br>
              <a:rPr lang="en-US" sz="10700"/>
            </a:br>
            <a:r>
              <a:rPr lang="en-US" sz="9600" b="1">
                <a:latin typeface="Calibri" panose="020F0502020204030204" pitchFamily="34" charset="0"/>
                <a:cs typeface="Calibri" panose="020F0502020204030204" pitchFamily="34" charset="0"/>
              </a:rPr>
              <a:t>Welcome!</a:t>
            </a:r>
            <a:br>
              <a:rPr lang="en-US">
                <a:latin typeface="Calibri" panose="020F0502020204030204" pitchFamily="34" charset="0"/>
                <a:cs typeface="Calibri" panose="020F0502020204030204" pitchFamily="34" charset="0"/>
              </a:rPr>
            </a:br>
            <a:r>
              <a:rPr lang="en-US" sz="3100" b="1">
                <a:latin typeface="Calibri" panose="020F0502020204030204" pitchFamily="34" charset="0"/>
                <a:cs typeface="Calibri" panose="020F0502020204030204" pitchFamily="34" charset="0"/>
              </a:rPr>
              <a:t>Financial Aid Basics</a:t>
            </a:r>
            <a:br>
              <a:rPr lang="en-US" sz="3100">
                <a:latin typeface="Calibri" panose="020F0502020204030204" pitchFamily="34" charset="0"/>
                <a:cs typeface="Calibri" panose="020F0502020204030204" pitchFamily="34" charset="0"/>
              </a:rPr>
            </a:br>
            <a:r>
              <a:rPr lang="en-US" sz="3100">
                <a:latin typeface="Calibri" panose="020F0502020204030204" pitchFamily="34" charset="0"/>
                <a:cs typeface="Calibri" panose="020F0502020204030204" pitchFamily="34" charset="0"/>
              </a:rPr>
              <a:t>Presented by: </a:t>
            </a:r>
            <a:br>
              <a:rPr lang="en-US" sz="3100">
                <a:latin typeface="Calibri" panose="020F0502020204030204" pitchFamily="34" charset="0"/>
                <a:cs typeface="Calibri" panose="020F0502020204030204" pitchFamily="34" charset="0"/>
              </a:rPr>
            </a:br>
            <a:r>
              <a:rPr lang="en-US" sz="3100">
                <a:latin typeface="Calibri" panose="020F0502020204030204" pitchFamily="34" charset="0"/>
                <a:cs typeface="Calibri" panose="020F0502020204030204" pitchFamily="34" charset="0"/>
              </a:rPr>
              <a:t>WCJC Office of Financial Aid</a:t>
            </a:r>
            <a:br>
              <a:rPr lang="en-US" sz="10700"/>
            </a:br>
            <a:br>
              <a:rPr lang="en-US" sz="10700"/>
            </a:br>
            <a:br>
              <a:rPr lang="en-US"/>
            </a:br>
            <a:br>
              <a:rPr lang="en-US" sz="2700"/>
            </a:br>
            <a:endParaRPr lang="en-US" sz="2700"/>
          </a:p>
        </p:txBody>
      </p:sp>
      <p:sp>
        <p:nvSpPr>
          <p:cNvPr id="3" name="TextBox 2">
            <a:extLst>
              <a:ext uri="{FF2B5EF4-FFF2-40B4-BE49-F238E27FC236}">
                <a16:creationId xmlns:a16="http://schemas.microsoft.com/office/drawing/2014/main" id="{FB527A6C-C656-A34E-656B-A12D1EC9EEEE}"/>
              </a:ext>
            </a:extLst>
          </p:cNvPr>
          <p:cNvSpPr txBox="1"/>
          <p:nvPr/>
        </p:nvSpPr>
        <p:spPr>
          <a:xfrm>
            <a:off x="1752600" y="1066800"/>
            <a:ext cx="8686800" cy="1015663"/>
          </a:xfrm>
          <a:prstGeom prst="rect">
            <a:avLst/>
          </a:prstGeom>
          <a:noFill/>
        </p:spPr>
        <p:txBody>
          <a:bodyPr wrap="square" lIns="91440" tIns="45720" rIns="91440" bIns="45720" rtlCol="0" anchor="t">
            <a:spAutoFit/>
          </a:bodyPr>
          <a:lstStyle/>
          <a:p>
            <a:pPr algn="ctr" defTabSz="685800">
              <a:defRPr/>
            </a:pPr>
            <a:r>
              <a:rPr kumimoji="0" lang="en-US" sz="3000" b="0" i="0" u="none" strike="noStrike" kern="1200" cap="none" spc="0" normalizeH="0" baseline="0" noProof="0">
                <a:ln>
                  <a:noFill/>
                </a:ln>
                <a:solidFill>
                  <a:schemeClr val="tx2"/>
                </a:solidFill>
                <a:effectLst/>
                <a:uLnTx/>
                <a:uFillTx/>
                <a:ea typeface="+mn-ea"/>
                <a:cs typeface="+mn-cs"/>
              </a:rPr>
              <a:t>Parents &amp; Their Babies! The CCRA Team is  </a:t>
            </a:r>
            <a:r>
              <a:rPr lang="en-US" sz="3000">
                <a:solidFill>
                  <a:schemeClr val="tx2"/>
                </a:solidFill>
              </a:rPr>
              <a:t>a part</a:t>
            </a:r>
            <a:r>
              <a:rPr kumimoji="0" lang="en-US" sz="3000" b="0" i="0" u="none" strike="noStrike" kern="1200" cap="none" spc="0" normalizeH="0" baseline="0" noProof="0">
                <a:ln>
                  <a:noFill/>
                </a:ln>
                <a:solidFill>
                  <a:schemeClr val="tx2"/>
                </a:solidFill>
                <a:effectLst/>
                <a:uLnTx/>
                <a:uFillTx/>
                <a:ea typeface="+mn-ea"/>
                <a:cs typeface="+mn-cs"/>
              </a:rPr>
              <a:t> of your Home Team </a:t>
            </a:r>
            <a:r>
              <a:rPr kumimoji="0" lang="en-US" sz="3000" b="0" i="0" u="none" strike="noStrike" kern="1200" cap="none" spc="0" normalizeH="0" baseline="0" noProof="0">
                <a:ln>
                  <a:noFill/>
                </a:ln>
                <a:solidFill>
                  <a:schemeClr val="tx2"/>
                </a:solidFill>
                <a:effectLst/>
                <a:uLnTx/>
                <a:uFillTx/>
                <a:ea typeface="+mn-ea"/>
                <a:cs typeface="+mn-cs"/>
                <a:sym typeface="Wingdings" panose="05000000000000000000" pitchFamily="2" charset="2"/>
              </a:rPr>
              <a:t></a:t>
            </a:r>
            <a:endParaRPr kumimoji="0" lang="en-US" sz="3000" b="0" i="0" u="none" strike="noStrike" kern="1200" cap="none" spc="0" normalizeH="0" baseline="0" noProof="0">
              <a:ln>
                <a:noFill/>
              </a:ln>
              <a:solidFill>
                <a:schemeClr val="tx2"/>
              </a:solidFill>
              <a:effectLst/>
              <a:uLnTx/>
              <a:uFillTx/>
              <a:ea typeface="+mn-ea"/>
              <a:cs typeface="+mn-cs"/>
            </a:endParaRPr>
          </a:p>
        </p:txBody>
      </p:sp>
      <p:pic>
        <p:nvPicPr>
          <p:cNvPr id="4" name="Online Media 3" title="Derek Redmond's father helps him across the finish line at the 1992 Olympics">
            <a:hlinkClick r:id="" action="ppaction://media"/>
            <a:extLst>
              <a:ext uri="{FF2B5EF4-FFF2-40B4-BE49-F238E27FC236}">
                <a16:creationId xmlns:a16="http://schemas.microsoft.com/office/drawing/2014/main" id="{12C45C26-D797-E87F-E3F7-477742744E95}"/>
              </a:ext>
            </a:extLst>
          </p:cNvPr>
          <p:cNvPicPr>
            <a:picLocks noRot="1" noChangeAspect="1"/>
          </p:cNvPicPr>
          <p:nvPr>
            <a:videoFile r:link="rId1"/>
          </p:nvPr>
        </p:nvPicPr>
        <p:blipFill>
          <a:blip r:embed="rId4"/>
          <a:stretch>
            <a:fillRect/>
          </a:stretch>
        </p:blipFill>
        <p:spPr>
          <a:xfrm>
            <a:off x="2883877" y="2406551"/>
            <a:ext cx="6596551" cy="3727060"/>
          </a:xfrm>
          <a:prstGeom prst="rect">
            <a:avLst/>
          </a:prstGeom>
        </p:spPr>
      </p:pic>
    </p:spTree>
    <p:extLst>
      <p:ext uri="{BB962C8B-B14F-4D97-AF65-F5344CB8AC3E}">
        <p14:creationId xmlns:p14="http://schemas.microsoft.com/office/powerpoint/2010/main" val="4520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381000"/>
            <a:ext cx="7187185" cy="1335882"/>
          </a:xfrm>
        </p:spPr>
        <p:txBody>
          <a:bodyPr>
            <a:noAutofit/>
          </a:bodyPr>
          <a:lstStyle/>
          <a:p>
            <a:pPr algn="l"/>
            <a:r>
              <a:rPr lang="en-US" sz="5400" b="1">
                <a:solidFill>
                  <a:schemeClr val="bg2">
                    <a:lumMod val="25000"/>
                  </a:schemeClr>
                </a:solidFill>
                <a:latin typeface="Californian FB" panose="0207040306080B030204" pitchFamily="18" charset="0"/>
                <a:cs typeface="Calibri" panose="020F0502020204030204" pitchFamily="34" charset="0"/>
              </a:rPr>
              <a:t>Types of Scholarships </a:t>
            </a:r>
          </a:p>
        </p:txBody>
      </p:sp>
      <p:sp>
        <p:nvSpPr>
          <p:cNvPr id="3" name="Content Placeholder 2"/>
          <p:cNvSpPr>
            <a:spLocks noGrp="1"/>
          </p:cNvSpPr>
          <p:nvPr>
            <p:ph idx="1"/>
          </p:nvPr>
        </p:nvSpPr>
        <p:spPr>
          <a:xfrm>
            <a:off x="804128" y="1493227"/>
            <a:ext cx="10769279" cy="5169693"/>
          </a:xfrm>
        </p:spPr>
        <p:txBody>
          <a:bodyPr>
            <a:noAutofit/>
          </a:bodyPr>
          <a:lstStyle/>
          <a:p>
            <a:pPr>
              <a:buNone/>
            </a:pPr>
            <a:r>
              <a:rPr lang="en-US" sz="2200" b="1"/>
              <a:t>Merit-Based Scholarships</a:t>
            </a:r>
          </a:p>
          <a:p>
            <a:pPr>
              <a:buNone/>
            </a:pPr>
            <a:r>
              <a:rPr lang="en-US" sz="2200"/>
              <a:t>Awarded to students based on academic achievement, test scores, leadership, extracurricular involvement, community service, or special talents. These scholarships recognize outstanding performance, not financial need.</a:t>
            </a:r>
          </a:p>
          <a:p>
            <a:pPr>
              <a:buNone/>
            </a:pPr>
            <a:r>
              <a:rPr lang="en-US" sz="2200" b="1"/>
              <a:t>Need-Based Scholarships</a:t>
            </a:r>
          </a:p>
          <a:p>
            <a:pPr>
              <a:buNone/>
            </a:pPr>
            <a:r>
              <a:rPr lang="en-US" sz="2200"/>
              <a:t>Awarded to students who demonstrate financial need, usually determined through the FAFSA or TASFA. They help reduce the cost of college for families who qualify based on household income and financial circumstances.</a:t>
            </a:r>
          </a:p>
          <a:p>
            <a:pPr marL="0" indent="0">
              <a:buNone/>
            </a:pPr>
            <a:r>
              <a:rPr lang="en-US" sz="2200" b="1"/>
              <a:t>Institutional Scholarships</a:t>
            </a:r>
          </a:p>
          <a:p>
            <a:pPr marL="0" indent="0">
              <a:buNone/>
            </a:pPr>
            <a:r>
              <a:rPr lang="en-US" sz="2200"/>
              <a:t>Scholarships offered directly by a college or university. They may be merit-based, need-based, major-specific, talent-based, or tied to leadership programs. Many are renewable for four years if GPA requirements are met.</a:t>
            </a:r>
          </a:p>
          <a:p>
            <a:pPr>
              <a:buNone/>
            </a:pPr>
            <a:endParaRPr lang="en-US" sz="1800"/>
          </a:p>
          <a:p>
            <a:pPr lvl="1">
              <a:buClrTx/>
            </a:pPr>
            <a:endParaRPr lang="en-US" sz="2400">
              <a:solidFill>
                <a:schemeClr val="bg2">
                  <a:lumMod val="25000"/>
                </a:schemeClr>
              </a:solidFill>
              <a:latin typeface="+mj-lt"/>
              <a:cs typeface="Calibri" panose="020F0502020204030204" pitchFamily="34" charset="0"/>
            </a:endParaRPr>
          </a:p>
          <a:p>
            <a:pPr lvl="1">
              <a:buClrTx/>
            </a:pPr>
            <a:endParaRPr lang="en-US" sz="2400">
              <a:solidFill>
                <a:schemeClr val="bg2">
                  <a:lumMod val="25000"/>
                </a:schemeClr>
              </a:solidFill>
              <a:latin typeface="+mj-lt"/>
              <a:cs typeface="Calibri" panose="020F0502020204030204" pitchFamily="34" charset="0"/>
            </a:endParaRPr>
          </a:p>
          <a:p>
            <a:pPr>
              <a:buClrTx/>
            </a:pPr>
            <a:endParaRPr lang="en-US" sz="2700">
              <a:solidFill>
                <a:schemeClr val="bg2">
                  <a:lumMod val="25000"/>
                </a:schemeClr>
              </a:solidFill>
              <a:latin typeface="+mj-lt"/>
              <a:cs typeface="Calibri" panose="020F0502020204030204" pitchFamily="34" charset="0"/>
            </a:endParaRPr>
          </a:p>
        </p:txBody>
      </p:sp>
      <p:pic>
        <p:nvPicPr>
          <p:cNvPr id="13" name="Picture 12">
            <a:extLst>
              <a:ext uri="{FF2B5EF4-FFF2-40B4-BE49-F238E27FC236}">
                <a16:creationId xmlns:a16="http://schemas.microsoft.com/office/drawing/2014/main" id="{29BDECF8-58C8-8F82-9EEF-38F4BA394172}"/>
              </a:ext>
            </a:extLst>
          </p:cNvPr>
          <p:cNvPicPr>
            <a:picLocks noChangeAspect="1"/>
          </p:cNvPicPr>
          <p:nvPr/>
        </p:nvPicPr>
        <p:blipFill>
          <a:blip r:embed="rId3"/>
          <a:stretch>
            <a:fillRect/>
          </a:stretch>
        </p:blipFill>
        <p:spPr>
          <a:xfrm>
            <a:off x="9448800" y="525687"/>
            <a:ext cx="1852245" cy="1545818"/>
          </a:xfrm>
          <a:prstGeom prst="rect">
            <a:avLst/>
          </a:prstGeom>
        </p:spPr>
      </p:pic>
    </p:spTree>
    <p:extLst>
      <p:ext uri="{BB962C8B-B14F-4D97-AF65-F5344CB8AC3E}">
        <p14:creationId xmlns:p14="http://schemas.microsoft.com/office/powerpoint/2010/main" val="2780950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3D02-9E42-640E-4F79-9AA9FDE4F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2CDA5-197C-5A87-75F4-93389ACFDB07}"/>
              </a:ext>
            </a:extLst>
          </p:cNvPr>
          <p:cNvSpPr>
            <a:spLocks noGrp="1"/>
          </p:cNvSpPr>
          <p:nvPr>
            <p:ph type="title"/>
          </p:nvPr>
        </p:nvSpPr>
        <p:spPr>
          <a:xfrm>
            <a:off x="1968501" y="127000"/>
            <a:ext cx="7187185" cy="1752600"/>
          </a:xfrm>
        </p:spPr>
        <p:txBody>
          <a:bodyPr>
            <a:noAutofit/>
          </a:bodyPr>
          <a:lstStyle/>
          <a:p>
            <a:pPr algn="l"/>
            <a:r>
              <a:rPr lang="en-US" sz="5400" b="1">
                <a:solidFill>
                  <a:schemeClr val="bg2">
                    <a:lumMod val="25000"/>
                  </a:schemeClr>
                </a:solidFill>
                <a:latin typeface="Californian FB" panose="0207040306080B030204" pitchFamily="18" charset="0"/>
                <a:cs typeface="Calibri" panose="020F0502020204030204" pitchFamily="34" charset="0"/>
              </a:rPr>
              <a:t>Types of Scholarships </a:t>
            </a:r>
          </a:p>
        </p:txBody>
      </p:sp>
      <p:sp>
        <p:nvSpPr>
          <p:cNvPr id="3" name="Content Placeholder 2">
            <a:extLst>
              <a:ext uri="{FF2B5EF4-FFF2-40B4-BE49-F238E27FC236}">
                <a16:creationId xmlns:a16="http://schemas.microsoft.com/office/drawing/2014/main" id="{9494D27F-BF2F-9F3A-5634-04BEA77BA230}"/>
              </a:ext>
            </a:extLst>
          </p:cNvPr>
          <p:cNvSpPr>
            <a:spLocks noGrp="1"/>
          </p:cNvSpPr>
          <p:nvPr>
            <p:ph idx="1"/>
          </p:nvPr>
        </p:nvSpPr>
        <p:spPr>
          <a:xfrm>
            <a:off x="536713" y="2057401"/>
            <a:ext cx="11071147" cy="4229100"/>
          </a:xfrm>
          <a:solidFill>
            <a:schemeClr val="bg1"/>
          </a:solidFill>
        </p:spPr>
        <p:txBody>
          <a:bodyPr>
            <a:noAutofit/>
          </a:bodyPr>
          <a:lstStyle/>
          <a:p>
            <a:pPr>
              <a:buNone/>
            </a:pPr>
            <a:r>
              <a:rPr lang="en-US" sz="1800" b="1"/>
              <a:t>Athletic &amp; Departmental Scholarships</a:t>
            </a:r>
          </a:p>
          <a:p>
            <a:pPr>
              <a:buFont typeface="Arial" panose="020B0604020202020204" pitchFamily="34" charset="0"/>
              <a:buChar char="•"/>
            </a:pPr>
            <a:r>
              <a:rPr lang="en-US" sz="1800" b="1"/>
              <a:t>Athletic:</a:t>
            </a:r>
            <a:r>
              <a:rPr lang="en-US" sz="1800"/>
              <a:t> Awarded to student-athletes for their athletic ability and commitment to a college sports program. NCAA rules may apply.</a:t>
            </a:r>
          </a:p>
          <a:p>
            <a:pPr>
              <a:buFont typeface="Arial" panose="020B0604020202020204" pitchFamily="34" charset="0"/>
              <a:buChar char="•"/>
            </a:pPr>
            <a:r>
              <a:rPr lang="en-US" sz="1800" b="1"/>
              <a:t>Departmental:</a:t>
            </a:r>
            <a:r>
              <a:rPr lang="en-US" sz="1800"/>
              <a:t> Awarded by specific academic departments (e.g., Engineering, Business, Fine Arts) to students who show strong interest or achievement in that field of study.</a:t>
            </a:r>
          </a:p>
          <a:p>
            <a:pPr>
              <a:buNone/>
            </a:pPr>
            <a:r>
              <a:rPr lang="en-US" sz="1800" b="1"/>
              <a:t>Local Community Scholarships</a:t>
            </a:r>
          </a:p>
          <a:p>
            <a:pPr>
              <a:buNone/>
            </a:pPr>
            <a:r>
              <a:rPr lang="en-US" sz="1800"/>
              <a:t>Offered by local organizations such as Rotary Clubs, Chambers of Commerce, sororities, fraternities, nonprofit groups, and community foundations. These awards often have smaller applicant pools, making them easier to earn.</a:t>
            </a:r>
          </a:p>
          <a:p>
            <a:pPr>
              <a:spcBef>
                <a:spcPts val="1400"/>
              </a:spcBef>
              <a:spcAft>
                <a:spcPts val="200"/>
              </a:spcAft>
              <a:buNone/>
            </a:pPr>
            <a:r>
              <a:rPr lang="en-US" sz="1800" b="1"/>
              <a:t>Corporate &amp; Organizational Scholarships</a:t>
            </a:r>
          </a:p>
          <a:p>
            <a:pPr>
              <a:buNone/>
            </a:pPr>
            <a:r>
              <a:rPr lang="en-US" sz="1800"/>
              <a:t>Large companies and national organizations—such as Coca-Cola, Dell, McDonald’s, Google, and the NAACP—offer scholarships to students across the country. These often target leadership, community service, STEM majors, or specific talents.</a:t>
            </a:r>
          </a:p>
          <a:p>
            <a:pPr>
              <a:buNone/>
            </a:pPr>
            <a:endParaRPr lang="en-US" sz="2000"/>
          </a:p>
          <a:p>
            <a:pPr lvl="1">
              <a:buClrTx/>
            </a:pPr>
            <a:endParaRPr lang="en-US" sz="2400">
              <a:solidFill>
                <a:schemeClr val="bg2">
                  <a:lumMod val="25000"/>
                </a:schemeClr>
              </a:solidFill>
              <a:latin typeface="+mj-lt"/>
              <a:cs typeface="Calibri" panose="020F0502020204030204" pitchFamily="34" charset="0"/>
            </a:endParaRPr>
          </a:p>
          <a:p>
            <a:pPr marL="301625" lvl="1" indent="0">
              <a:buClrTx/>
              <a:buNone/>
            </a:pPr>
            <a:endParaRPr lang="en-US" sz="2400">
              <a:solidFill>
                <a:schemeClr val="bg2">
                  <a:lumMod val="25000"/>
                </a:schemeClr>
              </a:solidFill>
              <a:latin typeface="+mj-lt"/>
              <a:cs typeface="Calibri" panose="020F0502020204030204" pitchFamily="34" charset="0"/>
            </a:endParaRPr>
          </a:p>
          <a:p>
            <a:pPr lvl="1">
              <a:buClrTx/>
            </a:pPr>
            <a:endParaRPr lang="en-US" sz="2400">
              <a:solidFill>
                <a:schemeClr val="bg2">
                  <a:lumMod val="25000"/>
                </a:schemeClr>
              </a:solidFill>
              <a:latin typeface="+mj-lt"/>
              <a:cs typeface="Calibri" panose="020F0502020204030204" pitchFamily="34" charset="0"/>
            </a:endParaRPr>
          </a:p>
          <a:p>
            <a:pPr>
              <a:buClrTx/>
            </a:pPr>
            <a:endParaRPr lang="en-US" sz="2700">
              <a:solidFill>
                <a:schemeClr val="bg2">
                  <a:lumMod val="25000"/>
                </a:schemeClr>
              </a:solidFill>
              <a:latin typeface="+mj-lt"/>
              <a:cs typeface="Calibri" panose="020F0502020204030204" pitchFamily="34" charset="0"/>
            </a:endParaRPr>
          </a:p>
        </p:txBody>
      </p:sp>
      <p:pic>
        <p:nvPicPr>
          <p:cNvPr id="13" name="Picture 12">
            <a:extLst>
              <a:ext uri="{FF2B5EF4-FFF2-40B4-BE49-F238E27FC236}">
                <a16:creationId xmlns:a16="http://schemas.microsoft.com/office/drawing/2014/main" id="{ADB63238-B080-7DE6-8E73-9298BBB98CA0}"/>
              </a:ext>
            </a:extLst>
          </p:cNvPr>
          <p:cNvPicPr>
            <a:picLocks noChangeAspect="1"/>
          </p:cNvPicPr>
          <p:nvPr/>
        </p:nvPicPr>
        <p:blipFill>
          <a:blip r:embed="rId3"/>
          <a:stretch>
            <a:fillRect/>
          </a:stretch>
        </p:blipFill>
        <p:spPr>
          <a:xfrm>
            <a:off x="9268068" y="703385"/>
            <a:ext cx="1910861" cy="1609969"/>
          </a:xfrm>
          <a:prstGeom prst="rect">
            <a:avLst/>
          </a:prstGeom>
        </p:spPr>
      </p:pic>
    </p:spTree>
    <p:extLst>
      <p:ext uri="{BB962C8B-B14F-4D97-AF65-F5344CB8AC3E}">
        <p14:creationId xmlns:p14="http://schemas.microsoft.com/office/powerpoint/2010/main" val="934499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D92C8-0D00-893F-80EA-052F0F8D3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89244-3DFF-6295-988C-15051460C8DE}"/>
              </a:ext>
            </a:extLst>
          </p:cNvPr>
          <p:cNvSpPr>
            <a:spLocks noGrp="1"/>
          </p:cNvSpPr>
          <p:nvPr>
            <p:ph type="title"/>
          </p:nvPr>
        </p:nvSpPr>
        <p:spPr>
          <a:xfrm>
            <a:off x="1968501" y="0"/>
            <a:ext cx="7187185" cy="1752600"/>
          </a:xfrm>
        </p:spPr>
        <p:txBody>
          <a:bodyPr>
            <a:noAutofit/>
          </a:bodyPr>
          <a:lstStyle/>
          <a:p>
            <a:pPr algn="l"/>
            <a:r>
              <a:rPr lang="en-US" sz="5400" b="1">
                <a:solidFill>
                  <a:schemeClr val="bg2">
                    <a:lumMod val="25000"/>
                  </a:schemeClr>
                </a:solidFill>
                <a:latin typeface="Californian FB" panose="0207040306080B030204" pitchFamily="18" charset="0"/>
                <a:cs typeface="Calibri" panose="020F0502020204030204" pitchFamily="34" charset="0"/>
              </a:rPr>
              <a:t>Types of Scholarships </a:t>
            </a:r>
          </a:p>
        </p:txBody>
      </p:sp>
      <p:sp>
        <p:nvSpPr>
          <p:cNvPr id="3" name="Content Placeholder 2">
            <a:extLst>
              <a:ext uri="{FF2B5EF4-FFF2-40B4-BE49-F238E27FC236}">
                <a16:creationId xmlns:a16="http://schemas.microsoft.com/office/drawing/2014/main" id="{011598A4-3170-7861-207E-9F737C162087}"/>
              </a:ext>
            </a:extLst>
          </p:cNvPr>
          <p:cNvSpPr>
            <a:spLocks noGrp="1"/>
          </p:cNvSpPr>
          <p:nvPr>
            <p:ph idx="1"/>
          </p:nvPr>
        </p:nvSpPr>
        <p:spPr>
          <a:xfrm>
            <a:off x="735947" y="1670354"/>
            <a:ext cx="10744730" cy="4544708"/>
          </a:xfrm>
          <a:solidFill>
            <a:schemeClr val="bg1"/>
          </a:solidFill>
        </p:spPr>
        <p:txBody>
          <a:bodyPr>
            <a:noAutofit/>
          </a:bodyPr>
          <a:lstStyle/>
          <a:p>
            <a:pPr>
              <a:buNone/>
            </a:pPr>
            <a:r>
              <a:rPr lang="en-US" sz="2000" b="1"/>
              <a:t>Employee/Employer-Based Scholarships</a:t>
            </a:r>
          </a:p>
          <a:p>
            <a:pPr>
              <a:buNone/>
            </a:pPr>
            <a:r>
              <a:rPr lang="en-US" sz="2000"/>
              <a:t>Many employers offer scholarships for employees and their children. </a:t>
            </a:r>
          </a:p>
          <a:p>
            <a:pPr>
              <a:buNone/>
            </a:pPr>
            <a:r>
              <a:rPr lang="en-US" sz="2000"/>
              <a:t>This includes school districts, hospitals, tech companies, and major corporations. Students should always check a parent’s employer benefits.</a:t>
            </a:r>
          </a:p>
          <a:p>
            <a:pPr>
              <a:buNone/>
            </a:pPr>
            <a:r>
              <a:rPr lang="en-US" sz="2000" b="1"/>
              <a:t>Minority Scholarships</a:t>
            </a:r>
          </a:p>
          <a:p>
            <a:pPr>
              <a:buNone/>
            </a:pPr>
            <a:r>
              <a:rPr lang="en-US" sz="2000"/>
              <a:t>Scholarships specifically designed to support underrepresented groups such as African American, Hispanic/Latino, Asian, Native American, first-generation college students, women in STEM, and other identity-based groups.</a:t>
            </a:r>
          </a:p>
          <a:p>
            <a:pPr>
              <a:buNone/>
            </a:pPr>
            <a:r>
              <a:rPr lang="en-US" sz="2000" b="1"/>
              <a:t>Work-Study</a:t>
            </a:r>
          </a:p>
          <a:p>
            <a:pPr>
              <a:buNone/>
            </a:pPr>
            <a:r>
              <a:rPr lang="en-US" sz="2000"/>
              <a:t>A federal financial aid program that allows students to earn money through part-time campus jobs based on financial need. While not a scholarship, it reduces out-of-pocket costs and helps with academic or career-related experience.</a:t>
            </a:r>
          </a:p>
          <a:p>
            <a:pPr marL="0" indent="0">
              <a:buClrTx/>
              <a:buNone/>
            </a:pPr>
            <a:endParaRPr lang="en-US" sz="2800">
              <a:solidFill>
                <a:schemeClr val="bg2">
                  <a:lumMod val="25000"/>
                </a:schemeClr>
              </a:solidFill>
              <a:latin typeface="+mj-lt"/>
              <a:cs typeface="Calibri" panose="020F0502020204030204" pitchFamily="34" charset="0"/>
            </a:endParaRPr>
          </a:p>
        </p:txBody>
      </p:sp>
      <p:pic>
        <p:nvPicPr>
          <p:cNvPr id="13" name="Picture 12">
            <a:extLst>
              <a:ext uri="{FF2B5EF4-FFF2-40B4-BE49-F238E27FC236}">
                <a16:creationId xmlns:a16="http://schemas.microsoft.com/office/drawing/2014/main" id="{9283E2AE-8695-94FA-BA61-19A5E4368CDC}"/>
              </a:ext>
            </a:extLst>
          </p:cNvPr>
          <p:cNvPicPr>
            <a:picLocks noChangeAspect="1"/>
          </p:cNvPicPr>
          <p:nvPr/>
        </p:nvPicPr>
        <p:blipFill>
          <a:blip r:embed="rId3"/>
          <a:stretch>
            <a:fillRect/>
          </a:stretch>
        </p:blipFill>
        <p:spPr>
          <a:xfrm>
            <a:off x="9741877" y="679938"/>
            <a:ext cx="1739290" cy="1480901"/>
          </a:xfrm>
          <a:prstGeom prst="rect">
            <a:avLst/>
          </a:prstGeom>
        </p:spPr>
      </p:pic>
    </p:spTree>
    <p:extLst>
      <p:ext uri="{BB962C8B-B14F-4D97-AF65-F5344CB8AC3E}">
        <p14:creationId xmlns:p14="http://schemas.microsoft.com/office/powerpoint/2010/main" val="2264201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2" y="720195"/>
            <a:ext cx="9601196" cy="756180"/>
          </a:xfrm>
        </p:spPr>
        <p:txBody>
          <a:bodyPr vert="horz" lIns="91440" tIns="45720" rIns="91440" bIns="45720" rtlCol="0" anchor="ctr">
            <a:normAutofit fontScale="90000"/>
          </a:bodyPr>
          <a:lstStyle/>
          <a:p>
            <a:r>
              <a:rPr lang="en-US" sz="4100" b="1" kern="1200">
                <a:latin typeface="+mj-lt"/>
                <a:ea typeface="+mj-ea"/>
                <a:cs typeface="+mj-cs"/>
              </a:rPr>
              <a:t>Common Scholarship Eligibility Requirements</a:t>
            </a:r>
          </a:p>
        </p:txBody>
      </p:sp>
      <p:sp>
        <p:nvSpPr>
          <p:cNvPr id="5" name="TextBox 4"/>
          <p:cNvSpPr txBox="1"/>
          <p:nvPr/>
        </p:nvSpPr>
        <p:spPr>
          <a:xfrm>
            <a:off x="997457" y="1496723"/>
            <a:ext cx="5524880" cy="4808350"/>
          </a:xfrm>
          <a:prstGeom prst="rect">
            <a:avLst/>
          </a:prstGeom>
        </p:spPr>
        <p:txBody>
          <a:bodyPr vert="horz" lIns="91440" tIns="45720" rIns="91440" bIns="45720" rtlCol="0" anchor="t">
            <a:noAutofit/>
          </a:bodyPr>
          <a:lstStyle/>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Minimum GPA Requirement</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FAFSA/TASFA Completion</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Letters of Recommendation</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Personal Essay or Statement</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Community Service Hours</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Leadership Experience</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Extracurricular Involvement</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Declared Major or Career Interest</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Demonstrated Financial Need</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SAT/ACT/TSI Test Scores</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Full-Time/Part-Time Enrollment Status</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Residency or Citizenship Status</a:t>
            </a:r>
          </a:p>
          <a:p>
            <a:pPr marL="274320" indent="-274320">
              <a:lnSpc>
                <a:spcPct val="90000"/>
              </a:lnSpc>
              <a:spcBef>
                <a:spcPct val="20000"/>
              </a:spcBef>
              <a:buClr>
                <a:schemeClr val="accent1"/>
              </a:buClr>
              <a:buSzPct val="100000"/>
              <a:buFont typeface="Symbol" pitchFamily="18" charset="2"/>
              <a:buChar char=""/>
            </a:pPr>
            <a:r>
              <a:rPr lang="en-US" sz="2200">
                <a:solidFill>
                  <a:schemeClr val="tx2"/>
                </a:solidFill>
              </a:rPr>
              <a:t>Portfolio or Audition (Arts/Creative Awards)</a:t>
            </a:r>
          </a:p>
          <a:p>
            <a:pPr marL="274320" indent="-274320">
              <a:lnSpc>
                <a:spcPct val="90000"/>
              </a:lnSpc>
              <a:spcBef>
                <a:spcPct val="20000"/>
              </a:spcBef>
              <a:buClr>
                <a:schemeClr val="accent1"/>
              </a:buClr>
              <a:buSzPct val="100000"/>
              <a:buFont typeface="Symbol" pitchFamily="18" charset="2"/>
              <a:buChar char=""/>
            </a:pPr>
            <a:endParaRPr lang="en-US" sz="2000">
              <a:solidFill>
                <a:schemeClr val="tx2"/>
              </a:solidFill>
            </a:endParaRPr>
          </a:p>
        </p:txBody>
      </p:sp>
      <p:pic>
        <p:nvPicPr>
          <p:cNvPr id="2" name="Picture 1">
            <a:extLst>
              <a:ext uri="{FF2B5EF4-FFF2-40B4-BE49-F238E27FC236}">
                <a16:creationId xmlns:a16="http://schemas.microsoft.com/office/drawing/2014/main" id="{2672F6E2-FC12-7E75-0BCF-1A9CBDC35095}"/>
              </a:ext>
            </a:extLst>
          </p:cNvPr>
          <p:cNvPicPr>
            <a:picLocks noChangeAspect="1"/>
          </p:cNvPicPr>
          <p:nvPr/>
        </p:nvPicPr>
        <p:blipFill>
          <a:blip r:embed="rId3"/>
          <a:stretch>
            <a:fillRect/>
          </a:stretch>
        </p:blipFill>
        <p:spPr>
          <a:xfrm>
            <a:off x="6288786" y="1501621"/>
            <a:ext cx="5096256" cy="3040180"/>
          </a:xfrm>
          <a:prstGeom prst="rect">
            <a:avLst/>
          </a:prstGeom>
          <a:noFill/>
        </p:spPr>
      </p:pic>
    </p:spTree>
    <p:extLst>
      <p:ext uri="{BB962C8B-B14F-4D97-AF65-F5344CB8AC3E}">
        <p14:creationId xmlns:p14="http://schemas.microsoft.com/office/powerpoint/2010/main" val="1728092192"/>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FBISD Swatches 1">
      <a:dk1>
        <a:srgbClr val="545458"/>
      </a:dk1>
      <a:lt1>
        <a:srgbClr val="FFFFFF"/>
      </a:lt1>
      <a:dk2>
        <a:srgbClr val="205178"/>
      </a:dk2>
      <a:lt2>
        <a:srgbClr val="B7A99A"/>
      </a:lt2>
      <a:accent1>
        <a:srgbClr val="8F2828"/>
      </a:accent1>
      <a:accent2>
        <a:srgbClr val="0D6F74"/>
      </a:accent2>
      <a:accent3>
        <a:srgbClr val="4F863C"/>
      </a:accent3>
      <a:accent4>
        <a:srgbClr val="FFB81D"/>
      </a:accent4>
      <a:accent5>
        <a:srgbClr val="C5692E"/>
      </a:accent5>
      <a:accent6>
        <a:srgbClr val="75255E"/>
      </a:accent6>
      <a:hlink>
        <a:srgbClr val="0D6F74"/>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7D89A3614E724194C6DF68FBA1217A" ma:contentTypeVersion="14" ma:contentTypeDescription="Create a new document." ma:contentTypeScope="" ma:versionID="3164f2281810f953ed8bbb1fd25c5bf3">
  <xsd:schema xmlns:xsd="http://www.w3.org/2001/XMLSchema" xmlns:xs="http://www.w3.org/2001/XMLSchema" xmlns:p="http://schemas.microsoft.com/office/2006/metadata/properties" xmlns:ns2="ca92cbd0-5665-43fd-b1c0-bceae17b6877" xmlns:ns3="a95cb747-53cb-4169-ae9d-b32a6e8fb033" targetNamespace="http://schemas.microsoft.com/office/2006/metadata/properties" ma:root="true" ma:fieldsID="3f6d2baf6d7afe7ba5d84d6c0838b4ac" ns2:_="" ns3:_="">
    <xsd:import namespace="ca92cbd0-5665-43fd-b1c0-bceae17b6877"/>
    <xsd:import namespace="a95cb747-53cb-4169-ae9d-b32a6e8fb0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2cbd0-5665-43fd-b1c0-bceae17b68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13b17f-4c1e-49da-8a26-888c8b1ab7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5cb747-53cb-4169-ae9d-b32a6e8fb03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77b77ac-0ff4-42cf-80c2-e2cd3287b0be}" ma:internalName="TaxCatchAll" ma:showField="CatchAllData" ma:web="a95cb747-53cb-4169-ae9d-b32a6e8fb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92cbd0-5665-43fd-b1c0-bceae17b6877">
      <Terms xmlns="http://schemas.microsoft.com/office/infopath/2007/PartnerControls"/>
    </lcf76f155ced4ddcb4097134ff3c332f>
    <TaxCatchAll xmlns="a95cb747-53cb-4169-ae9d-b32a6e8fb03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74115C-506B-4455-9AAA-1C111C9362E8}">
  <ds:schemaRefs>
    <ds:schemaRef ds:uri="a95cb747-53cb-4169-ae9d-b32a6e8fb033"/>
    <ds:schemaRef ds:uri="ca92cbd0-5665-43fd-b1c0-bceae17b68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575D812-90B5-4DDF-A068-3EB7E04CB7D8}">
  <ds:schemaRefs>
    <ds:schemaRef ds:uri="http://schemas.microsoft.com/office/2006/metadata/properties"/>
    <ds:schemaRef ds:uri="http://schemas.microsoft.com/office/2006/documentManagement/types"/>
    <ds:schemaRef ds:uri="http://purl.org/dc/terms/"/>
    <ds:schemaRef ds:uri="ca92cbd0-5665-43fd-b1c0-bceae17b6877"/>
    <ds:schemaRef ds:uri="http://purl.org/dc/dcmitype/"/>
    <ds:schemaRef ds:uri="http://purl.org/dc/elements/1.1/"/>
    <ds:schemaRef ds:uri="http://schemas.microsoft.com/office/infopath/2007/PartnerControls"/>
    <ds:schemaRef ds:uri="http://schemas.openxmlformats.org/package/2006/metadata/core-properties"/>
    <ds:schemaRef ds:uri="a95cb747-53cb-4169-ae9d-b32a6e8fb033"/>
    <ds:schemaRef ds:uri="http://www.w3.org/XML/1998/namespace"/>
  </ds:schemaRefs>
</ds:datastoreItem>
</file>

<file path=customXml/itemProps3.xml><?xml version="1.0" encoding="utf-8"?>
<ds:datastoreItem xmlns:ds="http://schemas.openxmlformats.org/officeDocument/2006/customXml" ds:itemID="{C3D0C838-57DE-4BE7-9837-7006C2FC05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1505</Words>
  <Application>Microsoft Office PowerPoint</Application>
  <PresentationFormat>Widescreen</PresentationFormat>
  <Paragraphs>221</Paragraphs>
  <Slides>21</Slides>
  <Notes>21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Aptos</vt:lpstr>
      <vt:lpstr>Arial</vt:lpstr>
      <vt:lpstr>Calibri</vt:lpstr>
      <vt:lpstr>Californian FB</vt:lpstr>
      <vt:lpstr>Courier New</vt:lpstr>
      <vt:lpstr>Garamond</vt:lpstr>
      <vt:lpstr>Symbol</vt:lpstr>
      <vt:lpstr>Wingdings</vt:lpstr>
      <vt:lpstr>Wingdings,Sans-Serif</vt:lpstr>
      <vt:lpstr>Office Theme</vt:lpstr>
      <vt:lpstr>Organic</vt:lpstr>
      <vt:lpstr>Scholarship Night 2025</vt:lpstr>
      <vt:lpstr>Overview  Welcome Introductions Basic Scholarship Information Scholarship Tips for Juniors &amp; Seniors Scholarship Matching in SchooLinks Financial Aid Requirements  </vt:lpstr>
      <vt:lpstr>PowerPoint Presentation</vt:lpstr>
      <vt:lpstr>      </vt:lpstr>
      <vt:lpstr>    Welcome! Financial Aid Basics Presented by:  WCJC Office of Financial Aid    </vt:lpstr>
      <vt:lpstr>Types of Scholarships </vt:lpstr>
      <vt:lpstr>Types of Scholarships </vt:lpstr>
      <vt:lpstr>Types of Scholarships </vt:lpstr>
      <vt:lpstr>Common Scholarship Eligibility Requirements</vt:lpstr>
      <vt:lpstr>Scholarship Tips for Seniors</vt:lpstr>
      <vt:lpstr>Scholarship Essay Tips</vt:lpstr>
      <vt:lpstr>PowerPoint Presentation</vt:lpstr>
      <vt:lpstr>FBISD SchooLinks Scholarship Tools</vt:lpstr>
      <vt:lpstr>How to Search, Favorite and Apply for Scholarships using SchooLinks</vt:lpstr>
      <vt:lpstr>How to Upload Award Letters &amp; Financial Aid Confirmation in SchooLinks</vt:lpstr>
      <vt:lpstr>How to Upload Award Letters in SchooLinks</vt:lpstr>
      <vt:lpstr>How to Upload Award Letters in SchooLinks</vt:lpstr>
      <vt:lpstr>How to Upload Award Letters in SchooLinks</vt:lpstr>
      <vt:lpstr>PowerPoint Presentation</vt:lpstr>
      <vt:lpstr>PowerPoint Presentation</vt:lpstr>
      <vt:lpstr>Thank you for attending! Financial Aid Resource QR Code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Vianey</dc:creator>
  <cp:lastModifiedBy>Williams, Kasha</cp:lastModifiedBy>
  <cp:revision>9</cp:revision>
  <cp:lastPrinted>2025-09-24T17:59:49Z</cp:lastPrinted>
  <dcterms:created xsi:type="dcterms:W3CDTF">2024-04-30T16:14:57Z</dcterms:created>
  <dcterms:modified xsi:type="dcterms:W3CDTF">2025-12-05T15:00:09Z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0x0101002F7D89A3614E724194C6DF68FBA1217A</vt:lpwstr>
  </property>
</Properties>
</file>