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</p:sldIdLst>
  <p:sldSz cx="9144000" cy="5143500" type="screen16x9"/>
  <p:notesSz cx="6858000" cy="9144000"/>
  <p:embeddedFontLst>
    <p:embeddedFont>
      <p:font typeface="Chelsea Market" panose="020B0604020202020204" charset="0"/>
      <p:regular r:id="rId11"/>
    </p:embeddedFont>
    <p:embeddedFont>
      <p:font typeface="Finger Paint" panose="020B0604020202020204" charset="0"/>
      <p:regular r:id="rId1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0D26228-81AF-4DFE-AB8B-9A8B70A4F144}">
  <a:tblStyle styleId="{D0D26228-81AF-4DFE-AB8B-9A8B70A4F1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7e37fe62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7e37fe62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e7e37fe62e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e7e37fe62e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e7e37fe62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e7e37fe62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e7e37fe62e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e7e37fe62e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e7e37fe62e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e7e37fe62e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e7e37fe62e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e7e37fe62e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e7e37fe62e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e7e37fe62e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slide" Target="slide4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7.xm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slide" Target="slide6.xml"/><Relationship Id="rId10" Type="http://schemas.openxmlformats.org/officeDocument/2006/relationships/slide" Target="slide8.xml"/><Relationship Id="rId4" Type="http://schemas.openxmlformats.org/officeDocument/2006/relationships/slide" Target="slide3.xml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860875"/>
            <a:ext cx="8520600" cy="116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  <a:latin typeface="Finger Paint"/>
                <a:ea typeface="Finger Paint"/>
                <a:cs typeface="Finger Paint"/>
                <a:sym typeface="Finger Paint"/>
              </a:rPr>
              <a:t>Photojournalism</a:t>
            </a:r>
            <a:endParaRPr dirty="0">
              <a:solidFill>
                <a:srgbClr val="F1C232"/>
              </a:solidFill>
              <a:latin typeface="Finger Paint"/>
              <a:ea typeface="Finger Paint"/>
              <a:cs typeface="Finger Paint"/>
              <a:sym typeface="Finger Paint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35425" y="2114925"/>
            <a:ext cx="8520600" cy="15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-US" sz="3340" dirty="0">
                <a:solidFill>
                  <a:schemeClr val="lt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Mrs. Thorpe’s</a:t>
            </a:r>
            <a:endParaRPr sz="3340" dirty="0">
              <a:solidFill>
                <a:schemeClr val="lt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br>
              <a:rPr lang="en" sz="3340" dirty="0">
                <a:solidFill>
                  <a:schemeClr val="lt1"/>
                </a:solidFill>
                <a:latin typeface="Chelsea Market"/>
                <a:ea typeface="Chelsea Market"/>
                <a:cs typeface="Chelsea Market"/>
                <a:sym typeface="Chelsea Market"/>
              </a:rPr>
            </a:br>
            <a:r>
              <a:rPr lang="en" sz="3340" dirty="0">
                <a:solidFill>
                  <a:schemeClr val="lt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Digital Syllabus</a:t>
            </a:r>
            <a:endParaRPr sz="3340" dirty="0">
              <a:solidFill>
                <a:schemeClr val="lt1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4562" t="8562" r="61106" b="33107"/>
          <a:stretch/>
        </p:blipFill>
        <p:spPr>
          <a:xfrm>
            <a:off x="316000" y="1432925"/>
            <a:ext cx="1689077" cy="161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2095" t="3725" r="63773" b="37599"/>
          <a:stretch/>
        </p:blipFill>
        <p:spPr>
          <a:xfrm>
            <a:off x="222675" y="3458344"/>
            <a:ext cx="1689077" cy="1633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 r="65179" b="35296"/>
          <a:stretch/>
        </p:blipFill>
        <p:spPr>
          <a:xfrm>
            <a:off x="4852875" y="1357301"/>
            <a:ext cx="1689077" cy="176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 l="7704" t="9868" r="56005" b="27036"/>
          <a:stretch/>
        </p:blipFill>
        <p:spPr>
          <a:xfrm>
            <a:off x="4963425" y="3368601"/>
            <a:ext cx="1805285" cy="176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>
            <a:hlinkClick r:id="rId12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 t="4630" r="57479" b="38207"/>
          <a:stretch/>
        </p:blipFill>
        <p:spPr>
          <a:xfrm>
            <a:off x="2227400" y="1423425"/>
            <a:ext cx="2159851" cy="1633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>
            <a:hlinkClick r:id="rId6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 t="9793" r="60067" b="31914"/>
          <a:stretch/>
        </p:blipFill>
        <p:spPr>
          <a:xfrm>
            <a:off x="2397000" y="3498850"/>
            <a:ext cx="1965960" cy="161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>
            <a:hlinkClick r:id="rId15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 t="5155" r="62286" b="30320"/>
          <a:stretch/>
        </p:blipFill>
        <p:spPr>
          <a:xfrm>
            <a:off x="7074375" y="1398613"/>
            <a:ext cx="1884533" cy="181362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177225" y="1111525"/>
            <a:ext cx="180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  <a:highlight>
                  <a:schemeClr val="lt1"/>
                </a:highlight>
                <a:latin typeface="Finger Paint"/>
                <a:ea typeface="Finger Paint"/>
                <a:cs typeface="Finger Paint"/>
                <a:sym typeface="Finger Paint"/>
              </a:rPr>
              <a:t>Cell Phone Policy</a:t>
            </a:r>
            <a:endParaRPr>
              <a:solidFill>
                <a:srgbClr val="F1C232"/>
              </a:solidFill>
              <a:highlight>
                <a:schemeClr val="lt1"/>
              </a:highlight>
              <a:latin typeface="Finger Paint"/>
              <a:ea typeface="Finger Paint"/>
              <a:cs typeface="Finger Paint"/>
              <a:sym typeface="Finger Paint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274950" y="3146450"/>
            <a:ext cx="180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  <a:highlight>
                  <a:schemeClr val="lt1"/>
                </a:highlight>
                <a:latin typeface="Finger Paint"/>
                <a:ea typeface="Finger Paint"/>
                <a:cs typeface="Finger Paint"/>
                <a:sym typeface="Finger Paint"/>
              </a:rPr>
              <a:t>Grading Policy</a:t>
            </a:r>
            <a:endParaRPr>
              <a:solidFill>
                <a:srgbClr val="F1C232"/>
              </a:solidFill>
              <a:highlight>
                <a:schemeClr val="lt1"/>
              </a:highlight>
              <a:latin typeface="Finger Paint"/>
              <a:ea typeface="Finger Paint"/>
              <a:cs typeface="Finger Paint"/>
              <a:sym typeface="Finger Paint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4879000" y="1111525"/>
            <a:ext cx="180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  <a:highlight>
                  <a:schemeClr val="lt1"/>
                </a:highlight>
                <a:latin typeface="Finger Paint"/>
                <a:ea typeface="Finger Paint"/>
                <a:cs typeface="Finger Paint"/>
                <a:sym typeface="Finger Paint"/>
              </a:rPr>
              <a:t>Supply List</a:t>
            </a:r>
            <a:endParaRPr>
              <a:solidFill>
                <a:srgbClr val="F1C232"/>
              </a:solidFill>
              <a:highlight>
                <a:schemeClr val="lt1"/>
              </a:highlight>
              <a:latin typeface="Finger Paint"/>
              <a:ea typeface="Finger Paint"/>
              <a:cs typeface="Finger Paint"/>
              <a:sym typeface="Finger Paint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4794825" y="3122825"/>
            <a:ext cx="204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  <a:highlight>
                  <a:schemeClr val="lt1"/>
                </a:highlight>
                <a:latin typeface="Finger Paint"/>
                <a:ea typeface="Finger Paint"/>
                <a:cs typeface="Finger Paint"/>
                <a:sym typeface="Finger Paint"/>
              </a:rPr>
              <a:t>How to Contact Me</a:t>
            </a:r>
            <a:endParaRPr>
              <a:solidFill>
                <a:srgbClr val="F1C232"/>
              </a:solidFill>
              <a:highlight>
                <a:schemeClr val="lt1"/>
              </a:highlight>
              <a:latin typeface="Finger Paint"/>
              <a:ea typeface="Finger Paint"/>
              <a:cs typeface="Finger Paint"/>
              <a:sym typeface="Finger Paint"/>
            </a:endParaRPr>
          </a:p>
        </p:txBody>
      </p:sp>
      <p:sp>
        <p:nvSpPr>
          <p:cNvPr id="72" name="Google Shape;72;p14"/>
          <p:cNvSpPr txBox="1"/>
          <p:nvPr/>
        </p:nvSpPr>
        <p:spPr>
          <a:xfrm>
            <a:off x="2462325" y="1111513"/>
            <a:ext cx="180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  <a:highlight>
                  <a:schemeClr val="lt1"/>
                </a:highlight>
                <a:latin typeface="Finger Paint"/>
                <a:ea typeface="Finger Paint"/>
                <a:cs typeface="Finger Paint"/>
                <a:sym typeface="Finger Paint"/>
              </a:rPr>
              <a:t>Expectations</a:t>
            </a:r>
            <a:endParaRPr>
              <a:solidFill>
                <a:srgbClr val="F1C232"/>
              </a:solidFill>
              <a:highlight>
                <a:schemeClr val="lt1"/>
              </a:highlight>
              <a:latin typeface="Finger Paint"/>
              <a:ea typeface="Finger Paint"/>
              <a:cs typeface="Finger Paint"/>
              <a:sym typeface="Finger Paint"/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2576975" y="3146438"/>
            <a:ext cx="180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  <a:highlight>
                  <a:schemeClr val="lt1"/>
                </a:highlight>
                <a:latin typeface="Finger Paint"/>
                <a:ea typeface="Finger Paint"/>
                <a:cs typeface="Finger Paint"/>
                <a:sym typeface="Finger Paint"/>
              </a:rPr>
              <a:t>Late Work Policy</a:t>
            </a:r>
            <a:endParaRPr>
              <a:solidFill>
                <a:srgbClr val="F1C232"/>
              </a:solidFill>
              <a:highlight>
                <a:schemeClr val="lt1"/>
              </a:highlight>
              <a:latin typeface="Finger Paint"/>
              <a:ea typeface="Finger Paint"/>
              <a:cs typeface="Finger Paint"/>
              <a:sym typeface="Finger Paint"/>
            </a:endParaRPr>
          </a:p>
        </p:txBody>
      </p:sp>
      <p:sp>
        <p:nvSpPr>
          <p:cNvPr id="74" name="Google Shape;74;p14"/>
          <p:cNvSpPr txBox="1"/>
          <p:nvPr/>
        </p:nvSpPr>
        <p:spPr>
          <a:xfrm>
            <a:off x="7198225" y="1111525"/>
            <a:ext cx="180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  <a:highlight>
                  <a:schemeClr val="lt1"/>
                </a:highlight>
                <a:latin typeface="Finger Paint"/>
                <a:ea typeface="Finger Paint"/>
                <a:cs typeface="Finger Paint"/>
                <a:sym typeface="Finger Paint"/>
              </a:rPr>
              <a:t>Course Content</a:t>
            </a:r>
            <a:endParaRPr>
              <a:solidFill>
                <a:srgbClr val="F1C232"/>
              </a:solidFill>
              <a:highlight>
                <a:schemeClr val="lt1"/>
              </a:highlight>
              <a:latin typeface="Finger Paint"/>
              <a:ea typeface="Finger Paint"/>
              <a:cs typeface="Finger Paint"/>
              <a:sym typeface="Finger Pain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/>
          <p:nvPr/>
        </p:nvSpPr>
        <p:spPr>
          <a:xfrm>
            <a:off x="3827532" y="1820707"/>
            <a:ext cx="5211271" cy="332279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</a:pPr>
            <a:r>
              <a:rPr lang="en" sz="1500" dirty="0">
                <a:solidFill>
                  <a:srgbClr val="F1C232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Cell phones (and ear buds/ headphones) should be put in your assigned pcoket at the front of the room.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</a:pPr>
            <a:endParaRPr lang="en" sz="1500" dirty="0">
              <a:solidFill>
                <a:srgbClr val="F1C232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</a:pPr>
            <a:r>
              <a:rPr lang="en" sz="1500" dirty="0">
                <a:solidFill>
                  <a:srgbClr val="F1C232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Phones will remain up until you are given permission to get them from your pocket.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</a:pPr>
            <a:endParaRPr lang="en" sz="1500" dirty="0">
              <a:solidFill>
                <a:srgbClr val="F1C232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</a:pPr>
            <a:r>
              <a:rPr lang="en" sz="1500" dirty="0">
                <a:solidFill>
                  <a:srgbClr val="F1C232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If you need to go to the restroom, you will leave your phone on my desk while you are gone.</a:t>
            </a:r>
            <a:endParaRPr sz="1500" dirty="0">
              <a:solidFill>
                <a:srgbClr val="F1C232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83" name="Google Shape;83;p15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21433" t="12701" r="26645"/>
          <a:stretch/>
        </p:blipFill>
        <p:spPr>
          <a:xfrm>
            <a:off x="-43600" y="4452950"/>
            <a:ext cx="730123" cy="69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/>
          <p:nvPr/>
        </p:nvSpPr>
        <p:spPr>
          <a:xfrm>
            <a:off x="316025" y="1525600"/>
            <a:ext cx="4566000" cy="3051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800"/>
              <a:buFont typeface="Chelsea Market"/>
              <a:buChar char="●"/>
            </a:pPr>
            <a:r>
              <a:rPr lang="en-US" sz="1800" dirty="0">
                <a:solidFill>
                  <a:srgbClr val="F1C232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Be in class on time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800"/>
              <a:buFont typeface="Chelsea Market"/>
              <a:buChar char="●"/>
            </a:pPr>
            <a:r>
              <a:rPr lang="en-US" sz="1800" dirty="0">
                <a:solidFill>
                  <a:srgbClr val="F1C232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Put up electronics until you are told to have them out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800"/>
              <a:buFont typeface="Chelsea Market"/>
              <a:buChar char="●"/>
            </a:pPr>
            <a:r>
              <a:rPr lang="en-US" sz="1800" dirty="0">
                <a:solidFill>
                  <a:srgbClr val="F1C232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Do you work on time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800"/>
              <a:buFont typeface="Chelsea Market"/>
              <a:buChar char="●"/>
            </a:pPr>
            <a:r>
              <a:rPr lang="en-US" sz="1800" dirty="0">
                <a:solidFill>
                  <a:srgbClr val="F1C232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TALK TO ME!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800"/>
              <a:buFont typeface="Chelsea Market"/>
              <a:buChar char="●"/>
            </a:pPr>
            <a:r>
              <a:rPr lang="en-US" sz="1800" dirty="0">
                <a:solidFill>
                  <a:srgbClr val="F1C232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Take care of classroom equipment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800"/>
              <a:buFont typeface="Chelsea Market"/>
              <a:buChar char="●"/>
            </a:pPr>
            <a:r>
              <a:rPr lang="en-US" sz="1800" dirty="0">
                <a:solidFill>
                  <a:srgbClr val="F1C232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Have a good attitude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800"/>
              <a:buFont typeface="Chelsea Market"/>
              <a:buChar char="●"/>
            </a:pPr>
            <a:r>
              <a:rPr lang="en-US" sz="1800" dirty="0">
                <a:solidFill>
                  <a:srgbClr val="F1C232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Be respectful</a:t>
            </a:r>
            <a:endParaRPr sz="1800" dirty="0">
              <a:solidFill>
                <a:srgbClr val="F1C232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89" name="Google Shape;89;p16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21433" t="12701" r="26645"/>
          <a:stretch/>
        </p:blipFill>
        <p:spPr>
          <a:xfrm>
            <a:off x="8314575" y="4376675"/>
            <a:ext cx="730123" cy="69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/>
        </p:nvSpPr>
        <p:spPr>
          <a:xfrm>
            <a:off x="4271725" y="1699975"/>
            <a:ext cx="4566000" cy="3051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800"/>
              <a:buFont typeface="Chelsea Market"/>
              <a:buAutoNum type="arabicPeriod"/>
            </a:pPr>
            <a:r>
              <a:rPr lang="en" sz="1800" dirty="0">
                <a:solidFill>
                  <a:srgbClr val="F1C232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Laptop &amp; charger-I have 20 computers for students to share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800"/>
              <a:buFont typeface="Chelsea Market"/>
              <a:buAutoNum type="arabicPeriod"/>
            </a:pPr>
            <a:r>
              <a:rPr lang="en" sz="1800" dirty="0">
                <a:solidFill>
                  <a:srgbClr val="F1C232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SD Card</a:t>
            </a: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800"/>
            </a:pPr>
            <a:endParaRPr lang="en" sz="1800" dirty="0">
              <a:solidFill>
                <a:srgbClr val="F1C232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1800"/>
              <a:buFont typeface="Chelsea Market"/>
              <a:buAutoNum type="arabicPeriod"/>
            </a:pPr>
            <a:endParaRPr sz="1800" dirty="0">
              <a:solidFill>
                <a:srgbClr val="F1C232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1C232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95" name="Google Shape;95;p17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21433" t="12701" r="26645"/>
          <a:stretch/>
        </p:blipFill>
        <p:spPr>
          <a:xfrm>
            <a:off x="-43600" y="4452950"/>
            <a:ext cx="730123" cy="69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/>
        </p:nvSpPr>
        <p:spPr>
          <a:xfrm>
            <a:off x="169933" y="1011505"/>
            <a:ext cx="4741932" cy="407749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200" b="1" dirty="0">
                <a:solidFill>
                  <a:srgbClr val="F1C232"/>
                </a:solidFill>
              </a:rPr>
              <a:t>Students will learn:</a:t>
            </a:r>
            <a:endParaRPr lang="en-US" sz="1200" dirty="0">
              <a:solidFill>
                <a:srgbClr val="F1C232"/>
              </a:solidFill>
            </a:endParaRPr>
          </a:p>
          <a:p>
            <a:pPr lvl="1"/>
            <a:r>
              <a:rPr lang="en-US" sz="1200" dirty="0">
                <a:solidFill>
                  <a:srgbClr val="F1C232"/>
                </a:solidFill>
              </a:rPr>
              <a:t>History of photojournalism </a:t>
            </a:r>
          </a:p>
          <a:p>
            <a:pPr lvl="1"/>
            <a:r>
              <a:rPr lang="en-US" sz="1200" dirty="0">
                <a:solidFill>
                  <a:srgbClr val="F1C232"/>
                </a:solidFill>
              </a:rPr>
              <a:t>Parts of the camera </a:t>
            </a:r>
          </a:p>
          <a:p>
            <a:pPr lvl="1"/>
            <a:r>
              <a:rPr lang="en-US" sz="1200" dirty="0">
                <a:solidFill>
                  <a:srgbClr val="F1C232"/>
                </a:solidFill>
              </a:rPr>
              <a:t>Photo ethics </a:t>
            </a:r>
          </a:p>
          <a:p>
            <a:pPr lvl="1"/>
            <a:r>
              <a:rPr lang="en-US" sz="1200" dirty="0">
                <a:solidFill>
                  <a:srgbClr val="F1C232"/>
                </a:solidFill>
              </a:rPr>
              <a:t>Photojournalists </a:t>
            </a:r>
          </a:p>
          <a:p>
            <a:pPr lvl="1"/>
            <a:r>
              <a:rPr lang="en-US" sz="1200" dirty="0">
                <a:solidFill>
                  <a:srgbClr val="F1C232"/>
                </a:solidFill>
              </a:rPr>
              <a:t>Composition of photos </a:t>
            </a:r>
          </a:p>
          <a:p>
            <a:pPr lvl="1"/>
            <a:r>
              <a:rPr lang="en-US" sz="1200" dirty="0">
                <a:solidFill>
                  <a:srgbClr val="F1C232"/>
                </a:solidFill>
              </a:rPr>
              <a:t>Photoshop </a:t>
            </a:r>
          </a:p>
          <a:p>
            <a:pPr lvl="1"/>
            <a:r>
              <a:rPr lang="en-US" sz="1200" dirty="0">
                <a:solidFill>
                  <a:srgbClr val="F1C232"/>
                </a:solidFill>
              </a:rPr>
              <a:t>Writing cutlines/captions </a:t>
            </a:r>
          </a:p>
          <a:p>
            <a:r>
              <a:rPr lang="en-US" sz="1200" b="1" dirty="0">
                <a:solidFill>
                  <a:srgbClr val="F1C232"/>
                </a:solidFill>
              </a:rPr>
              <a:t>Photography assignments (subject to change):</a:t>
            </a:r>
            <a:endParaRPr lang="en-US" sz="1200" dirty="0">
              <a:solidFill>
                <a:srgbClr val="F1C232"/>
              </a:solidFill>
            </a:endParaRPr>
          </a:p>
          <a:p>
            <a:pPr lvl="1"/>
            <a:r>
              <a:rPr lang="en-US" sz="1200" dirty="0">
                <a:solidFill>
                  <a:srgbClr val="F1C232"/>
                </a:solidFill>
              </a:rPr>
              <a:t>Nature </a:t>
            </a:r>
          </a:p>
          <a:p>
            <a:pPr lvl="1"/>
            <a:r>
              <a:rPr lang="en-US" sz="1200" dirty="0">
                <a:solidFill>
                  <a:srgbClr val="F1C232"/>
                </a:solidFill>
              </a:rPr>
              <a:t>Sports </a:t>
            </a:r>
          </a:p>
          <a:p>
            <a:pPr lvl="1"/>
            <a:r>
              <a:rPr lang="en-US" sz="1200" dirty="0">
                <a:solidFill>
                  <a:srgbClr val="F1C232"/>
                </a:solidFill>
              </a:rPr>
              <a:t>Self portrait </a:t>
            </a:r>
          </a:p>
          <a:p>
            <a:pPr lvl="1"/>
            <a:r>
              <a:rPr lang="en-US" sz="1200" dirty="0">
                <a:solidFill>
                  <a:srgbClr val="F1C232"/>
                </a:solidFill>
              </a:rPr>
              <a:t>Light and shadow </a:t>
            </a:r>
          </a:p>
          <a:p>
            <a:pPr lvl="1"/>
            <a:r>
              <a:rPr lang="en-US" sz="1200" dirty="0">
                <a:solidFill>
                  <a:srgbClr val="F1C232"/>
                </a:solidFill>
              </a:rPr>
              <a:t>Photo essay </a:t>
            </a:r>
          </a:p>
          <a:p>
            <a:pPr lvl="1"/>
            <a:r>
              <a:rPr lang="en-US" sz="1200" dirty="0">
                <a:solidFill>
                  <a:srgbClr val="F1C232"/>
                </a:solidFill>
              </a:rPr>
              <a:t>School life </a:t>
            </a:r>
          </a:p>
          <a:p>
            <a:pPr lvl="1"/>
            <a:r>
              <a:rPr lang="en-US" sz="1200" dirty="0">
                <a:solidFill>
                  <a:srgbClr val="F1C232"/>
                </a:solidFill>
              </a:rPr>
              <a:t>Community service </a:t>
            </a:r>
          </a:p>
          <a:p>
            <a:pPr lvl="1"/>
            <a:r>
              <a:rPr lang="en-US" sz="1200" dirty="0">
                <a:solidFill>
                  <a:srgbClr val="F1C232"/>
                </a:solidFill>
              </a:rPr>
              <a:t>Portraits </a:t>
            </a:r>
          </a:p>
          <a:p>
            <a:pPr lvl="1"/>
            <a:r>
              <a:rPr lang="en-US" sz="1200" dirty="0" err="1">
                <a:solidFill>
                  <a:srgbClr val="F1C232"/>
                </a:solidFill>
              </a:rPr>
              <a:t>Candids</a:t>
            </a:r>
            <a:r>
              <a:rPr lang="en-US" sz="1200" dirty="0">
                <a:solidFill>
                  <a:srgbClr val="F1C232"/>
                </a:solidFill>
              </a:rPr>
              <a:t> </a:t>
            </a:r>
          </a:p>
          <a:p>
            <a:pPr lvl="1"/>
            <a:r>
              <a:rPr lang="en-US" sz="1200" dirty="0">
                <a:solidFill>
                  <a:srgbClr val="F1C232"/>
                </a:solidFill>
              </a:rPr>
              <a:t>Still life </a:t>
            </a:r>
          </a:p>
          <a:p>
            <a:pPr lvl="1"/>
            <a:r>
              <a:rPr lang="en-US" sz="1200" dirty="0">
                <a:solidFill>
                  <a:srgbClr val="F1C232"/>
                </a:solidFill>
              </a:rPr>
              <a:t>Macro photography </a:t>
            </a:r>
          </a:p>
          <a:p>
            <a:pPr lvl="1"/>
            <a:r>
              <a:rPr lang="en-US" sz="1200" dirty="0">
                <a:solidFill>
                  <a:srgbClr val="F1C232"/>
                </a:solidFill>
              </a:rPr>
              <a:t>Architecture </a:t>
            </a:r>
          </a:p>
          <a:p>
            <a:pPr lvl="1"/>
            <a:r>
              <a:rPr lang="en-US" sz="1200" dirty="0">
                <a:solidFill>
                  <a:srgbClr val="F1C232"/>
                </a:solidFill>
              </a:rPr>
              <a:t>Color </a:t>
            </a:r>
          </a:p>
        </p:txBody>
      </p:sp>
      <p:pic>
        <p:nvPicPr>
          <p:cNvPr id="101" name="Google Shape;101;p18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21433" t="12701" r="26645"/>
          <a:stretch/>
        </p:blipFill>
        <p:spPr>
          <a:xfrm>
            <a:off x="8314575" y="4398450"/>
            <a:ext cx="730123" cy="69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/>
        </p:nvSpPr>
        <p:spPr>
          <a:xfrm>
            <a:off x="3479575" y="1982549"/>
            <a:ext cx="5510676" cy="299762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74320" lvl="0"/>
            <a:r>
              <a:rPr lang="en-US" sz="1800" b="1" u="sng" dirty="0">
                <a:solidFill>
                  <a:srgbClr val="F1C232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Late Work</a:t>
            </a:r>
          </a:p>
          <a:p>
            <a:pPr marL="274320" lvl="0"/>
            <a:r>
              <a:rPr lang="en-US" sz="1800" dirty="0">
                <a:solidFill>
                  <a:srgbClr val="F1C232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Late work is 10 points off per day late.</a:t>
            </a:r>
          </a:p>
          <a:p>
            <a:pPr marL="274320" lvl="0"/>
            <a:r>
              <a:rPr lang="en-US" sz="1800" b="1" u="sng" dirty="0">
                <a:solidFill>
                  <a:srgbClr val="F1C232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Make-up Work</a:t>
            </a:r>
          </a:p>
          <a:p>
            <a:pPr marL="274320" lvl="0"/>
            <a:r>
              <a:rPr lang="en-US" sz="1800" dirty="0">
                <a:solidFill>
                  <a:srgbClr val="F1C232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Make-up work is accepted ONLY for excused absences. When absent, you must speak to me after class has started or e-mail me. Missed assignments will be on your class Schoology page. You will have as many days as you are absent to make up work.</a:t>
            </a:r>
            <a:endParaRPr sz="1800" dirty="0">
              <a:solidFill>
                <a:srgbClr val="F1C232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114" name="Google Shape;114;p20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21433" t="12701" r="26645"/>
          <a:stretch/>
        </p:blipFill>
        <p:spPr>
          <a:xfrm>
            <a:off x="-43600" y="4452950"/>
            <a:ext cx="730123" cy="69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/>
        </p:nvSpPr>
        <p:spPr>
          <a:xfrm>
            <a:off x="316025" y="1427550"/>
            <a:ext cx="4566000" cy="343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1C232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graphicFrame>
        <p:nvGraphicFramePr>
          <p:cNvPr id="120" name="Google Shape;120;p21"/>
          <p:cNvGraphicFramePr/>
          <p:nvPr>
            <p:extLst>
              <p:ext uri="{D42A27DB-BD31-4B8C-83A1-F6EECF244321}">
                <p14:modId xmlns:p14="http://schemas.microsoft.com/office/powerpoint/2010/main" val="1902883777"/>
              </p:ext>
            </p:extLst>
          </p:nvPr>
        </p:nvGraphicFramePr>
        <p:xfrm>
          <a:off x="614675" y="1765950"/>
          <a:ext cx="3746450" cy="2505150"/>
        </p:xfrm>
        <a:graphic>
          <a:graphicData uri="http://schemas.openxmlformats.org/drawingml/2006/table">
            <a:tbl>
              <a:tblPr>
                <a:noFill/>
                <a:tableStyleId>{D0D26228-81AF-4DFE-AB8B-9A8B70A4F144}</a:tableStyleId>
              </a:tblPr>
              <a:tblGrid>
                <a:gridCol w="3746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35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dirty="0">
                          <a:solidFill>
                            <a:schemeClr val="dk1"/>
                          </a:solidFill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Send a message through Schoology</a:t>
                      </a:r>
                      <a:endParaRPr sz="2100" dirty="0">
                        <a:solidFill>
                          <a:schemeClr val="dk1"/>
                        </a:solidFill>
                        <a:latin typeface="Chelsea Market"/>
                        <a:ea typeface="Chelsea Market"/>
                        <a:cs typeface="Chelsea Market"/>
                        <a:sym typeface="Chelsea Market"/>
                      </a:endParaRPr>
                    </a:p>
                  </a:txBody>
                  <a:tcPr marL="91425" marR="91425" marT="91425" marB="91425"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5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100" dirty="0">
                          <a:solidFill>
                            <a:schemeClr val="dk1"/>
                          </a:solidFill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Send an e-mail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dirty="0">
                          <a:solidFill>
                            <a:schemeClr val="dk1"/>
                          </a:solidFill>
                          <a:latin typeface="Chelsea Market"/>
                          <a:sym typeface="Chelsea Market"/>
                        </a:rPr>
                        <a:t>Candace.Thorpe@fortbendisd.com</a:t>
                      </a:r>
                      <a:endParaRPr sz="1600" dirty="0"/>
                    </a:p>
                  </a:txBody>
                  <a:tcPr marL="91425" marR="91425" marT="91425" marB="91425"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50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100" dirty="0">
                          <a:solidFill>
                            <a:schemeClr val="dk1"/>
                          </a:solidFill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Send a message </a:t>
                      </a:r>
                      <a:br>
                        <a:rPr lang="en-US" sz="2100" dirty="0">
                          <a:solidFill>
                            <a:schemeClr val="dk1"/>
                          </a:solidFill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</a:br>
                      <a:r>
                        <a:rPr lang="en-US" sz="2100" dirty="0">
                          <a:solidFill>
                            <a:schemeClr val="dk1"/>
                          </a:solidFill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through Remind</a:t>
                      </a:r>
                      <a:endParaRPr dirty="0"/>
                    </a:p>
                  </a:txBody>
                  <a:tcPr marL="91425" marR="91425" marT="91425" marB="91425">
                    <a:solidFill>
                      <a:srgbClr val="F1C2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21" name="Google Shape;121;p21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 l="21433" t="12701" r="26645"/>
          <a:stretch/>
        </p:blipFill>
        <p:spPr>
          <a:xfrm>
            <a:off x="8325500" y="4472350"/>
            <a:ext cx="730123" cy="69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5529</TotalTime>
  <Words>268</Words>
  <Application>Microsoft Office PowerPoint</Application>
  <PresentationFormat>On-screen Show (16:9)</PresentationFormat>
  <Paragraphs>55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Finger Paint</vt:lpstr>
      <vt:lpstr>Arial</vt:lpstr>
      <vt:lpstr>Chelsea Market</vt:lpstr>
      <vt:lpstr>Simple Light</vt:lpstr>
      <vt:lpstr>Photojournalism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Debate</dc:title>
  <dc:creator>Thorpe, Candace</dc:creator>
  <cp:lastModifiedBy>Thorpe, Candace</cp:lastModifiedBy>
  <cp:revision>11</cp:revision>
  <dcterms:modified xsi:type="dcterms:W3CDTF">2023-08-08T13:55:19Z</dcterms:modified>
</cp:coreProperties>
</file>