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1" r:id="rId3"/>
    <p:sldId id="258" r:id="rId4"/>
    <p:sldId id="271" r:id="rId5"/>
    <p:sldId id="267" r:id="rId6"/>
    <p:sldId id="260" r:id="rId7"/>
    <p:sldId id="261" r:id="rId8"/>
    <p:sldId id="278" r:id="rId9"/>
    <p:sldId id="277" r:id="rId10"/>
    <p:sldId id="259" r:id="rId11"/>
    <p:sldId id="276" r:id="rId12"/>
    <p:sldId id="266" r:id="rId13"/>
    <p:sldId id="279" r:id="rId14"/>
    <p:sldId id="270" r:id="rId15"/>
    <p:sldId id="26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6349"/>
    <a:srgbClr val="7B98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177F-709E-408E-A7DD-9DC2B3DF5B8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F8B0077-7C61-4F21-98D9-EAE961B9074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177F-709E-408E-A7DD-9DC2B3DF5B8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0077-7C61-4F21-98D9-EAE961B9074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F8B0077-7C61-4F21-98D9-EAE961B907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177F-709E-408E-A7DD-9DC2B3DF5B8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177F-709E-408E-A7DD-9DC2B3DF5B8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F8B0077-7C61-4F21-98D9-EAE961B9074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177F-709E-408E-A7DD-9DC2B3DF5B8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F8B0077-7C61-4F21-98D9-EAE961B9074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3B1177F-709E-408E-A7DD-9DC2B3DF5B8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0077-7C61-4F21-98D9-EAE961B9074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177F-709E-408E-A7DD-9DC2B3DF5B8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F8B0077-7C61-4F21-98D9-EAE961B90743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177F-709E-408E-A7DD-9DC2B3DF5B8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F8B0077-7C61-4F21-98D9-EAE961B90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177F-709E-408E-A7DD-9DC2B3DF5B8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F8B0077-7C61-4F21-98D9-EAE961B90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F8B0077-7C61-4F21-98D9-EAE961B90743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177F-709E-408E-A7DD-9DC2B3DF5B8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F8B0077-7C61-4F21-98D9-EAE961B9074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3B1177F-709E-408E-A7DD-9DC2B3DF5B8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3B1177F-709E-408E-A7DD-9DC2B3DF5B8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F8B0077-7C61-4F21-98D9-EAE961B90743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685800"/>
          </a:xfrm>
        </p:spPr>
        <p:txBody>
          <a:bodyPr>
            <a:normAutofit/>
          </a:bodyPr>
          <a:lstStyle/>
          <a:p>
            <a:r>
              <a:rPr lang="en-US" sz="3200" dirty="0"/>
              <a:t>Aka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Mc</a:t>
            </a:r>
            <a:r>
              <a:rPr lang="en-US" sz="3200" dirty="0">
                <a:solidFill>
                  <a:srgbClr val="D163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3200" dirty="0">
                <a:solidFill>
                  <a:srgbClr val="D163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amy</a:t>
            </a:r>
            <a:r>
              <a:rPr lang="en-US" sz="3200" dirty="0"/>
              <a:t> land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rgbClr val="D163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Welcome to </a:t>
            </a:r>
            <a:br>
              <a:rPr lang="en-US" sz="5400" dirty="0">
                <a:solidFill>
                  <a:srgbClr val="D163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dirty="0">
                <a:solidFill>
                  <a:srgbClr val="D163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 English III</a:t>
            </a:r>
          </a:p>
        </p:txBody>
      </p:sp>
    </p:spTree>
    <p:extLst>
      <p:ext uri="{BB962C8B-B14F-4D97-AF65-F5344CB8AC3E}">
        <p14:creationId xmlns:p14="http://schemas.microsoft.com/office/powerpoint/2010/main" val="269491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Great Course for Your Student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College Credit</a:t>
            </a:r>
          </a:p>
          <a:p>
            <a:r>
              <a:rPr lang="en-US" dirty="0"/>
              <a:t>Great Preparation</a:t>
            </a:r>
          </a:p>
          <a:p>
            <a:r>
              <a:rPr lang="en-US" dirty="0"/>
              <a:t>Attractive to Colleges</a:t>
            </a:r>
          </a:p>
          <a:p>
            <a:r>
              <a:rPr lang="en-US" dirty="0"/>
              <a:t>Skills to be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Conscientious Consumers of Information</a:t>
            </a:r>
          </a:p>
          <a:p>
            <a:pPr lvl="1"/>
            <a:r>
              <a:rPr lang="en-US" dirty="0"/>
              <a:t>Close Reading for Author’s Purpose</a:t>
            </a:r>
          </a:p>
          <a:p>
            <a:pPr lvl="1"/>
            <a:r>
              <a:rPr lang="en-US" dirty="0"/>
              <a:t>Rhetorical Analysis (argument, speeches, satire, fiction, non-fiction, memoir, comparative texts, nature writing, scientific writing)</a:t>
            </a:r>
          </a:p>
          <a:p>
            <a:pPr lvl="1"/>
            <a:r>
              <a:rPr lang="en-US" dirty="0"/>
              <a:t>Synthesis (using sources to defend an original argument, to develop priorities, or to craft a compromise)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902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Great Course for Your Student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College Credit</a:t>
            </a:r>
          </a:p>
          <a:p>
            <a:r>
              <a:rPr lang="en-US" dirty="0"/>
              <a:t>Great Preparation</a:t>
            </a:r>
          </a:p>
          <a:p>
            <a:r>
              <a:rPr lang="en-US" dirty="0"/>
              <a:t>Attractive to Colleges</a:t>
            </a:r>
          </a:p>
          <a:p>
            <a:r>
              <a:rPr lang="en-US" dirty="0"/>
              <a:t>Skills to be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Conscientious Consumers of Information</a:t>
            </a:r>
          </a:p>
          <a:p>
            <a:pPr lvl="1"/>
            <a:r>
              <a:rPr lang="en-US" dirty="0"/>
              <a:t>Close Reading for Author’s Purpose</a:t>
            </a:r>
          </a:p>
          <a:p>
            <a:pPr lvl="1"/>
            <a:r>
              <a:rPr lang="en-US" dirty="0"/>
              <a:t>Rhetorical Analysis (argument, speeches, satire, fiction, non-fiction, memoir, comparative texts, nature writing, scientific writing)</a:t>
            </a:r>
          </a:p>
          <a:p>
            <a:pPr lvl="1"/>
            <a:r>
              <a:rPr lang="en-US" dirty="0"/>
              <a:t>Synthesis (using sources to defend an original argument, to develop priorities, or to craft a compromise)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87196" y="1143000"/>
            <a:ext cx="6763512" cy="3785652"/>
          </a:xfrm>
          <a:prstGeom prst="rect">
            <a:avLst/>
          </a:prstGeom>
          <a:solidFill>
            <a:schemeClr val="accent1"/>
          </a:solidFill>
          <a:ln w="7620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Fall exam registration required by College Board for full year AP courses. November 1 deadline!</a:t>
            </a:r>
          </a:p>
          <a:p>
            <a:endParaRPr lang="en-US" sz="4000" dirty="0">
              <a:solidFill>
                <a:schemeClr val="bg1"/>
              </a:solidFill>
            </a:endParaRPr>
          </a:p>
          <a:p>
            <a:r>
              <a:rPr lang="en-US" sz="4000" dirty="0">
                <a:solidFill>
                  <a:schemeClr val="bg1"/>
                </a:solidFill>
              </a:rPr>
              <a:t>Late fee $40. </a:t>
            </a:r>
          </a:p>
        </p:txBody>
      </p:sp>
    </p:spTree>
    <p:extLst>
      <p:ext uri="{BB962C8B-B14F-4D97-AF65-F5344CB8AC3E}">
        <p14:creationId xmlns:p14="http://schemas.microsoft.com/office/powerpoint/2010/main" val="2897792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 Exam Data – 2024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53000" y="1067107"/>
            <a:ext cx="4016398" cy="1015663"/>
          </a:xfrm>
          <a:prstGeom prst="rect">
            <a:avLst/>
          </a:prstGeom>
          <a:solidFill>
            <a:srgbClr val="7B9899"/>
          </a:solidFill>
          <a:ln w="57150">
            <a:solidFill>
              <a:srgbClr val="D16349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3000" b="1" i="1" dirty="0">
                <a:solidFill>
                  <a:schemeClr val="bg1"/>
                </a:solidFill>
              </a:rPr>
              <a:t>May the odds be ever in your favor!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BB0128-078F-B24B-A346-5D1FB67AB8BC}"/>
              </a:ext>
            </a:extLst>
          </p:cNvPr>
          <p:cNvSpPr txBox="1"/>
          <p:nvPr/>
        </p:nvSpPr>
        <p:spPr>
          <a:xfrm>
            <a:off x="533400" y="1842836"/>
            <a:ext cx="6096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May 2024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311 (CHS) out of 383,667 (Globally)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311 is ~95% of students in the CHS courses for 23-24 school year</a:t>
            </a:r>
          </a:p>
        </p:txBody>
      </p:sp>
    </p:spTree>
    <p:extLst>
      <p:ext uri="{BB962C8B-B14F-4D97-AF65-F5344CB8AC3E}">
        <p14:creationId xmlns:p14="http://schemas.microsoft.com/office/powerpoint/2010/main" val="3935947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 Exam Data – 2024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53000" y="1067107"/>
            <a:ext cx="4016398" cy="1015663"/>
          </a:xfrm>
          <a:prstGeom prst="rect">
            <a:avLst/>
          </a:prstGeom>
          <a:solidFill>
            <a:srgbClr val="7B9899"/>
          </a:solidFill>
          <a:ln w="57150">
            <a:solidFill>
              <a:srgbClr val="D16349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3000" b="1" i="1" dirty="0">
                <a:solidFill>
                  <a:schemeClr val="bg1"/>
                </a:solidFill>
              </a:rPr>
              <a:t>May the odds be ever in your favor!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BB0128-078F-B24B-A346-5D1FB67AB8BC}"/>
              </a:ext>
            </a:extLst>
          </p:cNvPr>
          <p:cNvSpPr txBox="1"/>
          <p:nvPr/>
        </p:nvSpPr>
        <p:spPr>
          <a:xfrm>
            <a:off x="533400" y="1842836"/>
            <a:ext cx="6096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May 2024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311 (CHS) out of 383,667 (Globally)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311 is ~95% of students in the CHS courses for 23-24 school year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13540C2-3E44-0B01-F636-39052776CA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9700" y="71174"/>
            <a:ext cx="6324600" cy="6786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52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 Exam Data – 2024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1447800"/>
            <a:ext cx="35814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>
                <a:solidFill>
                  <a:schemeClr val="accent6">
                    <a:lumMod val="50000"/>
                  </a:schemeClr>
                </a:solidFill>
              </a:rPr>
              <a:t>May 2024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169 (CHS) out of 556,366 (Globally)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53000" y="1067107"/>
            <a:ext cx="4016398" cy="1015663"/>
          </a:xfrm>
          <a:prstGeom prst="rect">
            <a:avLst/>
          </a:prstGeom>
          <a:solidFill>
            <a:srgbClr val="7B9899"/>
          </a:solidFill>
          <a:ln w="57150">
            <a:solidFill>
              <a:srgbClr val="D16349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3000" b="1" i="1" dirty="0">
                <a:solidFill>
                  <a:schemeClr val="bg1"/>
                </a:solidFill>
              </a:rPr>
              <a:t>May the odds be ever in your favor!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1752" y="1905000"/>
            <a:ext cx="3962400" cy="35394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TX: 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24.1% earning 4 or 5</a:t>
            </a:r>
          </a:p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Globally: 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30.1% earning 4 or 5</a:t>
            </a:r>
          </a:p>
          <a:p>
            <a:endParaRPr lang="en-US" sz="2800" dirty="0"/>
          </a:p>
          <a:p>
            <a:r>
              <a:rPr lang="en-US" sz="28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CHS: </a:t>
            </a:r>
          </a:p>
          <a:p>
            <a:r>
              <a:rPr lang="en-US" sz="28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65.5% earning 4 or 5</a:t>
            </a:r>
          </a:p>
        </p:txBody>
      </p:sp>
    </p:spTree>
    <p:extLst>
      <p:ext uri="{BB962C8B-B14F-4D97-AF65-F5344CB8AC3E}">
        <p14:creationId xmlns:p14="http://schemas.microsoft.com/office/powerpoint/2010/main" val="917829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2667000"/>
          </a:xfrm>
        </p:spPr>
        <p:txBody>
          <a:bodyPr>
            <a:normAutofit/>
          </a:bodyPr>
          <a:lstStyle/>
          <a:p>
            <a:r>
              <a:rPr lang="en-US" sz="3200" dirty="0"/>
              <a:t>Let me know if you have questions.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3707962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CE0F344-BBE6-AC93-A35D-47D06D212A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1965" y="0"/>
            <a:ext cx="68200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073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 &amp;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2282952"/>
          </a:xfrm>
        </p:spPr>
        <p:txBody>
          <a:bodyPr>
            <a:normAutofit/>
          </a:bodyPr>
          <a:lstStyle/>
          <a:p>
            <a:r>
              <a:rPr lang="en-US" dirty="0"/>
              <a:t>Fort Bend ISD graduate</a:t>
            </a:r>
          </a:p>
          <a:p>
            <a:r>
              <a:rPr lang="en-US" dirty="0"/>
              <a:t>Aggie – History, Political Science, and English</a:t>
            </a:r>
          </a:p>
          <a:p>
            <a:r>
              <a:rPr lang="en-US" dirty="0"/>
              <a:t>Year 26 at Clements (20</a:t>
            </a:r>
            <a:r>
              <a:rPr lang="en-US" baseline="30000" dirty="0"/>
              <a:t>th</a:t>
            </a:r>
            <a:r>
              <a:rPr lang="en-US" dirty="0"/>
              <a:t> in AP Lang)</a:t>
            </a:r>
          </a:p>
          <a:p>
            <a:r>
              <a:rPr lang="en-US" dirty="0"/>
              <a:t>Mike, Ian, &amp; Rosie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9612" y="6248400"/>
            <a:ext cx="85295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Email: </a:t>
            </a:r>
            <a:r>
              <a:rPr lang="en-US" sz="2800" b="1" dirty="0"/>
              <a:t>glenys.mcmennamy</a:t>
            </a:r>
            <a:r>
              <a:rPr lang="en-US" sz="2800" dirty="0"/>
              <a:t>@fortbendisd.com</a:t>
            </a:r>
          </a:p>
          <a:p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181600" y="5269268"/>
            <a:ext cx="3624072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3</a:t>
            </a:r>
            <a:r>
              <a:rPr lang="en-US" sz="2400" b="1" baseline="30000" dirty="0">
                <a:solidFill>
                  <a:schemeClr val="bg1"/>
                </a:solidFill>
              </a:rPr>
              <a:t>rd</a:t>
            </a:r>
            <a:r>
              <a:rPr lang="en-US" sz="2400" b="1" dirty="0">
                <a:solidFill>
                  <a:schemeClr val="bg1"/>
                </a:solidFill>
              </a:rPr>
              <a:t> period conference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33"/>
          <a:stretch/>
        </p:blipFill>
        <p:spPr>
          <a:xfrm>
            <a:off x="407072" y="3649043"/>
            <a:ext cx="4041321" cy="2514600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3895" y="2566039"/>
            <a:ext cx="2487922" cy="2487922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2416988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Tutorials &amp; Conferencing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400" dirty="0">
                <a:solidFill>
                  <a:schemeClr val="accent3">
                    <a:lumMod val="50000"/>
                  </a:schemeClr>
                </a:solidFill>
              </a:rPr>
              <a:t>AM/PM</a:t>
            </a:r>
            <a:r>
              <a:rPr lang="en-US" sz="4400" dirty="0"/>
              <a:t> – most days by appointment</a:t>
            </a:r>
          </a:p>
          <a:p>
            <a:r>
              <a:rPr lang="en-US" sz="4400" dirty="0">
                <a:solidFill>
                  <a:schemeClr val="accent3">
                    <a:lumMod val="50000"/>
                  </a:schemeClr>
                </a:solidFill>
              </a:rPr>
              <a:t>PM</a:t>
            </a:r>
            <a:r>
              <a:rPr lang="en-US" sz="4400" dirty="0"/>
              <a:t>: Tuesdays  3-4</a:t>
            </a:r>
          </a:p>
          <a:p>
            <a:r>
              <a:rPr lang="en-US" sz="4400" dirty="0">
                <a:solidFill>
                  <a:schemeClr val="accent3">
                    <a:lumMod val="50000"/>
                  </a:schemeClr>
                </a:solidFill>
              </a:rPr>
              <a:t>Lunch Lab</a:t>
            </a:r>
            <a:r>
              <a:rPr lang="en-US" sz="4400" dirty="0"/>
              <a:t>: DLH</a:t>
            </a:r>
          </a:p>
          <a:p>
            <a:pPr lvl="1"/>
            <a:r>
              <a:rPr lang="en-US" sz="3900" dirty="0"/>
              <a:t>A: Tues, Thurs, Fri</a:t>
            </a:r>
          </a:p>
          <a:p>
            <a:pPr lvl="1"/>
            <a:r>
              <a:rPr lang="en-US" sz="3900" dirty="0"/>
              <a:t>B: Mon, Thurs</a:t>
            </a:r>
          </a:p>
          <a:p>
            <a:pPr lvl="1"/>
            <a:r>
              <a:rPr lang="en-US" sz="3900" dirty="0"/>
              <a:t>C: Mon, Tues, Fri</a:t>
            </a:r>
          </a:p>
        </p:txBody>
      </p:sp>
    </p:spTree>
    <p:extLst>
      <p:ext uri="{BB962C8B-B14F-4D97-AF65-F5344CB8AC3E}">
        <p14:creationId xmlns:p14="http://schemas.microsoft.com/office/powerpoint/2010/main" val="3243079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Increase all students’ </a:t>
            </a:r>
            <a:r>
              <a:rPr lang="en-US" sz="3200" b="1" dirty="0">
                <a:solidFill>
                  <a:srgbClr val="D16349"/>
                </a:solidFill>
              </a:rPr>
              <a:t>comfort</a:t>
            </a:r>
            <a:r>
              <a:rPr lang="en-US" sz="3200" dirty="0"/>
              <a:t>, </a:t>
            </a:r>
            <a:r>
              <a:rPr lang="en-US" sz="3200" b="1" dirty="0">
                <a:solidFill>
                  <a:srgbClr val="D16349"/>
                </a:solidFill>
              </a:rPr>
              <a:t>confidence</a:t>
            </a:r>
            <a:r>
              <a:rPr lang="en-US" sz="3200" dirty="0"/>
              <a:t>, and </a:t>
            </a:r>
            <a:r>
              <a:rPr lang="en-US" sz="3200" b="1" dirty="0">
                <a:solidFill>
                  <a:srgbClr val="D16349"/>
                </a:solidFill>
              </a:rPr>
              <a:t>skills</a:t>
            </a:r>
            <a:r>
              <a:rPr lang="en-US" sz="3200" dirty="0"/>
              <a:t> to do with writing – particular focus on argument, analysis, and synthesis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All students are able to study topics of </a:t>
            </a:r>
            <a:r>
              <a:rPr lang="en-US" sz="3200" b="1" dirty="0">
                <a:solidFill>
                  <a:srgbClr val="D16349"/>
                </a:solidFill>
              </a:rPr>
              <a:t>personal interest </a:t>
            </a:r>
            <a:r>
              <a:rPr lang="en-US" sz="3200" dirty="0"/>
              <a:t>in multiple parts of our year</a:t>
            </a:r>
          </a:p>
        </p:txBody>
      </p:sp>
    </p:spTree>
    <p:extLst>
      <p:ext uri="{BB962C8B-B14F-4D97-AF65-F5344CB8AC3E}">
        <p14:creationId xmlns:p14="http://schemas.microsoft.com/office/powerpoint/2010/main" val="3256174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Readings (Chronological-</a:t>
            </a:r>
            <a:r>
              <a:rPr lang="en-US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ish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Fall Readings:</a:t>
            </a:r>
          </a:p>
          <a:p>
            <a:pPr lvl="1"/>
            <a:r>
              <a:rPr lang="en-US" b="1" dirty="0"/>
              <a:t>Student Choice </a:t>
            </a:r>
            <a:r>
              <a:rPr lang="en-US" dirty="0"/>
              <a:t>Non-Fiction</a:t>
            </a:r>
          </a:p>
          <a:p>
            <a:pPr lvl="1"/>
            <a:r>
              <a:rPr lang="en-US" dirty="0"/>
              <a:t>18</a:t>
            </a:r>
            <a:r>
              <a:rPr lang="en-US" baseline="30000" dirty="0"/>
              <a:t>th</a:t>
            </a:r>
            <a:r>
              <a:rPr lang="en-US" dirty="0"/>
              <a:t>/ 19</a:t>
            </a:r>
            <a:r>
              <a:rPr lang="en-US" baseline="30000" dirty="0"/>
              <a:t>th</a:t>
            </a:r>
            <a:r>
              <a:rPr lang="en-US" dirty="0"/>
              <a:t> century readings</a:t>
            </a:r>
          </a:p>
          <a:p>
            <a:pPr lvl="1"/>
            <a:r>
              <a:rPr lang="en-US" dirty="0"/>
              <a:t>Assorted Speeches for Rhetorical Analysis</a:t>
            </a:r>
          </a:p>
          <a:p>
            <a:pPr lvl="1"/>
            <a:r>
              <a:rPr lang="en-US" dirty="0"/>
              <a:t>Romantic and Transcendental writers: poems and essays</a:t>
            </a:r>
          </a:p>
          <a:p>
            <a:r>
              <a:rPr lang="en-US" dirty="0"/>
              <a:t>Spring Readings:</a:t>
            </a:r>
          </a:p>
          <a:p>
            <a:pPr lvl="1"/>
            <a:r>
              <a:rPr lang="en-US" b="1" dirty="0"/>
              <a:t>Student Choice </a:t>
            </a:r>
            <a:r>
              <a:rPr lang="en-US" dirty="0"/>
              <a:t>Non-Fiction</a:t>
            </a:r>
          </a:p>
          <a:p>
            <a:pPr lvl="1"/>
            <a:r>
              <a:rPr lang="en-US" dirty="0"/>
              <a:t>Assorted satire pieces, nature writing, memoir excerpts</a:t>
            </a:r>
          </a:p>
          <a:p>
            <a:pPr lvl="1"/>
            <a:r>
              <a:rPr lang="en-US" dirty="0"/>
              <a:t>Modern Fiction &amp; Poetry</a:t>
            </a:r>
          </a:p>
          <a:p>
            <a:pPr lvl="1"/>
            <a:r>
              <a:rPr lang="en-US" dirty="0"/>
              <a:t>Post-Modern &amp; Contemporary: essays, short stories, &amp; poems</a:t>
            </a:r>
          </a:p>
          <a:p>
            <a:pPr marL="27432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822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All Year: frequent, writing practice (full or partial essays)</a:t>
            </a:r>
          </a:p>
          <a:p>
            <a:r>
              <a:rPr lang="en-US" dirty="0"/>
              <a:t>Fall: (skill focus in T1; full essays in T2)</a:t>
            </a:r>
          </a:p>
          <a:p>
            <a:pPr lvl="1"/>
            <a:r>
              <a:rPr lang="en-US" dirty="0"/>
              <a:t>Synthesis Essays </a:t>
            </a:r>
          </a:p>
          <a:p>
            <a:pPr lvl="1"/>
            <a:r>
              <a:rPr lang="en-US" dirty="0"/>
              <a:t>Rhetorical Analysis Essays</a:t>
            </a:r>
          </a:p>
          <a:p>
            <a:pPr lvl="1"/>
            <a:r>
              <a:rPr lang="en-US" dirty="0"/>
              <a:t>Argument Essays</a:t>
            </a:r>
          </a:p>
          <a:p>
            <a:pPr lvl="1"/>
            <a:r>
              <a:rPr lang="en-US" dirty="0"/>
              <a:t>Semester Exam Essay: Argument and Rhetorical Analysis</a:t>
            </a:r>
          </a:p>
          <a:p>
            <a:r>
              <a:rPr lang="en-US" dirty="0"/>
              <a:t>Spring (refining all writing skills)</a:t>
            </a:r>
          </a:p>
          <a:p>
            <a:pPr lvl="1"/>
            <a:r>
              <a:rPr lang="en-US" b="1" dirty="0"/>
              <a:t>Student Choice Based on Non-Fiction: </a:t>
            </a:r>
            <a:r>
              <a:rPr lang="en-US" dirty="0"/>
              <a:t>Argument/Synthesis for Research (outline; timed writing; source check; rough draft; final draft; speech presentation)</a:t>
            </a:r>
          </a:p>
          <a:p>
            <a:pPr lvl="1"/>
            <a:r>
              <a:rPr lang="en-US" dirty="0"/>
              <a:t>Review of Argument, Analysis, and Synthesis </a:t>
            </a:r>
          </a:p>
          <a:p>
            <a:pPr lvl="1"/>
            <a:r>
              <a:rPr lang="en-US" dirty="0"/>
              <a:t>Fiction Interpretation</a:t>
            </a:r>
          </a:p>
        </p:txBody>
      </p:sp>
    </p:spTree>
    <p:extLst>
      <p:ext uri="{BB962C8B-B14F-4D97-AF65-F5344CB8AC3E}">
        <p14:creationId xmlns:p14="http://schemas.microsoft.com/office/powerpoint/2010/main" val="4168829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 Lang Writing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/>
              <a:t>3 FRQs on the AP English Language and Composition Exam</a:t>
            </a:r>
          </a:p>
          <a:p>
            <a:pPr lvl="1"/>
            <a:r>
              <a:rPr lang="en-US" sz="2400" b="1" dirty="0">
                <a:solidFill>
                  <a:srgbClr val="D16349"/>
                </a:solidFill>
              </a:rPr>
              <a:t>Synthesis</a:t>
            </a:r>
            <a:r>
              <a:rPr lang="en-US" sz="2400" dirty="0"/>
              <a:t> </a:t>
            </a:r>
          </a:p>
          <a:p>
            <a:pPr lvl="2"/>
            <a:r>
              <a:rPr lang="en-US" sz="2400" dirty="0"/>
              <a:t>6-7 sources (use 3 minimum in your argument)</a:t>
            </a:r>
          </a:p>
          <a:p>
            <a:pPr lvl="2"/>
            <a:r>
              <a:rPr lang="en-US" sz="2400" dirty="0"/>
              <a:t>future focused (somewhat like a DBQ)</a:t>
            </a:r>
          </a:p>
          <a:p>
            <a:pPr lvl="1"/>
            <a:r>
              <a:rPr lang="en-US" sz="2400" b="1" dirty="0">
                <a:solidFill>
                  <a:srgbClr val="D16349"/>
                </a:solidFill>
              </a:rPr>
              <a:t>Rhetorical Analysis</a:t>
            </a:r>
          </a:p>
          <a:p>
            <a:pPr lvl="2"/>
            <a:r>
              <a:rPr lang="en-US" sz="2400" dirty="0"/>
              <a:t>1 non-fiction reading (often a speech),</a:t>
            </a:r>
          </a:p>
          <a:p>
            <a:pPr lvl="2"/>
            <a:r>
              <a:rPr lang="en-US" sz="2400" dirty="0"/>
              <a:t>essay about author or speaker’s purpose and their methods of persuasion/ argumentation</a:t>
            </a:r>
          </a:p>
          <a:p>
            <a:pPr lvl="1"/>
            <a:r>
              <a:rPr lang="en-US" sz="2400" b="1" dirty="0">
                <a:solidFill>
                  <a:srgbClr val="D16349"/>
                </a:solidFill>
              </a:rPr>
              <a:t>Argument</a:t>
            </a:r>
          </a:p>
          <a:p>
            <a:pPr lvl="2"/>
            <a:r>
              <a:rPr lang="en-US" sz="2400" dirty="0"/>
              <a:t>brief philosophical or concrete prompt</a:t>
            </a:r>
          </a:p>
          <a:p>
            <a:pPr lvl="2"/>
            <a:r>
              <a:rPr lang="en-US" sz="2400" dirty="0"/>
              <a:t>defend your position with evidence you already know</a:t>
            </a:r>
          </a:p>
        </p:txBody>
      </p:sp>
    </p:spTree>
    <p:extLst>
      <p:ext uri="{BB962C8B-B14F-4D97-AF65-F5344CB8AC3E}">
        <p14:creationId xmlns:p14="http://schemas.microsoft.com/office/powerpoint/2010/main" val="3136338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85FD7-2451-12BC-34BE-4BF35D7D0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/>
              <a:t>Materials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DD4086-6F86-9DA4-9F3A-EE22358F10D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/>
              <a:t>Composition Notebook (only for English; not a spiral): loads of practice writing/ low risk practice</a:t>
            </a:r>
          </a:p>
          <a:p>
            <a:r>
              <a:rPr lang="en-US" sz="4000" dirty="0"/>
              <a:t>3 </a:t>
            </a:r>
            <a:r>
              <a:rPr lang="en-US" sz="4000" dirty="0">
                <a:highlight>
                  <a:srgbClr val="FFFF00"/>
                </a:highlight>
              </a:rPr>
              <a:t>yellow</a:t>
            </a:r>
            <a:r>
              <a:rPr lang="en-US" sz="4000" dirty="0"/>
              <a:t> legal tablets: loads of timed writing – don’t worry!</a:t>
            </a:r>
          </a:p>
          <a:p>
            <a:r>
              <a:rPr lang="en-US" sz="4000" dirty="0"/>
              <a:t>1 box of tissues</a:t>
            </a:r>
          </a:p>
          <a:p>
            <a:r>
              <a:rPr lang="en-US" sz="4000" dirty="0"/>
              <a:t>pens to write</a:t>
            </a:r>
          </a:p>
        </p:txBody>
      </p:sp>
    </p:spTree>
    <p:extLst>
      <p:ext uri="{BB962C8B-B14F-4D97-AF65-F5344CB8AC3E}">
        <p14:creationId xmlns:p14="http://schemas.microsoft.com/office/powerpoint/2010/main" val="2484940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6000"/>
    </mc:Choice>
    <mc:Fallback xmlns="">
      <p:transition spd="slow" advTm="6000"/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2709</TotalTime>
  <Words>692</Words>
  <Application>Microsoft Office PowerPoint</Application>
  <PresentationFormat>On-screen Show (4:3)</PresentationFormat>
  <Paragraphs>103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Georgia</vt:lpstr>
      <vt:lpstr>Wingdings</vt:lpstr>
      <vt:lpstr>Wingdings 2</vt:lpstr>
      <vt:lpstr>Civic</vt:lpstr>
      <vt:lpstr>Welcome to  AP English III</vt:lpstr>
      <vt:lpstr>PowerPoint Presentation</vt:lpstr>
      <vt:lpstr>Introduction &amp; Communication</vt:lpstr>
      <vt:lpstr>Tutorials &amp; Conferencing</vt:lpstr>
      <vt:lpstr>My Goals</vt:lpstr>
      <vt:lpstr>Readings (Chronological-ish)</vt:lpstr>
      <vt:lpstr>Writing</vt:lpstr>
      <vt:lpstr>AP Lang Writing Types</vt:lpstr>
      <vt:lpstr>Materials</vt:lpstr>
      <vt:lpstr>A Great Course for Your Student</vt:lpstr>
      <vt:lpstr>A Great Course for Your Student</vt:lpstr>
      <vt:lpstr>AP Exam Data – 2024 </vt:lpstr>
      <vt:lpstr>AP Exam Data – 2024 </vt:lpstr>
      <vt:lpstr>AP Exam Data – 2024 </vt:lpstr>
      <vt:lpstr>Thank You.</vt:lpstr>
    </vt:vector>
  </TitlesOfParts>
  <Company>Fort Bend 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AP English III</dc:title>
  <dc:creator>McMennamy, Glenys</dc:creator>
  <cp:lastModifiedBy>Mc Mennamy, Glenys</cp:lastModifiedBy>
  <cp:revision>135</cp:revision>
  <dcterms:created xsi:type="dcterms:W3CDTF">2013-09-10T20:28:32Z</dcterms:created>
  <dcterms:modified xsi:type="dcterms:W3CDTF">2024-08-27T22:35:20Z</dcterms:modified>
</cp:coreProperties>
</file>