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7010400" cy="9236075"/>
  <p:embeddedFontLst>
    <p:embeddedFont>
      <p:font typeface="Sniglet" panose="020B0604020202020204" charset="0"/>
      <p:regular r:id="rId4"/>
    </p:embeddedFont>
    <p:embeddedFont>
      <p:font typeface="Rancho" panose="020B0604020202020204" charset="0"/>
      <p:regular r:id="rId5"/>
    </p:embeddedFont>
    <p:embeddedFont>
      <p:font typeface="Lexend Deca" panose="020B0604020202020204" charset="-78"/>
      <p:regular r:id="rId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31DC5FD-9D0E-474B-8FCD-75B3491C3E39}">
  <a:tblStyle styleId="{231DC5FD-9D0E-474B-8FCD-75B3491C3E3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2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0" y="60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5238" y="692150"/>
            <a:ext cx="4481512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5238" y="692150"/>
            <a:ext cx="4481512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urtney.goodman@fortbendisd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6898000" y="227250"/>
            <a:ext cx="3022800" cy="12579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6909912" y="724808"/>
            <a:ext cx="30228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 smtClean="0">
                <a:solidFill>
                  <a:srgbClr val="FFFFFF"/>
                </a:solidFill>
                <a:latin typeface="Sniglet" panose="020B0604020202020204" charset="0"/>
                <a:ea typeface="Lexend Deca"/>
                <a:cs typeface="Lexend Deca"/>
                <a:sym typeface="Lexend Deca"/>
              </a:rPr>
              <a:t>Mr. Stevens | </a:t>
            </a:r>
            <a:r>
              <a:rPr lang="en" sz="1200" b="1" dirty="0">
                <a:solidFill>
                  <a:srgbClr val="FFFFFF"/>
                </a:solidFill>
                <a:latin typeface="Sniglet" panose="020B0604020202020204" charset="0"/>
                <a:ea typeface="Lexend Deca"/>
                <a:cs typeface="Lexend Deca"/>
                <a:sym typeface="Lexend Deca"/>
              </a:rPr>
              <a:t>ROOM </a:t>
            </a:r>
            <a:r>
              <a:rPr lang="en" sz="1200" b="1" dirty="0" smtClean="0">
                <a:solidFill>
                  <a:srgbClr val="FFFFFF"/>
                </a:solidFill>
                <a:latin typeface="Sniglet" panose="020B0604020202020204" charset="0"/>
                <a:ea typeface="Lexend Deca"/>
                <a:cs typeface="Lexend Deca"/>
                <a:sym typeface="Lexend Deca"/>
              </a:rPr>
              <a:t>2128</a:t>
            </a:r>
            <a:endParaRPr lang="en" sz="1200" b="1" dirty="0">
              <a:solidFill>
                <a:srgbClr val="FFFFFF"/>
              </a:solidFill>
              <a:latin typeface="Sniglet" panose="020B0604020202020204" charset="0"/>
              <a:ea typeface="Lexend Deca"/>
              <a:cs typeface="Lexend Deca"/>
              <a:sym typeface="Lexend Deca"/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smtClean="0">
                <a:solidFill>
                  <a:srgbClr val="FFFFFF"/>
                </a:solidFill>
                <a:latin typeface="Sniglet" panose="020B0604020202020204" charset="0"/>
                <a:ea typeface="Lexend Deca"/>
                <a:cs typeface="Lexend Deca"/>
                <a:sym typeface="Lexend Deca"/>
                <a:hlinkClick r:id="rId3"/>
              </a:rPr>
              <a:t>A</a:t>
            </a:r>
            <a:r>
              <a:rPr lang="en" sz="1200" b="1" dirty="0" smtClean="0">
                <a:solidFill>
                  <a:srgbClr val="FFFFFF"/>
                </a:solidFill>
                <a:latin typeface="Sniglet" panose="020B0604020202020204" charset="0"/>
                <a:ea typeface="Lexend Deca"/>
                <a:cs typeface="Lexend Deca"/>
                <a:sym typeface="Lexend Deca"/>
                <a:hlinkClick r:id="rId3"/>
              </a:rPr>
              <a:t>ndrew.stevens</a:t>
            </a:r>
            <a:r>
              <a:rPr lang="en" sz="1200" dirty="0" smtClean="0">
                <a:solidFill>
                  <a:srgbClr val="FFFFFF"/>
                </a:solidFill>
                <a:latin typeface="Sniglet" panose="020B0604020202020204" charset="0"/>
                <a:ea typeface="Lexend Deca"/>
                <a:cs typeface="Lexend Deca"/>
                <a:sym typeface="Lexend Deca"/>
                <a:hlinkClick r:id="rId3"/>
              </a:rPr>
              <a:t>@fortbendisd.com</a:t>
            </a:r>
            <a:endParaRPr lang="en" sz="1200" dirty="0">
              <a:solidFill>
                <a:srgbClr val="FFFFFF"/>
              </a:solidFill>
              <a:latin typeface="Sniglet" panose="020B0604020202020204" charset="0"/>
              <a:ea typeface="Lexend Deca"/>
              <a:cs typeface="Lexend Deca"/>
              <a:sym typeface="Lexend Dec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6759652" y="137752"/>
            <a:ext cx="3386432" cy="821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chemeClr val="lt1"/>
                </a:solidFill>
                <a:latin typeface="Sniglet" panose="020B0604020202020204" charset="0"/>
                <a:ea typeface="Rancho"/>
                <a:cs typeface="Rancho"/>
                <a:sym typeface="Rancho"/>
              </a:rPr>
              <a:t>Texas History</a:t>
            </a:r>
            <a:endParaRPr sz="3600" dirty="0">
              <a:solidFill>
                <a:schemeClr val="lt1"/>
              </a:solidFill>
              <a:latin typeface="Sniglet" panose="020B0604020202020204" charset="0"/>
              <a:ea typeface="Rancho"/>
              <a:cs typeface="Rancho"/>
              <a:sym typeface="Rancho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6898000" y="1624800"/>
            <a:ext cx="3022800" cy="2094900"/>
          </a:xfrm>
          <a:prstGeom prst="wedgeRectCallout">
            <a:avLst>
              <a:gd name="adj1" fmla="val -7299"/>
              <a:gd name="adj2" fmla="val 86330"/>
            </a:avLst>
          </a:prstGeom>
          <a:solidFill>
            <a:srgbClr val="EEEEEE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Hello there! I am so excited to have you here, and I can’t wait to get to know you better. Please have your parent o</a:t>
            </a:r>
            <a:r>
              <a:rPr lang="en" sz="1200" dirty="0">
                <a:latin typeface="Sniglet"/>
                <a:ea typeface="Sniglet"/>
                <a:cs typeface="Sniglet"/>
                <a:sym typeface="Sniglet"/>
              </a:rPr>
              <a:t>r</a:t>
            </a:r>
            <a:r>
              <a:rPr lang="en" sz="1200" dirty="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guardian take a look over our </a:t>
            </a:r>
            <a:r>
              <a:rPr lang="en" sz="1200" dirty="0" smtClean="0">
                <a:latin typeface="Sniglet"/>
                <a:ea typeface="Sniglet"/>
                <a:cs typeface="Sniglet"/>
                <a:sym typeface="Sniglet"/>
              </a:rPr>
              <a:t>syllabus.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 smtClean="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Happy </a:t>
            </a:r>
            <a:r>
              <a:rPr lang="en" sz="1200" dirty="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first day of school!</a:t>
            </a:r>
            <a:endParaRPr sz="1200" dirty="0">
              <a:solidFill>
                <a:srgbClr val="000000"/>
              </a:solidFill>
              <a:latin typeface="Sniglet"/>
              <a:ea typeface="Sniglet"/>
              <a:cs typeface="Sniglet"/>
              <a:sym typeface="Sniglet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200" dirty="0" smtClean="0">
                <a:latin typeface="Sniglet"/>
                <a:ea typeface="Sniglet"/>
                <a:cs typeface="Sniglet"/>
                <a:sym typeface="Sniglet"/>
              </a:rPr>
              <a:t>Mr. Stevens</a:t>
            </a:r>
            <a:endParaRPr sz="1500" dirty="0"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197225" y="429775"/>
            <a:ext cx="3113700" cy="21936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333875" y="227250"/>
            <a:ext cx="1352100" cy="415800"/>
          </a:xfrm>
          <a:prstGeom prst="homePlate">
            <a:avLst>
              <a:gd name="adj" fmla="val 5000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FFFFFF"/>
                </a:solidFill>
                <a:latin typeface="Rancho"/>
                <a:ea typeface="Rancho"/>
                <a:cs typeface="Rancho"/>
                <a:sym typeface="Rancho"/>
              </a:rPr>
              <a:t>SUPPLIES</a:t>
            </a:r>
            <a:endParaRPr sz="1600" b="1" dirty="0">
              <a:solidFill>
                <a:srgbClr val="FFFFFF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403969" y="548618"/>
            <a:ext cx="2912912" cy="1936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>
                <a:latin typeface="Sniglet"/>
                <a:ea typeface="Sniglet"/>
                <a:cs typeface="Sniglet"/>
                <a:sym typeface="Sniglet"/>
              </a:rPr>
              <a:t>You will need to bring the following items to class each day</a:t>
            </a:r>
            <a:r>
              <a:rPr lang="en" sz="1100" dirty="0" smtClean="0">
                <a:latin typeface="Sniglet"/>
                <a:ea typeface="Sniglet"/>
                <a:cs typeface="Sniglet"/>
                <a:sym typeface="Sniglet"/>
              </a:rPr>
              <a:t>:</a:t>
            </a:r>
            <a:endParaRPr sz="1100" dirty="0">
              <a:latin typeface="Sniglet"/>
              <a:ea typeface="Sniglet"/>
              <a:cs typeface="Sniglet"/>
              <a:sym typeface="Sniglet"/>
            </a:endParaRPr>
          </a:p>
          <a:p>
            <a:pPr marL="457200" indent="-298450">
              <a:lnSpc>
                <a:spcPct val="115000"/>
              </a:lnSpc>
              <a:buSzPts val="1100"/>
              <a:buFont typeface="Sniglet"/>
              <a:buChar char="●"/>
            </a:pPr>
            <a:r>
              <a:rPr lang="en" sz="1100" dirty="0" smtClean="0">
                <a:latin typeface="Sniglet"/>
                <a:ea typeface="Sniglet"/>
                <a:cs typeface="Sniglet"/>
                <a:sym typeface="Sniglet"/>
              </a:rPr>
              <a:t>Pens or Pencils</a:t>
            </a:r>
          </a:p>
          <a:p>
            <a:pPr marL="457200" indent="-298450">
              <a:lnSpc>
                <a:spcPct val="115000"/>
              </a:lnSpc>
              <a:buSzPts val="1100"/>
              <a:buFont typeface="Sniglet"/>
              <a:buChar char="●"/>
            </a:pPr>
            <a:r>
              <a:rPr lang="en" sz="1100" dirty="0" smtClean="0">
                <a:latin typeface="Sniglet"/>
                <a:ea typeface="Sniglet"/>
                <a:cs typeface="Sniglet"/>
                <a:sym typeface="Sniglet"/>
              </a:rPr>
              <a:t>Erasers</a:t>
            </a:r>
          </a:p>
          <a:p>
            <a:pPr marL="457200" indent="-298450">
              <a:lnSpc>
                <a:spcPct val="115000"/>
              </a:lnSpc>
              <a:buSzPts val="1100"/>
              <a:buFont typeface="Sniglet"/>
              <a:buChar char="●"/>
            </a:pPr>
            <a:r>
              <a:rPr lang="en" sz="1100" dirty="0" smtClean="0">
                <a:latin typeface="Sniglet"/>
                <a:ea typeface="Sniglet"/>
                <a:cs typeface="Sniglet"/>
                <a:sym typeface="Sniglet"/>
              </a:rPr>
              <a:t>Highlighters</a:t>
            </a:r>
          </a:p>
          <a:p>
            <a:pPr marL="457200" indent="-298450">
              <a:lnSpc>
                <a:spcPct val="115000"/>
              </a:lnSpc>
              <a:buSzPts val="1100"/>
              <a:buFont typeface="Sniglet"/>
              <a:buChar char="●"/>
            </a:pPr>
            <a:r>
              <a:rPr lang="en" sz="1100" dirty="0" smtClean="0">
                <a:latin typeface="Sniglet"/>
                <a:ea typeface="Sniglet"/>
                <a:cs typeface="Sniglet"/>
                <a:sym typeface="Sniglet"/>
              </a:rPr>
              <a:t>Colored Pencils</a:t>
            </a:r>
          </a:p>
          <a:p>
            <a:pPr marL="457200" indent="-298450">
              <a:lnSpc>
                <a:spcPct val="115000"/>
              </a:lnSpc>
              <a:buSzPts val="1100"/>
              <a:buFont typeface="Sniglet"/>
              <a:buChar char="●"/>
            </a:pPr>
            <a:r>
              <a:rPr lang="en" sz="1100" dirty="0" smtClean="0">
                <a:latin typeface="Sniglet"/>
                <a:ea typeface="Sniglet"/>
                <a:cs typeface="Sniglet"/>
                <a:sym typeface="Sniglet"/>
              </a:rPr>
              <a:t>Glue Sticks</a:t>
            </a: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Sniglet"/>
              <a:buChar char="●"/>
            </a:pPr>
            <a:r>
              <a:rPr lang="en" sz="1100" dirty="0" smtClean="0">
                <a:latin typeface="Sniglet"/>
                <a:ea typeface="Sniglet"/>
                <a:cs typeface="Sniglet"/>
                <a:sym typeface="Sniglet"/>
              </a:rPr>
              <a:t>Composition Notebook</a:t>
            </a:r>
            <a:endParaRPr lang="en" sz="1100" dirty="0">
              <a:latin typeface="Sniglet"/>
              <a:ea typeface="Sniglet"/>
              <a:cs typeface="Sniglet"/>
              <a:sym typeface="Sniglet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Sniglet"/>
              <a:buChar char="●"/>
            </a:pPr>
            <a:r>
              <a:rPr lang="en" sz="1100" dirty="0" smtClean="0">
                <a:latin typeface="Sniglet"/>
                <a:ea typeface="Sniglet"/>
                <a:cs typeface="Sniglet"/>
                <a:sym typeface="Sniglet"/>
              </a:rPr>
              <a:t>Earbuds for computer use </a:t>
            </a:r>
            <a:endParaRPr sz="1100" dirty="0"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197225" y="3131500"/>
            <a:ext cx="3145200" cy="19116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3"/>
          <p:cNvSpPr txBox="1"/>
          <p:nvPr/>
        </p:nvSpPr>
        <p:spPr>
          <a:xfrm>
            <a:off x="376700" y="3140486"/>
            <a:ext cx="2783100" cy="1954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1000" dirty="0">
                <a:latin typeface="Sniglet"/>
                <a:ea typeface="Sniglet"/>
                <a:cs typeface="Sniglet"/>
                <a:sym typeface="Sniglet"/>
              </a:rPr>
              <a:t>There will be times when you will need your </a:t>
            </a:r>
            <a:r>
              <a:rPr lang="en-US" sz="1000" dirty="0" smtClean="0">
                <a:latin typeface="Sniglet"/>
                <a:ea typeface="Sniglet"/>
                <a:cs typeface="Sniglet"/>
                <a:sym typeface="Sniglet"/>
              </a:rPr>
              <a:t>laptop for </a:t>
            </a:r>
            <a:r>
              <a:rPr lang="en-US" sz="1000" dirty="0">
                <a:latin typeface="Sniglet"/>
                <a:ea typeface="Sniglet"/>
                <a:cs typeface="Sniglet"/>
                <a:sym typeface="Sniglet"/>
              </a:rPr>
              <a:t>a lesson. There may also be times when using your phone is acceptable. I will indicate when it is and is not appropriate to use your electronics. If your electronics become a distraction to your learning or your classmates, you will be asked to put them away. If this behavior becomes a recurring problem, you may lose the privilege of using them. </a:t>
            </a:r>
          </a:p>
        </p:txBody>
      </p:sp>
      <p:sp>
        <p:nvSpPr>
          <p:cNvPr id="67" name="Google Shape;67;p13"/>
          <p:cNvSpPr/>
          <p:nvPr/>
        </p:nvSpPr>
        <p:spPr>
          <a:xfrm>
            <a:off x="197225" y="5534875"/>
            <a:ext cx="3145200" cy="19848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332299" y="5340725"/>
            <a:ext cx="1680300" cy="398400"/>
          </a:xfrm>
          <a:prstGeom prst="homePlate">
            <a:avLst>
              <a:gd name="adj" fmla="val 5000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FFFF"/>
                </a:solidFill>
                <a:latin typeface="Rancho"/>
                <a:ea typeface="Rancho"/>
                <a:cs typeface="Rancho"/>
                <a:sym typeface="Rancho"/>
              </a:rPr>
              <a:t>ABSENT WORK</a:t>
            </a:r>
            <a:endParaRPr sz="1600" b="1">
              <a:solidFill>
                <a:srgbClr val="FFFFFF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344157" y="5744950"/>
            <a:ext cx="2984100" cy="1857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dirty="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If you miss class, you have to make up the work you missed while you were out. Anything due during an absence must be turned in the day you return.  Assignments </a:t>
            </a:r>
            <a:r>
              <a:rPr lang="en" sz="1050" dirty="0">
                <a:latin typeface="Sniglet"/>
                <a:ea typeface="Sniglet"/>
                <a:cs typeface="Sniglet"/>
                <a:sym typeface="Sniglet"/>
              </a:rPr>
              <a:t>can be</a:t>
            </a:r>
            <a:r>
              <a:rPr lang="en" sz="1050" dirty="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found </a:t>
            </a:r>
            <a:r>
              <a:rPr lang="en" sz="1050" dirty="0" smtClean="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in Schoology and a hard copy will be in </a:t>
            </a:r>
            <a:r>
              <a:rPr lang="en" sz="1050" dirty="0">
                <a:latin typeface="Sniglet"/>
                <a:ea typeface="Sniglet"/>
                <a:cs typeface="Sniglet"/>
                <a:sym typeface="Sniglet"/>
              </a:rPr>
              <a:t>the Absent Student </a:t>
            </a:r>
            <a:r>
              <a:rPr lang="en" sz="1050" dirty="0" smtClean="0">
                <a:latin typeface="Sniglet"/>
                <a:ea typeface="Sniglet"/>
                <a:cs typeface="Sniglet"/>
                <a:sym typeface="Sniglet"/>
              </a:rPr>
              <a:t>folder in the classroom</a:t>
            </a:r>
            <a:r>
              <a:rPr lang="en" sz="1050" dirty="0" smtClean="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. </a:t>
            </a:r>
            <a:r>
              <a:rPr lang="en" sz="1050" dirty="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Assignments are </a:t>
            </a:r>
            <a:r>
              <a:rPr lang="en" sz="1050" dirty="0" smtClean="0">
                <a:latin typeface="Sniglet"/>
                <a:ea typeface="Sniglet"/>
                <a:cs typeface="Sniglet"/>
                <a:sym typeface="Sniglet"/>
              </a:rPr>
              <a:t>stored </a:t>
            </a:r>
            <a:r>
              <a:rPr lang="en" sz="1050" dirty="0">
                <a:latin typeface="Sniglet"/>
                <a:ea typeface="Sniglet"/>
                <a:cs typeface="Sniglet"/>
                <a:sym typeface="Sniglet"/>
              </a:rPr>
              <a:t>in the </a:t>
            </a:r>
            <a:r>
              <a:rPr lang="en" sz="1050" dirty="0" smtClean="0">
                <a:latin typeface="Sniglet"/>
                <a:ea typeface="Sniglet"/>
                <a:cs typeface="Sniglet"/>
                <a:sym typeface="Sniglet"/>
              </a:rPr>
              <a:t>folder </a:t>
            </a:r>
            <a:r>
              <a:rPr lang="en" sz="1050" dirty="0">
                <a:latin typeface="Sniglet"/>
                <a:ea typeface="Sniglet"/>
                <a:cs typeface="Sniglet"/>
                <a:sym typeface="Sniglet"/>
              </a:rPr>
              <a:t>by day of the week.</a:t>
            </a:r>
            <a:r>
              <a:rPr lang="en" sz="1050" dirty="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If you find you are having a hard time catching up, please see </a:t>
            </a:r>
            <a:r>
              <a:rPr lang="en" sz="1050" dirty="0">
                <a:latin typeface="Sniglet"/>
                <a:ea typeface="Sniglet"/>
                <a:cs typeface="Sniglet"/>
                <a:sym typeface="Sniglet"/>
              </a:rPr>
              <a:t>your teacher </a:t>
            </a:r>
            <a:r>
              <a:rPr lang="en" sz="1050" dirty="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ASAP</a:t>
            </a:r>
            <a:r>
              <a:rPr lang="en" sz="1050" dirty="0">
                <a:latin typeface="Sniglet"/>
                <a:ea typeface="Sniglet"/>
                <a:cs typeface="Sniglet"/>
                <a:sym typeface="Sniglet"/>
              </a:rPr>
              <a:t>. </a:t>
            </a:r>
            <a:endParaRPr sz="1050" dirty="0">
              <a:solidFill>
                <a:srgbClr val="000000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70" name="Google Shape;70;p13"/>
          <p:cNvSpPr/>
          <p:nvPr/>
        </p:nvSpPr>
        <p:spPr>
          <a:xfrm>
            <a:off x="3601725" y="4687378"/>
            <a:ext cx="3022800" cy="2832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3748100" y="4495800"/>
            <a:ext cx="2176500" cy="393300"/>
          </a:xfrm>
          <a:prstGeom prst="homePlate">
            <a:avLst>
              <a:gd name="adj" fmla="val 5000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b="1" dirty="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ACADEMIC HONESTY</a:t>
            </a:r>
            <a:endParaRPr sz="1600" b="1" dirty="0">
              <a:solidFill>
                <a:srgbClr val="FFFFFF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3625488" y="4854400"/>
            <a:ext cx="2826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3595900" y="430900"/>
            <a:ext cx="3050400" cy="37887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3726900" y="227250"/>
            <a:ext cx="1680300" cy="398400"/>
          </a:xfrm>
          <a:prstGeom prst="homePlate">
            <a:avLst>
              <a:gd name="adj" fmla="val 5000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FFFFFF"/>
                </a:solidFill>
                <a:latin typeface="Rancho"/>
                <a:ea typeface="Rancho"/>
                <a:cs typeface="Rancho"/>
                <a:sym typeface="Rancho"/>
              </a:rPr>
              <a:t>GRADE </a:t>
            </a:r>
            <a:r>
              <a:rPr lang="en" sz="1600" b="1" dirty="0" smtClean="0">
                <a:solidFill>
                  <a:srgbClr val="FFFFFF"/>
                </a:solidFill>
                <a:latin typeface="Rancho"/>
                <a:ea typeface="Rancho"/>
                <a:cs typeface="Rancho"/>
                <a:sym typeface="Rancho"/>
              </a:rPr>
              <a:t>SCALE</a:t>
            </a:r>
            <a:endParaRPr sz="1600" b="1" dirty="0">
              <a:solidFill>
                <a:srgbClr val="FFFFFF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3757900" y="720986"/>
            <a:ext cx="2888400" cy="17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latin typeface="Sniglet"/>
                <a:ea typeface="Sniglet"/>
                <a:cs typeface="Sniglet"/>
                <a:sym typeface="Sniglet"/>
              </a:rPr>
              <a:t>50% Major Grades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Sniglet"/>
                <a:ea typeface="Sniglet"/>
                <a:cs typeface="Sniglet"/>
                <a:sym typeface="Sniglet"/>
              </a:rPr>
              <a:t>3 major grades per nine weeks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latin typeface="Sniglet"/>
              <a:ea typeface="Sniglet"/>
              <a:cs typeface="Sniglet"/>
              <a:sym typeface="Snigle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latin typeface="Sniglet"/>
                <a:ea typeface="Sniglet"/>
                <a:cs typeface="Sniglet"/>
                <a:sym typeface="Sniglet"/>
              </a:rPr>
              <a:t>50% Minor Grades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Sniglet"/>
                <a:ea typeface="Sniglet"/>
                <a:cs typeface="Sniglet"/>
                <a:sym typeface="Sniglet"/>
              </a:rPr>
              <a:t>9 daily grades per nine weeks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Sniglet"/>
              <a:ea typeface="Sniglet"/>
              <a:cs typeface="Sniglet"/>
              <a:sym typeface="Snigle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latin typeface="Sniglet"/>
                <a:ea typeface="Sniglet"/>
                <a:cs typeface="Sniglet"/>
                <a:sym typeface="Sniglet"/>
              </a:rPr>
              <a:t>Scale as seen below: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latin typeface="Sniglet"/>
                <a:ea typeface="Sniglet"/>
                <a:cs typeface="Sniglet"/>
                <a:sym typeface="Sniglet"/>
              </a:rPr>
              <a:t>A=90-100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latin typeface="Sniglet"/>
                <a:ea typeface="Sniglet"/>
                <a:cs typeface="Sniglet"/>
                <a:sym typeface="Sniglet"/>
              </a:rPr>
              <a:t>B-80-89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latin typeface="Sniglet"/>
                <a:ea typeface="Sniglet"/>
                <a:cs typeface="Sniglet"/>
                <a:sym typeface="Sniglet"/>
              </a:rPr>
              <a:t>C=70-79</a:t>
            </a:r>
          </a:p>
          <a:p>
            <a:pPr lvl="0"/>
            <a:r>
              <a:rPr lang="en-US" sz="1200" dirty="0" smtClean="0">
                <a:latin typeface="Sniglet"/>
                <a:ea typeface="Sniglet"/>
                <a:cs typeface="Sniglet"/>
                <a:sym typeface="Sniglet"/>
              </a:rPr>
              <a:t>F=0-69</a:t>
            </a:r>
          </a:p>
          <a:p>
            <a:pPr lvl="0"/>
            <a:endParaRPr lang="en-US" sz="1200" dirty="0" smtClean="0">
              <a:latin typeface="Sniglet"/>
              <a:ea typeface="Sniglet"/>
              <a:cs typeface="Sniglet"/>
              <a:sym typeface="Sniglet"/>
            </a:endParaRPr>
          </a:p>
          <a:p>
            <a:pPr lvl="0"/>
            <a:r>
              <a:rPr lang="en-US" sz="1200" dirty="0" smtClean="0">
                <a:latin typeface="Sniglet"/>
                <a:ea typeface="Sniglet"/>
                <a:cs typeface="Sniglet"/>
                <a:sym typeface="Sniglet"/>
              </a:rPr>
              <a:t>All </a:t>
            </a:r>
            <a:r>
              <a:rPr lang="en-US" sz="1200" dirty="0">
                <a:latin typeface="Sniglet"/>
                <a:ea typeface="Sniglet"/>
                <a:cs typeface="Sniglet"/>
                <a:sym typeface="Sniglet"/>
              </a:rPr>
              <a:t>quizzes and major grades will be listed  on the Schoology calendar</a:t>
            </a:r>
          </a:p>
          <a:p>
            <a:pPr lvl="0"/>
            <a:endParaRPr lang="en-US" sz="1200" dirty="0">
              <a:latin typeface="Sniglet"/>
              <a:ea typeface="Sniglet"/>
              <a:cs typeface="Sniglet"/>
              <a:sym typeface="Sniglet"/>
            </a:endParaRPr>
          </a:p>
          <a:p>
            <a:pPr lvl="0"/>
            <a:r>
              <a:rPr lang="en-US" sz="1200" dirty="0">
                <a:latin typeface="Sniglet"/>
                <a:ea typeface="Sniglet"/>
                <a:cs typeface="Sniglet"/>
                <a:sym typeface="Sniglet"/>
              </a:rPr>
              <a:t>Grades are viewable on Skyward</a:t>
            </a:r>
            <a:endParaRPr sz="1200" dirty="0"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3599338" y="4838406"/>
            <a:ext cx="3046962" cy="2520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>
                <a:latin typeface="Sniglet"/>
                <a:ea typeface="Sniglet"/>
                <a:cs typeface="Sniglet"/>
                <a:sym typeface="Sniglet"/>
              </a:rPr>
              <a:t>I expect integrity from my students, which means cheating will not be tolerated in my classroom. </a:t>
            </a:r>
            <a:endParaRPr sz="1100" dirty="0">
              <a:latin typeface="Sniglet"/>
              <a:ea typeface="Sniglet"/>
              <a:cs typeface="Sniglet"/>
              <a:sym typeface="Sniglet"/>
            </a:endParaRPr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niglet"/>
              <a:buChar char="●"/>
            </a:pPr>
            <a:r>
              <a:rPr lang="en" sz="1100" dirty="0">
                <a:latin typeface="Sniglet"/>
                <a:ea typeface="Sniglet"/>
                <a:cs typeface="Sniglet"/>
                <a:sym typeface="Sniglet"/>
              </a:rPr>
              <a:t>Cheating on a test will result in  a phone call to a parent. Another version of the test will be given for half credit. </a:t>
            </a:r>
            <a:endParaRPr sz="1100" dirty="0">
              <a:latin typeface="Sniglet"/>
              <a:ea typeface="Sniglet"/>
              <a:cs typeface="Sniglet"/>
              <a:sym typeface="Sniglet"/>
            </a:endParaRPr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niglet"/>
              <a:buChar char="●"/>
            </a:pPr>
            <a:r>
              <a:rPr lang="en" sz="1100" dirty="0">
                <a:latin typeface="Sniglet"/>
                <a:ea typeface="Sniglet"/>
                <a:cs typeface="Sniglet"/>
                <a:sym typeface="Sniglet"/>
              </a:rPr>
              <a:t>Assignments that are copied or plagiarized may be attempted again for half credit.</a:t>
            </a:r>
            <a:endParaRPr sz="1100" dirty="0">
              <a:latin typeface="Sniglet"/>
              <a:ea typeface="Sniglet"/>
              <a:cs typeface="Sniglet"/>
              <a:sym typeface="Sniglet"/>
            </a:endParaRPr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niglet"/>
              <a:buChar char="●"/>
            </a:pPr>
            <a:r>
              <a:rPr lang="en" sz="1100" dirty="0">
                <a:latin typeface="Sniglet"/>
                <a:ea typeface="Sniglet"/>
                <a:cs typeface="Sniglet"/>
                <a:sym typeface="Sniglet"/>
              </a:rPr>
              <a:t>If this behavior happens again, the assignment will receive a zero with no opportunity to be attempted again.</a:t>
            </a:r>
            <a:endParaRPr sz="1100" dirty="0"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29" name="Google Shape;104;p14"/>
          <p:cNvSpPr/>
          <p:nvPr/>
        </p:nvSpPr>
        <p:spPr>
          <a:xfrm>
            <a:off x="246888" y="2817525"/>
            <a:ext cx="2211000" cy="398400"/>
          </a:xfrm>
          <a:prstGeom prst="homePlate">
            <a:avLst>
              <a:gd name="adj" fmla="val 5000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FFFFFF"/>
                </a:solidFill>
                <a:latin typeface="Rancho"/>
                <a:ea typeface="Rancho"/>
                <a:cs typeface="Rancho"/>
                <a:sym typeface="Rancho"/>
              </a:rPr>
              <a:t>ELECTRONICS POLICY</a:t>
            </a:r>
            <a:endParaRPr sz="1600" b="1" dirty="0">
              <a:solidFill>
                <a:srgbClr val="FFFFFF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pic>
        <p:nvPicPr>
          <p:cNvPr id="30" name="Google Shape;9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418718">
            <a:off x="8972604" y="3859920"/>
            <a:ext cx="1045634" cy="1228094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31" name="Google Shape;87;p14"/>
          <p:cNvSpPr/>
          <p:nvPr/>
        </p:nvSpPr>
        <p:spPr>
          <a:xfrm>
            <a:off x="7066449" y="5205390"/>
            <a:ext cx="2915225" cy="2296612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Sniglet" panose="020B0604020202020204" charset="0"/>
              </a:rPr>
              <a:t>Tutorials will be held Tuesday and Thursdays before school.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Sniglet" panose="020B0604020202020204" charset="0"/>
              </a:rPr>
              <a:t>Late work policy is 10 points off per day late. After the 5</a:t>
            </a:r>
            <a:r>
              <a:rPr lang="en-US" sz="1200" baseline="30000" dirty="0" smtClean="0">
                <a:latin typeface="Sniglet" panose="020B0604020202020204" charset="0"/>
              </a:rPr>
              <a:t>th</a:t>
            </a:r>
            <a:r>
              <a:rPr lang="en-US" sz="1200" dirty="0" smtClean="0">
                <a:latin typeface="Sniglet" panose="020B0604020202020204" charset="0"/>
              </a:rPr>
              <a:t> day, the highest grade you can receive is a 50.  After 5 days a 0 will be entered in Skyward and parents/guardians will be contacted. Life happens, and I am always happy to offer extensions. Please let me know if an extension is needed.  </a:t>
            </a:r>
            <a:endParaRPr sz="1200" dirty="0">
              <a:latin typeface="Sniglet" panose="020B0604020202020204" charset="0"/>
            </a:endParaRPr>
          </a:p>
        </p:txBody>
      </p:sp>
      <p:sp>
        <p:nvSpPr>
          <p:cNvPr id="32" name="Google Shape;88;p14"/>
          <p:cNvSpPr/>
          <p:nvPr/>
        </p:nvSpPr>
        <p:spPr>
          <a:xfrm>
            <a:off x="7081460" y="4775418"/>
            <a:ext cx="1934700" cy="496663"/>
          </a:xfrm>
          <a:prstGeom prst="homePlate">
            <a:avLst>
              <a:gd name="adj" fmla="val 5000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 smtClean="0">
                <a:solidFill>
                  <a:srgbClr val="FFFFFF"/>
                </a:solidFill>
                <a:latin typeface="Rancho"/>
                <a:ea typeface="Rancho"/>
                <a:cs typeface="Rancho"/>
                <a:sym typeface="Rancho"/>
              </a:rPr>
              <a:t>TUTORIALS &amp; LATE WORK</a:t>
            </a:r>
            <a:endParaRPr sz="1600" b="1" dirty="0">
              <a:solidFill>
                <a:srgbClr val="FFFFFF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458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Sniglet</vt:lpstr>
      <vt:lpstr>Rancho</vt:lpstr>
      <vt:lpstr>Lexend Deca</vt:lpstr>
      <vt:lpstr>Avenir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Goodman, Courtney</dc:creator>
  <cp:lastModifiedBy>Stevens, Andrew</cp:lastModifiedBy>
  <cp:revision>12</cp:revision>
  <cp:lastPrinted>2021-08-10T20:19:49Z</cp:lastPrinted>
  <dcterms:modified xsi:type="dcterms:W3CDTF">2021-09-17T16:41:14Z</dcterms:modified>
</cp:coreProperties>
</file>