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68" r:id="rId2"/>
    <p:sldId id="263" r:id="rId3"/>
    <p:sldId id="269" r:id="rId4"/>
    <p:sldId id="270" r:id="rId5"/>
    <p:sldId id="271" r:id="rId6"/>
    <p:sldId id="272" r:id="rId7"/>
  </p:sldIdLst>
  <p:sldSz cx="9144000" cy="5143500" type="screen16x9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81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4126fbbe59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4126fbbe59_0_11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1427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4126fbbe59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4126fbbe59_0_11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3279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4126fbbe59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4126fbbe59_0_11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231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4126fbbe59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4126fbbe59_0_11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6650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4126fbbe59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4126fbbe59_0_11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2531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4126fbbe59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4126fbbe59_0_11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36445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/>
        </p:nvSpPr>
        <p:spPr>
          <a:xfrm>
            <a:off x="3368100" y="204700"/>
            <a:ext cx="2184300" cy="6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900" b="1" dirty="0"/>
              <a:t>E. A. Jones </a:t>
            </a:r>
            <a:r>
              <a:rPr lang="es-ES" sz="900" b="1" dirty="0" err="1"/>
              <a:t>Elementary</a:t>
            </a:r>
            <a:endParaRPr lang="es-ES" sz="900" b="1" dirty="0"/>
          </a:p>
          <a:p>
            <a:pPr lvl="0" algn="ctr"/>
            <a:r>
              <a:rPr lang="es-ES" sz="900" b="1" dirty="0"/>
              <a:t>Compacto de Escuela Familiar</a:t>
            </a:r>
          </a:p>
          <a:p>
            <a:pPr lvl="0" algn="ctr"/>
            <a:r>
              <a:rPr lang="es-ES" sz="900" b="1" dirty="0"/>
              <a:t> Kínder</a:t>
            </a:r>
          </a:p>
          <a:p>
            <a:pPr lvl="0" algn="ctr"/>
            <a:r>
              <a:rPr lang="en" sz="900" b="1" dirty="0"/>
              <a:t>2021-2022</a:t>
            </a:r>
            <a:endParaRPr sz="900" b="1" dirty="0"/>
          </a:p>
        </p:txBody>
      </p:sp>
      <p:sp>
        <p:nvSpPr>
          <p:cNvPr id="125" name="Google Shape;125;p19"/>
          <p:cNvSpPr txBox="1"/>
          <p:nvPr/>
        </p:nvSpPr>
        <p:spPr>
          <a:xfrm>
            <a:off x="3059450" y="2050472"/>
            <a:ext cx="2952300" cy="914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dirty="0"/>
              <a:t>Mission Statement</a:t>
            </a:r>
            <a:endParaRPr sz="900" b="1" dirty="0"/>
          </a:p>
          <a:p>
            <a:pPr algn="just"/>
            <a:r>
              <a:rPr lang="es-ES" sz="700" dirty="0">
                <a:latin typeface="Century Gothic" panose="020B0502020202020204" pitchFamily="34" charset="0"/>
              </a:rPr>
              <a:t>E. A. Jones </a:t>
            </a:r>
            <a:r>
              <a:rPr lang="es-ES" sz="700" dirty="0" err="1">
                <a:latin typeface="Century Gothic" panose="020B0502020202020204" pitchFamily="34" charset="0"/>
              </a:rPr>
              <a:t>Elementary</a:t>
            </a:r>
            <a:r>
              <a:rPr lang="es-ES" sz="700" dirty="0">
                <a:latin typeface="Century Gothic" panose="020B0502020202020204" pitchFamily="34" charset="0"/>
              </a:rPr>
              <a:t> hará todo lo posible para incluir a los padres en el desarrollo, evaluación y revisión del Programa de Título I y la Política de Participación de los Padres. El compacto de la escuela en casa describirá las responsabilidades de los interesados ​​clave.</a:t>
            </a:r>
          </a:p>
        </p:txBody>
      </p:sp>
      <p:sp>
        <p:nvSpPr>
          <p:cNvPr id="126" name="Google Shape;126;p19"/>
          <p:cNvSpPr txBox="1"/>
          <p:nvPr/>
        </p:nvSpPr>
        <p:spPr>
          <a:xfrm>
            <a:off x="3516125" y="4132250"/>
            <a:ext cx="2049900" cy="7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/>
              <a:t>302 Martin Lane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Missouri City, TX 77489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/>
              <a:t>281-634-4960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 dirty="0">
                <a:solidFill>
                  <a:schemeClr val="hlink"/>
                </a:solidFill>
              </a:rPr>
              <a:t>www.fortbendisd.com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Carlo Leiva, Director de Escuela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Shannon Reese, Asistente Directora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27;p19"/>
          <p:cNvSpPr txBox="1"/>
          <p:nvPr/>
        </p:nvSpPr>
        <p:spPr>
          <a:xfrm>
            <a:off x="280701" y="332324"/>
            <a:ext cx="2561889" cy="2905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900" b="1" dirty="0">
                <a:latin typeface="Calibri" panose="020F0502020204030204" pitchFamily="34" charset="0"/>
                <a:cs typeface="Calibri" panose="020F0502020204030204" pitchFamily="34" charset="0"/>
              </a:rPr>
              <a:t>Acuerdo de asociación entre el hogar y la escuela</a:t>
            </a:r>
          </a:p>
          <a:p>
            <a:endParaRPr lang="es-ES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Como estudiante</a:t>
            </a:r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, entiendo que mi educación es muy importante para mi futuro. Me ayudará a desarrollar las herramientas que necesito para convertirme en una persona exitosa y productiva. Sé que mi educación ahora me preparará para la universidad en el futuro. Debido a esto, me comprometo a seguir el requisito y me comprometo a: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Llegar a la escuela todos los días a tiempo a menos que esté enfermo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Seguir las reglas y los seis pilares del carácter de nuestra escuela.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Completando la entrega de tareas a tiempo cada semana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Devolver notas, carpetas semanales y otros materiales escolares a mis padres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Como padre</a:t>
            </a:r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, entiendo que la educación de mi hijo hoy es esencial para su éxito en la vida. Esta experiencia lo ayudará a convertirse en una persona exitosa y productiva. También los preparará para la universidad si así lo eligen. Debido a esto, me comprometo a seguir los requisitos que me comprometo a: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Código de conducta de los padres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Compromiso de garantizar que mi hijo asista a la escuela a tiempo todos los días a menos que esté enfermo.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Tener una comunicación constante con el maestro.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Asegúrese de que mi hijo reciba buenas noches de descanso.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Asegurarme de que mi hijo comprenda las expectativas y el código de conducta de la escuela.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Voluntariado y apoyo a iniciativas escolares.</a:t>
            </a:r>
          </a:p>
        </p:txBody>
      </p:sp>
      <p:sp>
        <p:nvSpPr>
          <p:cNvPr id="128" name="Google Shape;128;p19"/>
          <p:cNvSpPr txBox="1"/>
          <p:nvPr/>
        </p:nvSpPr>
        <p:spPr>
          <a:xfrm>
            <a:off x="280701" y="3330625"/>
            <a:ext cx="2335883" cy="1320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800" b="1" dirty="0"/>
              <a:t>Como maestra</a:t>
            </a:r>
            <a:r>
              <a:rPr lang="es-ES" sz="600" dirty="0"/>
              <a:t>, estoy comprometida a crear una escuela que no conozca límites para el éxito académico de cada estudiante en la Escuela Primaria E. A. Jones:</a:t>
            </a:r>
          </a:p>
          <a:p>
            <a:endParaRPr lang="es-ES" sz="600" dirty="0"/>
          </a:p>
          <a:p>
            <a:r>
              <a:rPr lang="es-ES" sz="600" dirty="0"/>
              <a:t>Satisfacer las necesidades individuales de aprendizaje de cada niño.</a:t>
            </a:r>
          </a:p>
          <a:p>
            <a:r>
              <a:rPr lang="es-ES" sz="600" dirty="0"/>
              <a:t>Crear experiencias de aprendizaje en el aula interesantes</a:t>
            </a:r>
          </a:p>
          <a:p>
            <a:r>
              <a:rPr lang="es-ES" sz="600" dirty="0"/>
              <a:t>Tratar a los estudiantes, padres y colegas con cortesía y respeto.</a:t>
            </a:r>
          </a:p>
          <a:p>
            <a:r>
              <a:rPr lang="es-ES" sz="600" dirty="0"/>
              <a:t>Mantener a los estudiantes, padres y entre ellos con los más altos estándares de rendimiento.</a:t>
            </a:r>
          </a:p>
          <a:p>
            <a:r>
              <a:rPr lang="es-ES" sz="600" dirty="0"/>
              <a:t>Colaborar regularmente con colegas para buscar e implementar estrategias más efectivas para ayudar a cada niño a alcanzar su potencial académico.</a:t>
            </a:r>
          </a:p>
          <a:p>
            <a:r>
              <a:rPr lang="es-ES" sz="600" dirty="0"/>
              <a:t>Prepare lecciones que estén alineadas con las expectativas del distrito y del estado.</a:t>
            </a:r>
            <a:endParaRPr lang="en-US" sz="600" dirty="0"/>
          </a:p>
        </p:txBody>
      </p:sp>
      <p:sp>
        <p:nvSpPr>
          <p:cNvPr id="130" name="Google Shape;130;p19"/>
          <p:cNvSpPr txBox="1"/>
          <p:nvPr/>
        </p:nvSpPr>
        <p:spPr>
          <a:xfrm>
            <a:off x="6445889" y="382553"/>
            <a:ext cx="2462695" cy="28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s-ES" sz="800" b="1" dirty="0"/>
              <a:t>Evaluación</a:t>
            </a:r>
          </a:p>
          <a:p>
            <a:pPr algn="just"/>
            <a:r>
              <a:rPr lang="es-ES" sz="600" dirty="0"/>
              <a:t>El equipo de liderazgo del campus evaluará la efectividad del Programa de participación de los padres. Los recursos que incluirán datos de evaluación y encuestas se utilizarán para determinar las necesidades y desarrollar estrategias revisadas para el éxito de los estudiantes. Cualquier cambio en el Programa del Título I y la Política de participación de los padres se desarrollará y acordará con los comentarios de los padres y se comunicará a los padres en el distrito o la escuela.</a:t>
            </a:r>
          </a:p>
          <a:p>
            <a:pPr algn="just"/>
            <a:endParaRPr lang="es-ES" sz="600" dirty="0"/>
          </a:p>
          <a:p>
            <a:pPr algn="just"/>
            <a:r>
              <a:rPr lang="es-ES" sz="800" b="1" dirty="0"/>
              <a:t>Cómo se evalúa el progreso del estudiante</a:t>
            </a:r>
          </a:p>
          <a:p>
            <a:pPr algn="just"/>
            <a:r>
              <a:rPr lang="es-ES" sz="600" dirty="0"/>
              <a:t>Los estudiantes de pre-</a:t>
            </a:r>
            <a:r>
              <a:rPr lang="es-ES" sz="600" dirty="0" err="1"/>
              <a:t>kinder</a:t>
            </a:r>
            <a:r>
              <a:rPr lang="es-ES" sz="600" dirty="0"/>
              <a:t> de infantes se evalúan mediante la evaluación de círculo. Los estudiantes de jardín de infantes a segundo grado son evaluados utilizando la evaluación de referencia del distrito. Kindergarten a 5to grado se evalúan utilizando REN 360 al comienzo, medio y fin de año. El estado también evalúa de tercer grado a quinto grado mediante la evaluación STAAR.</a:t>
            </a:r>
          </a:p>
          <a:p>
            <a:pPr algn="just"/>
            <a:endParaRPr lang="es-ES" sz="600" dirty="0"/>
          </a:p>
          <a:p>
            <a:pPr algn="just"/>
            <a:r>
              <a:rPr lang="es-ES" sz="600" dirty="0"/>
              <a:t>Comuníquese con el maestro de su hijo si desea programar una conferencia para discutir el progreso de su hijo.</a:t>
            </a:r>
            <a:endParaRPr sz="600" dirty="0"/>
          </a:p>
        </p:txBody>
      </p:sp>
      <p:sp>
        <p:nvSpPr>
          <p:cNvPr id="131" name="Google Shape;131;p19"/>
          <p:cNvSpPr txBox="1"/>
          <p:nvPr/>
        </p:nvSpPr>
        <p:spPr>
          <a:xfrm>
            <a:off x="6919050" y="3330625"/>
            <a:ext cx="242100" cy="1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9"/>
          <p:cNvSpPr txBox="1"/>
          <p:nvPr/>
        </p:nvSpPr>
        <p:spPr>
          <a:xfrm>
            <a:off x="6459514" y="2786472"/>
            <a:ext cx="2388148" cy="1695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800" b="1" dirty="0"/>
              <a:t>Comunicación entre el personal y los padres</a:t>
            </a:r>
          </a:p>
          <a:p>
            <a:r>
              <a:rPr lang="es-ES" sz="700" dirty="0"/>
              <a:t>E. A. Jones </a:t>
            </a:r>
            <a:r>
              <a:rPr lang="es-ES" sz="700" dirty="0" err="1"/>
              <a:t>Elementary</a:t>
            </a:r>
            <a:r>
              <a:rPr lang="es-ES" sz="700" dirty="0"/>
              <a:t> se comunicará con los padres regularmente. Se proporcionará información importante en el manual del alumno, el compacto de la escuela de origen y en el sitio web de la escuela. Los avisos frecuentes sobre el rendimiento de los estudiantes se enviarán a casa con los niños, o se proporcionarán mediante llamadas telefónicas, correos electrónicos, conferencias y visitas a domicilio. Toda la comunicación se proporcionará en un idioma y formato que los padres puedan entender. Se alienta a los padres a comunicarse con la escuela o con el maestro del niño cuando surjan preguntas o problemas.</a:t>
            </a:r>
          </a:p>
        </p:txBody>
      </p:sp>
      <p:pic>
        <p:nvPicPr>
          <p:cNvPr id="12" name="Picture 11" descr="Image result for school home agreement clip art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919" y="976906"/>
            <a:ext cx="1154661" cy="808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2918" y="976906"/>
            <a:ext cx="1486285" cy="128138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11235" y="2964749"/>
            <a:ext cx="1406238" cy="9387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/>
              <a:t>SEGURO</a:t>
            </a:r>
          </a:p>
          <a:p>
            <a:r>
              <a:rPr lang="en-US" sz="1100" b="1" dirty="0"/>
              <a:t>AMOROSO</a:t>
            </a:r>
          </a:p>
          <a:p>
            <a:r>
              <a:rPr lang="en-US" sz="1100" b="1" dirty="0"/>
              <a:t>EQUITATIVO</a:t>
            </a:r>
          </a:p>
          <a:p>
            <a:r>
              <a:rPr lang="en-US" sz="1100" b="1" dirty="0"/>
              <a:t>COLABORATIVO</a:t>
            </a:r>
          </a:p>
          <a:p>
            <a:r>
              <a:rPr lang="en-US" sz="1100" b="1" dirty="0"/>
              <a:t>CONSISTENTE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54513" y="3234053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44354" y="3056460"/>
            <a:ext cx="145264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/>
              <a:t>APRENDIZAJE</a:t>
            </a:r>
          </a:p>
          <a:p>
            <a:pPr algn="ctr"/>
            <a:r>
              <a:rPr lang="es-ES" b="1" dirty="0"/>
              <a:t>en</a:t>
            </a:r>
          </a:p>
          <a:p>
            <a:pPr algn="ctr"/>
            <a:r>
              <a:rPr lang="es-ES" b="1" dirty="0"/>
              <a:t>E. A. JONES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88019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/>
        </p:nvSpPr>
        <p:spPr>
          <a:xfrm>
            <a:off x="3368100" y="204700"/>
            <a:ext cx="2184300" cy="6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900" b="1" dirty="0"/>
              <a:t>E. A. Jones </a:t>
            </a:r>
            <a:r>
              <a:rPr lang="es-ES" sz="900" b="1" dirty="0" err="1"/>
              <a:t>Elementary</a:t>
            </a:r>
            <a:endParaRPr lang="es-ES" sz="900" b="1" dirty="0"/>
          </a:p>
          <a:p>
            <a:pPr lvl="0" algn="ctr"/>
            <a:r>
              <a:rPr lang="es-ES" sz="900" b="1" dirty="0"/>
              <a:t>Compacto de Escuela Familiar</a:t>
            </a:r>
          </a:p>
          <a:p>
            <a:pPr lvl="0" algn="ctr"/>
            <a:r>
              <a:rPr lang="es-ES" sz="900" b="1" dirty="0"/>
              <a:t> Primer Grado</a:t>
            </a:r>
          </a:p>
          <a:p>
            <a:pPr lvl="0" algn="ctr"/>
            <a:r>
              <a:rPr lang="en" sz="900" b="1" dirty="0"/>
              <a:t>2021-2022 </a:t>
            </a:r>
            <a:endParaRPr sz="900" b="1" dirty="0"/>
          </a:p>
        </p:txBody>
      </p:sp>
      <p:sp>
        <p:nvSpPr>
          <p:cNvPr id="125" name="Google Shape;125;p19"/>
          <p:cNvSpPr txBox="1"/>
          <p:nvPr/>
        </p:nvSpPr>
        <p:spPr>
          <a:xfrm>
            <a:off x="3059450" y="2050472"/>
            <a:ext cx="2952300" cy="914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dirty="0"/>
              <a:t>Mission Statement</a:t>
            </a:r>
            <a:endParaRPr sz="900" b="1" dirty="0"/>
          </a:p>
          <a:p>
            <a:pPr algn="just"/>
            <a:r>
              <a:rPr lang="es-ES" sz="700" dirty="0">
                <a:latin typeface="Century Gothic" panose="020B0502020202020204" pitchFamily="34" charset="0"/>
              </a:rPr>
              <a:t>E. A. Jones </a:t>
            </a:r>
            <a:r>
              <a:rPr lang="es-ES" sz="700" dirty="0" err="1">
                <a:latin typeface="Century Gothic" panose="020B0502020202020204" pitchFamily="34" charset="0"/>
              </a:rPr>
              <a:t>Elementary</a:t>
            </a:r>
            <a:r>
              <a:rPr lang="es-ES" sz="700" dirty="0">
                <a:latin typeface="Century Gothic" panose="020B0502020202020204" pitchFamily="34" charset="0"/>
              </a:rPr>
              <a:t> hará todo lo posible para incluir a los padres en el desarrollo, evaluación y revisión del Programa de Título I y la Política de Participación de los Padres. El compacto de la escuela en casa describirá las responsabilidades de los interesados ​​clave.</a:t>
            </a:r>
          </a:p>
        </p:txBody>
      </p:sp>
      <p:sp>
        <p:nvSpPr>
          <p:cNvPr id="126" name="Google Shape;126;p19"/>
          <p:cNvSpPr txBox="1"/>
          <p:nvPr/>
        </p:nvSpPr>
        <p:spPr>
          <a:xfrm>
            <a:off x="3516125" y="4132250"/>
            <a:ext cx="2049900" cy="7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/>
              <a:t>302 Martin Lane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Missouri City, TX 77489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/>
              <a:t>281-634-4960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 dirty="0">
                <a:solidFill>
                  <a:schemeClr val="hlink"/>
                </a:solidFill>
              </a:rPr>
              <a:t>www.fortbendisd.com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Carlo Leiva, Director de Escuela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Shannon Reese, Asistente Directora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27;p19"/>
          <p:cNvSpPr txBox="1"/>
          <p:nvPr/>
        </p:nvSpPr>
        <p:spPr>
          <a:xfrm>
            <a:off x="280701" y="332324"/>
            <a:ext cx="2561889" cy="2905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900" b="1" dirty="0">
                <a:latin typeface="Calibri" panose="020F0502020204030204" pitchFamily="34" charset="0"/>
                <a:cs typeface="Calibri" panose="020F0502020204030204" pitchFamily="34" charset="0"/>
              </a:rPr>
              <a:t>Acuerdo de asociación entre el hogar y la escuela</a:t>
            </a:r>
          </a:p>
          <a:p>
            <a:endParaRPr lang="es-ES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Como estudiante</a:t>
            </a:r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, entiendo que mi educación es muy importante para mi futuro. Me ayudará a desarrollar las herramientas que necesito para convertirme en una persona exitosa y productiva. Sé que mi educación ahora me preparará para la universidad en el futuro. Debido a esto, me comprometo a seguir el requisito y me comprometo a: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Llegar a la escuela todos los días a tiempo a menos que esté enfermo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Seguir las reglas y los seis pilares del carácter de nuestra escuela.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Completando la entrega de tareas a tiempo cada semana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Devolver notas, carpetas semanales y otros materiales escolares a mis padres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Como padre</a:t>
            </a:r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, entiendo que la educación de mi hijo hoy es esencial para su éxito en la vida. Esta experiencia lo ayudará a convertirse en una persona exitosa y productiva. También los preparará para la universidad si así lo eligen. Debido a esto, me comprometo a seguir los requisitos que me comprometo a: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Código de conducta de los padres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Compromiso de garantizar que mi hijo asista a la escuela a tiempo todos los días a menos que esté enfermo.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Tener una comunicación constante con el maestro.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Asegúrese de que mi hijo reciba buenas noches de descanso.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Asegurarme de que mi hijo comprenda las expectativas y el código de conducta de la escuela.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Voluntariado y apoyo a iniciativas escolares.</a:t>
            </a:r>
          </a:p>
        </p:txBody>
      </p:sp>
      <p:sp>
        <p:nvSpPr>
          <p:cNvPr id="128" name="Google Shape;128;p19"/>
          <p:cNvSpPr txBox="1"/>
          <p:nvPr/>
        </p:nvSpPr>
        <p:spPr>
          <a:xfrm>
            <a:off x="280701" y="3330625"/>
            <a:ext cx="2335883" cy="1320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800" b="1" dirty="0"/>
              <a:t>Como maestra</a:t>
            </a:r>
            <a:r>
              <a:rPr lang="es-ES" sz="600" dirty="0"/>
              <a:t>, estoy comprometida a crear una escuela que no conozca límites para el éxito académico de cada estudiante en la Escuela Primaria E. A. Jones:</a:t>
            </a:r>
          </a:p>
          <a:p>
            <a:endParaRPr lang="es-ES" sz="600" dirty="0"/>
          </a:p>
          <a:p>
            <a:r>
              <a:rPr lang="es-ES" sz="600" dirty="0"/>
              <a:t>Satisfacer las necesidades individuales de aprendizaje de cada niño.</a:t>
            </a:r>
          </a:p>
          <a:p>
            <a:r>
              <a:rPr lang="es-ES" sz="600" dirty="0"/>
              <a:t>Crear experiencias de aprendizaje en el aula interesantes</a:t>
            </a:r>
          </a:p>
          <a:p>
            <a:r>
              <a:rPr lang="es-ES" sz="600" dirty="0"/>
              <a:t>Tratar a los estudiantes, padres y colegas con cortesía y respeto.</a:t>
            </a:r>
          </a:p>
          <a:p>
            <a:r>
              <a:rPr lang="es-ES" sz="600" dirty="0"/>
              <a:t>Mantener a los estudiantes, padres y entre ellos con los más altos estándares de rendimiento.</a:t>
            </a:r>
          </a:p>
          <a:p>
            <a:r>
              <a:rPr lang="es-ES" sz="600" dirty="0"/>
              <a:t>Colaborar regularmente con colegas para buscar e implementar estrategias más efectivas para ayudar a cada niño a alcanzar su potencial académico.</a:t>
            </a:r>
          </a:p>
          <a:p>
            <a:r>
              <a:rPr lang="es-ES" sz="600" dirty="0"/>
              <a:t>Prepare lecciones que estén alineadas con las expectativas del distrito y del estado.</a:t>
            </a:r>
            <a:endParaRPr lang="en-US" sz="600" dirty="0"/>
          </a:p>
        </p:txBody>
      </p:sp>
      <p:sp>
        <p:nvSpPr>
          <p:cNvPr id="130" name="Google Shape;130;p19"/>
          <p:cNvSpPr txBox="1"/>
          <p:nvPr/>
        </p:nvSpPr>
        <p:spPr>
          <a:xfrm>
            <a:off x="6445889" y="382553"/>
            <a:ext cx="2462695" cy="28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s-ES" sz="800" b="1" dirty="0"/>
              <a:t>Evaluación</a:t>
            </a:r>
          </a:p>
          <a:p>
            <a:pPr algn="just"/>
            <a:r>
              <a:rPr lang="es-ES" sz="600" dirty="0"/>
              <a:t>El equipo de liderazgo del campus evaluará la efectividad del Programa de participación de los padres. Los recursos que incluirán datos de evaluación y encuestas se utilizarán para determinar las necesidades y desarrollar estrategias revisadas para el éxito de los estudiantes. Cualquier cambio en el Programa del Título I y la Política de participación de los padres se desarrollará y acordará con los comentarios de los padres y se comunicará a los padres en el distrito o la escuela.</a:t>
            </a:r>
          </a:p>
          <a:p>
            <a:pPr algn="just"/>
            <a:endParaRPr lang="es-ES" sz="600" dirty="0"/>
          </a:p>
          <a:p>
            <a:pPr algn="just"/>
            <a:r>
              <a:rPr lang="es-ES" sz="800" b="1" dirty="0"/>
              <a:t>Cómo se evalúa el progreso del estudiante</a:t>
            </a:r>
          </a:p>
          <a:p>
            <a:pPr algn="just"/>
            <a:r>
              <a:rPr lang="es-ES" sz="600" dirty="0"/>
              <a:t>Los estudiantes de pre-</a:t>
            </a:r>
            <a:r>
              <a:rPr lang="es-ES" sz="600" dirty="0" err="1"/>
              <a:t>kinder</a:t>
            </a:r>
            <a:r>
              <a:rPr lang="es-ES" sz="600" dirty="0"/>
              <a:t> de infantes se evalúan mediante la evaluación de círculo. Los estudiantes de jardín de infantes a segundo grado son evaluados utilizando la evaluación de referencia del distrito. Kindergarten a 5to grado se evalúan utilizando REN 360 al comienzo, medio y fin de año. El estado también evalúa de tercer grado a quinto grado mediante la evaluación STAAR.</a:t>
            </a:r>
          </a:p>
          <a:p>
            <a:pPr algn="just"/>
            <a:endParaRPr lang="es-ES" sz="600" dirty="0"/>
          </a:p>
          <a:p>
            <a:pPr algn="just"/>
            <a:r>
              <a:rPr lang="es-ES" sz="600" dirty="0"/>
              <a:t>Comuníquese con el maestro de su hijo si desea programar una conferencia para discutir el progreso de su hijo.</a:t>
            </a:r>
            <a:endParaRPr sz="600" dirty="0"/>
          </a:p>
        </p:txBody>
      </p:sp>
      <p:sp>
        <p:nvSpPr>
          <p:cNvPr id="131" name="Google Shape;131;p19"/>
          <p:cNvSpPr txBox="1"/>
          <p:nvPr/>
        </p:nvSpPr>
        <p:spPr>
          <a:xfrm>
            <a:off x="6919050" y="3330625"/>
            <a:ext cx="242100" cy="1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9"/>
          <p:cNvSpPr txBox="1"/>
          <p:nvPr/>
        </p:nvSpPr>
        <p:spPr>
          <a:xfrm>
            <a:off x="6459514" y="2786472"/>
            <a:ext cx="2388148" cy="1695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800" b="1" dirty="0"/>
              <a:t>Comunicación entre el personal y los padres</a:t>
            </a:r>
          </a:p>
          <a:p>
            <a:r>
              <a:rPr lang="es-ES" sz="700" dirty="0"/>
              <a:t>E. A. Jones </a:t>
            </a:r>
            <a:r>
              <a:rPr lang="es-ES" sz="700" dirty="0" err="1"/>
              <a:t>Elementary</a:t>
            </a:r>
            <a:r>
              <a:rPr lang="es-ES" sz="700" dirty="0"/>
              <a:t> se comunicará con los padres regularmente. Se proporcionará información importante en el manual del alumno, el compacto de la escuela de origen y en el sitio web de la escuela. Los avisos frecuentes sobre el rendimiento de los estudiantes se enviarán a casa con los niños, o se proporcionarán mediante llamadas telefónicas, correos electrónicos, conferencias y visitas a domicilio. Toda la comunicación se proporcionará en un idioma y formato que los padres puedan entender. Se alienta a los padres a comunicarse con la escuela o con el maestro del niño cuando surjan preguntas o problemas.</a:t>
            </a:r>
          </a:p>
        </p:txBody>
      </p:sp>
      <p:pic>
        <p:nvPicPr>
          <p:cNvPr id="12" name="Picture 11" descr="Image result for school home agreement clip art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919" y="976906"/>
            <a:ext cx="1154661" cy="808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2918" y="976906"/>
            <a:ext cx="1486285" cy="128138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11235" y="2964749"/>
            <a:ext cx="1406238" cy="9387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/>
              <a:t>SEGURO</a:t>
            </a:r>
          </a:p>
          <a:p>
            <a:r>
              <a:rPr lang="en-US" sz="1100" b="1" dirty="0"/>
              <a:t>AMOROSO</a:t>
            </a:r>
          </a:p>
          <a:p>
            <a:r>
              <a:rPr lang="en-US" sz="1100" b="1" dirty="0"/>
              <a:t>EQUITATIVO</a:t>
            </a:r>
          </a:p>
          <a:p>
            <a:r>
              <a:rPr lang="en-US" sz="1100" b="1" dirty="0"/>
              <a:t>COLABORATIVO</a:t>
            </a:r>
          </a:p>
          <a:p>
            <a:r>
              <a:rPr lang="en-US" sz="1100" b="1" dirty="0"/>
              <a:t>CONSISTENTE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54513" y="3234053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44354" y="3056460"/>
            <a:ext cx="145264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/>
              <a:t>APRENDIZAJE</a:t>
            </a:r>
          </a:p>
          <a:p>
            <a:pPr algn="ctr"/>
            <a:r>
              <a:rPr lang="es-ES" b="1" dirty="0"/>
              <a:t>en</a:t>
            </a:r>
          </a:p>
          <a:p>
            <a:pPr algn="ctr"/>
            <a:r>
              <a:rPr lang="es-ES" b="1" dirty="0"/>
              <a:t>E. A. JONES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6519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/>
        </p:nvSpPr>
        <p:spPr>
          <a:xfrm>
            <a:off x="3368100" y="204700"/>
            <a:ext cx="2184300" cy="6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900" b="1" dirty="0"/>
              <a:t>E. A. Jones </a:t>
            </a:r>
            <a:r>
              <a:rPr lang="es-ES" sz="900" b="1" dirty="0" err="1"/>
              <a:t>Elementary</a:t>
            </a:r>
            <a:endParaRPr lang="es-ES" sz="900" b="1" dirty="0"/>
          </a:p>
          <a:p>
            <a:pPr lvl="0" algn="ctr"/>
            <a:r>
              <a:rPr lang="es-ES" sz="900" b="1" dirty="0"/>
              <a:t>Compacto de Escuela Familiar</a:t>
            </a:r>
          </a:p>
          <a:p>
            <a:pPr lvl="0" algn="ctr"/>
            <a:r>
              <a:rPr lang="es-ES" sz="900" b="1" dirty="0"/>
              <a:t> Segundo Grado</a:t>
            </a:r>
          </a:p>
          <a:p>
            <a:pPr lvl="0" algn="ctr"/>
            <a:r>
              <a:rPr lang="en" sz="900" b="1" dirty="0"/>
              <a:t>2021-2022 </a:t>
            </a:r>
            <a:endParaRPr sz="900" b="1" dirty="0"/>
          </a:p>
        </p:txBody>
      </p:sp>
      <p:sp>
        <p:nvSpPr>
          <p:cNvPr id="125" name="Google Shape;125;p19"/>
          <p:cNvSpPr txBox="1"/>
          <p:nvPr/>
        </p:nvSpPr>
        <p:spPr>
          <a:xfrm>
            <a:off x="3059450" y="2050472"/>
            <a:ext cx="2952300" cy="914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dirty="0"/>
              <a:t>Mission Statement</a:t>
            </a:r>
            <a:endParaRPr sz="900" b="1" dirty="0"/>
          </a:p>
          <a:p>
            <a:pPr algn="just"/>
            <a:r>
              <a:rPr lang="es-ES" sz="700" dirty="0">
                <a:latin typeface="Century Gothic" panose="020B0502020202020204" pitchFamily="34" charset="0"/>
              </a:rPr>
              <a:t>E. A. Jones </a:t>
            </a:r>
            <a:r>
              <a:rPr lang="es-ES" sz="700" dirty="0" err="1">
                <a:latin typeface="Century Gothic" panose="020B0502020202020204" pitchFamily="34" charset="0"/>
              </a:rPr>
              <a:t>Elementary</a:t>
            </a:r>
            <a:r>
              <a:rPr lang="es-ES" sz="700" dirty="0">
                <a:latin typeface="Century Gothic" panose="020B0502020202020204" pitchFamily="34" charset="0"/>
              </a:rPr>
              <a:t> hará todo lo posible para incluir a los padres en el desarrollo, evaluación y revisión del Programa de Título I y la Política de Participación de los Padres. El compacto de la escuela en casa describirá las responsabilidades de los interesados ​​clave.</a:t>
            </a:r>
          </a:p>
        </p:txBody>
      </p:sp>
      <p:sp>
        <p:nvSpPr>
          <p:cNvPr id="126" name="Google Shape;126;p19"/>
          <p:cNvSpPr txBox="1"/>
          <p:nvPr/>
        </p:nvSpPr>
        <p:spPr>
          <a:xfrm>
            <a:off x="3516125" y="4132250"/>
            <a:ext cx="2049900" cy="7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/>
              <a:t>302 Martin Lane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Missouri City, TX 77489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/>
              <a:t>281-634-4960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 dirty="0">
                <a:solidFill>
                  <a:schemeClr val="hlink"/>
                </a:solidFill>
              </a:rPr>
              <a:t>www.fortbendisd.com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Carlo Leiva, Director de Escuela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Shannon Reese, Asistente Directora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27;p19"/>
          <p:cNvSpPr txBox="1"/>
          <p:nvPr/>
        </p:nvSpPr>
        <p:spPr>
          <a:xfrm>
            <a:off x="280701" y="332324"/>
            <a:ext cx="2561889" cy="2905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900" b="1" dirty="0">
                <a:latin typeface="Calibri" panose="020F0502020204030204" pitchFamily="34" charset="0"/>
                <a:cs typeface="Calibri" panose="020F0502020204030204" pitchFamily="34" charset="0"/>
              </a:rPr>
              <a:t>Acuerdo de asociación entre el hogar y la escuela</a:t>
            </a:r>
          </a:p>
          <a:p>
            <a:endParaRPr lang="es-ES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Como estudiante</a:t>
            </a:r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, entiendo que mi educación es muy importante para mi futuro. Me ayudará a desarrollar las herramientas que necesito para convertirme en una persona exitosa y productiva. Sé que mi educación ahora me preparará para la universidad en el futuro. Debido a esto, me comprometo a seguir el requisito y me comprometo a: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Llegar a la escuela todos los días a tiempo a menos que esté enfermo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Seguir las reglas y los seis pilares del carácter de nuestra escuela.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Completando la entrega de tareas a tiempo cada semana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Devolver notas, carpetas semanales y otros materiales escolares a mis padres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Como padre</a:t>
            </a:r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, entiendo que la educación de mi hijo hoy es esencial para su éxito en la vida. Esta experiencia lo ayudará a convertirse en una persona exitosa y productiva. También los preparará para la universidad si así lo eligen. Debido a esto, me comprometo a seguir los requisitos que me comprometo a: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Código de conducta de los padres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Compromiso de garantizar que mi hijo asista a la escuela a tiempo todos los días a menos que esté enfermo.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Tener una comunicación constante con el maestro.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Asegúrese de que mi hijo reciba buenas noches de descanso.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Asegurarme de que mi hijo comprenda las expectativas y el código de conducta de la escuela.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Voluntariado y apoyo a iniciativas escolares.</a:t>
            </a:r>
          </a:p>
        </p:txBody>
      </p:sp>
      <p:sp>
        <p:nvSpPr>
          <p:cNvPr id="128" name="Google Shape;128;p19"/>
          <p:cNvSpPr txBox="1"/>
          <p:nvPr/>
        </p:nvSpPr>
        <p:spPr>
          <a:xfrm>
            <a:off x="280701" y="3330625"/>
            <a:ext cx="2335883" cy="1320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800" b="1" dirty="0"/>
              <a:t>Como maestra</a:t>
            </a:r>
            <a:r>
              <a:rPr lang="es-ES" sz="600" dirty="0"/>
              <a:t>, estoy comprometida a crear una escuela que no conozca límites para el éxito académico de cada estudiante en la Escuela Primaria E. A. Jones:</a:t>
            </a:r>
          </a:p>
          <a:p>
            <a:endParaRPr lang="es-ES" sz="600" dirty="0"/>
          </a:p>
          <a:p>
            <a:r>
              <a:rPr lang="es-ES" sz="600" dirty="0"/>
              <a:t>Satisfacer las necesidades individuales de aprendizaje de cada niño.</a:t>
            </a:r>
          </a:p>
          <a:p>
            <a:r>
              <a:rPr lang="es-ES" sz="600" dirty="0"/>
              <a:t>Crear experiencias de aprendizaje en el aula interesantes</a:t>
            </a:r>
          </a:p>
          <a:p>
            <a:r>
              <a:rPr lang="es-ES" sz="600" dirty="0"/>
              <a:t>Tratar a los estudiantes, padres y colegas con cortesía y respeto.</a:t>
            </a:r>
          </a:p>
          <a:p>
            <a:r>
              <a:rPr lang="es-ES" sz="600" dirty="0"/>
              <a:t>Mantener a los estudiantes, padres y entre ellos con los más altos estándares de rendimiento.</a:t>
            </a:r>
          </a:p>
          <a:p>
            <a:r>
              <a:rPr lang="es-ES" sz="600" dirty="0"/>
              <a:t>Colaborar regularmente con colegas para buscar e implementar estrategias más efectivas para ayudar a cada niño a alcanzar su potencial académico.</a:t>
            </a:r>
          </a:p>
          <a:p>
            <a:r>
              <a:rPr lang="es-ES" sz="600" dirty="0"/>
              <a:t>Prepare lecciones que estén alineadas con las expectativas del distrito y del estado.</a:t>
            </a:r>
            <a:endParaRPr lang="en-US" sz="600" dirty="0"/>
          </a:p>
        </p:txBody>
      </p:sp>
      <p:sp>
        <p:nvSpPr>
          <p:cNvPr id="130" name="Google Shape;130;p19"/>
          <p:cNvSpPr txBox="1"/>
          <p:nvPr/>
        </p:nvSpPr>
        <p:spPr>
          <a:xfrm>
            <a:off x="6445889" y="382553"/>
            <a:ext cx="2462695" cy="28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s-ES" sz="800" b="1" dirty="0"/>
              <a:t>Evaluación</a:t>
            </a:r>
          </a:p>
          <a:p>
            <a:pPr algn="just"/>
            <a:r>
              <a:rPr lang="es-ES" sz="600" dirty="0"/>
              <a:t>El equipo de liderazgo del campus evaluará la efectividad del Programa de participación de los padres. Los recursos que incluirán datos de evaluación y encuestas se utilizarán para determinar las necesidades y desarrollar estrategias revisadas para el éxito de los estudiantes. Cualquier cambio en el Programa del Título I y la Política de participación de los padres se desarrollará y acordará con los comentarios de los padres y se comunicará a los padres en el distrito o la escuela.</a:t>
            </a:r>
          </a:p>
          <a:p>
            <a:pPr algn="just"/>
            <a:endParaRPr lang="es-ES" sz="600" dirty="0"/>
          </a:p>
          <a:p>
            <a:pPr algn="just"/>
            <a:r>
              <a:rPr lang="es-ES" sz="800" b="1" dirty="0"/>
              <a:t>Cómo se evalúa el progreso del estudiante</a:t>
            </a:r>
          </a:p>
          <a:p>
            <a:pPr algn="just"/>
            <a:r>
              <a:rPr lang="es-ES" sz="600" dirty="0"/>
              <a:t>Los estudiantes de pre-</a:t>
            </a:r>
            <a:r>
              <a:rPr lang="es-ES" sz="600" dirty="0" err="1"/>
              <a:t>kinder</a:t>
            </a:r>
            <a:r>
              <a:rPr lang="es-ES" sz="600" dirty="0"/>
              <a:t> de infantes se evalúan mediante la evaluación de círculo. Los estudiantes de jardín de infantes a segundo grado son evaluados utilizando la evaluación de referencia del distrito. Kindergarten a 5to grado se evalúan utilizando REN 360 al comienzo, medio y fin de año. El estado también evalúa de tercer grado a quinto grado mediante la evaluación STAAR.</a:t>
            </a:r>
          </a:p>
          <a:p>
            <a:pPr algn="just"/>
            <a:endParaRPr lang="es-ES" sz="600" dirty="0"/>
          </a:p>
          <a:p>
            <a:pPr algn="just"/>
            <a:r>
              <a:rPr lang="es-ES" sz="600" dirty="0"/>
              <a:t>Comuníquese con el maestro de su hijo si desea programar una conferencia para discutir el progreso de su hijo.</a:t>
            </a:r>
            <a:endParaRPr sz="600" dirty="0"/>
          </a:p>
        </p:txBody>
      </p:sp>
      <p:sp>
        <p:nvSpPr>
          <p:cNvPr id="131" name="Google Shape;131;p19"/>
          <p:cNvSpPr txBox="1"/>
          <p:nvPr/>
        </p:nvSpPr>
        <p:spPr>
          <a:xfrm>
            <a:off x="6919050" y="3330625"/>
            <a:ext cx="242100" cy="1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9"/>
          <p:cNvSpPr txBox="1"/>
          <p:nvPr/>
        </p:nvSpPr>
        <p:spPr>
          <a:xfrm>
            <a:off x="6459514" y="2786472"/>
            <a:ext cx="2388148" cy="1695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800" b="1" dirty="0"/>
              <a:t>Comunicación entre el personal y los padres</a:t>
            </a:r>
          </a:p>
          <a:p>
            <a:r>
              <a:rPr lang="es-ES" sz="700" dirty="0"/>
              <a:t>E. A. Jones </a:t>
            </a:r>
            <a:r>
              <a:rPr lang="es-ES" sz="700" dirty="0" err="1"/>
              <a:t>Elementary</a:t>
            </a:r>
            <a:r>
              <a:rPr lang="es-ES" sz="700" dirty="0"/>
              <a:t> se comunicará con los padres regularmente. Se proporcionará información importante en el manual del alumno, el compacto de la escuela de origen y en el sitio web de la escuela. Los avisos frecuentes sobre el rendimiento de los estudiantes se enviarán a casa con los niños, o se proporcionarán mediante llamadas telefónicas, correos electrónicos, conferencias y visitas a domicilio. Toda la comunicación se proporcionará en un idioma y formato que los padres puedan entender. Se alienta a los padres a comunicarse con la escuela o con el maestro del niño cuando surjan preguntas o problemas.</a:t>
            </a:r>
          </a:p>
        </p:txBody>
      </p:sp>
      <p:pic>
        <p:nvPicPr>
          <p:cNvPr id="12" name="Picture 11" descr="Image result for school home agreement clip art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919" y="976906"/>
            <a:ext cx="1154661" cy="808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2918" y="976906"/>
            <a:ext cx="1486285" cy="128138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11235" y="2964749"/>
            <a:ext cx="1406238" cy="9387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/>
              <a:t>SEGURO</a:t>
            </a:r>
          </a:p>
          <a:p>
            <a:r>
              <a:rPr lang="en-US" sz="1100" b="1" dirty="0"/>
              <a:t>AMOROSO</a:t>
            </a:r>
          </a:p>
          <a:p>
            <a:r>
              <a:rPr lang="en-US" sz="1100" b="1" dirty="0"/>
              <a:t>EQUITATIVO</a:t>
            </a:r>
          </a:p>
          <a:p>
            <a:r>
              <a:rPr lang="en-US" sz="1100" b="1" dirty="0"/>
              <a:t>COLABORATIVO</a:t>
            </a:r>
          </a:p>
          <a:p>
            <a:r>
              <a:rPr lang="en-US" sz="1100" b="1" dirty="0"/>
              <a:t>CONSISTENTE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54513" y="3234053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44354" y="3056460"/>
            <a:ext cx="145264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/>
              <a:t>APRENDIZAJE</a:t>
            </a:r>
          </a:p>
          <a:p>
            <a:pPr algn="ctr"/>
            <a:r>
              <a:rPr lang="es-ES" b="1" dirty="0"/>
              <a:t>en</a:t>
            </a:r>
          </a:p>
          <a:p>
            <a:pPr algn="ctr"/>
            <a:r>
              <a:rPr lang="es-ES" b="1" dirty="0"/>
              <a:t>E. A. JONES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8856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/>
        </p:nvSpPr>
        <p:spPr>
          <a:xfrm>
            <a:off x="3368100" y="204700"/>
            <a:ext cx="2184300" cy="6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900" b="1" dirty="0"/>
              <a:t>E. A. Jones </a:t>
            </a:r>
            <a:r>
              <a:rPr lang="es-ES" sz="900" b="1" dirty="0" err="1"/>
              <a:t>Elementary</a:t>
            </a:r>
            <a:endParaRPr lang="es-ES" sz="900" b="1" dirty="0"/>
          </a:p>
          <a:p>
            <a:pPr lvl="0" algn="ctr"/>
            <a:r>
              <a:rPr lang="es-ES" sz="900" b="1" dirty="0"/>
              <a:t>Compacto de Escuela Familiar</a:t>
            </a:r>
          </a:p>
          <a:p>
            <a:pPr lvl="0" algn="ctr"/>
            <a:r>
              <a:rPr lang="es-ES" sz="900" b="1" dirty="0"/>
              <a:t> Tercer Grado</a:t>
            </a:r>
          </a:p>
          <a:p>
            <a:pPr lvl="0" algn="ctr"/>
            <a:r>
              <a:rPr lang="en" sz="900" b="1" dirty="0"/>
              <a:t>2021-2022 </a:t>
            </a:r>
            <a:endParaRPr sz="900" b="1" dirty="0"/>
          </a:p>
        </p:txBody>
      </p:sp>
      <p:sp>
        <p:nvSpPr>
          <p:cNvPr id="125" name="Google Shape;125;p19"/>
          <p:cNvSpPr txBox="1"/>
          <p:nvPr/>
        </p:nvSpPr>
        <p:spPr>
          <a:xfrm>
            <a:off x="3059450" y="2050472"/>
            <a:ext cx="2952300" cy="914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dirty="0"/>
              <a:t>Mission Statement</a:t>
            </a:r>
            <a:endParaRPr sz="900" b="1" dirty="0"/>
          </a:p>
          <a:p>
            <a:pPr algn="just"/>
            <a:r>
              <a:rPr lang="es-ES" sz="700" dirty="0">
                <a:latin typeface="Century Gothic" panose="020B0502020202020204" pitchFamily="34" charset="0"/>
              </a:rPr>
              <a:t>E. A. Jones </a:t>
            </a:r>
            <a:r>
              <a:rPr lang="es-ES" sz="700" dirty="0" err="1">
                <a:latin typeface="Century Gothic" panose="020B0502020202020204" pitchFamily="34" charset="0"/>
              </a:rPr>
              <a:t>Elementary</a:t>
            </a:r>
            <a:r>
              <a:rPr lang="es-ES" sz="700" dirty="0">
                <a:latin typeface="Century Gothic" panose="020B0502020202020204" pitchFamily="34" charset="0"/>
              </a:rPr>
              <a:t> hará todo lo posible para incluir a los padres en el desarrollo, evaluación y revisión del Programa de Título I y la Política de Participación de los Padres. El compacto de la escuela en casa describirá las responsabilidades de los interesados ​​clave.</a:t>
            </a:r>
          </a:p>
        </p:txBody>
      </p:sp>
      <p:sp>
        <p:nvSpPr>
          <p:cNvPr id="126" name="Google Shape;126;p19"/>
          <p:cNvSpPr txBox="1"/>
          <p:nvPr/>
        </p:nvSpPr>
        <p:spPr>
          <a:xfrm>
            <a:off x="3516125" y="4132250"/>
            <a:ext cx="2049900" cy="7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/>
              <a:t>302 Martin Lane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Missouri City, TX 77489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/>
              <a:t>281-634-4960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 dirty="0">
                <a:solidFill>
                  <a:schemeClr val="hlink"/>
                </a:solidFill>
              </a:rPr>
              <a:t>www.fortbendisd.com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Carlo Leiva, Director de Escuela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Shannon Reese, Asistente Directora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27;p19"/>
          <p:cNvSpPr txBox="1"/>
          <p:nvPr/>
        </p:nvSpPr>
        <p:spPr>
          <a:xfrm>
            <a:off x="280701" y="332324"/>
            <a:ext cx="2561889" cy="2905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900" b="1" dirty="0">
                <a:latin typeface="Calibri" panose="020F0502020204030204" pitchFamily="34" charset="0"/>
                <a:cs typeface="Calibri" panose="020F0502020204030204" pitchFamily="34" charset="0"/>
              </a:rPr>
              <a:t>Acuerdo de asociación entre el hogar y la escuela</a:t>
            </a:r>
          </a:p>
          <a:p>
            <a:endParaRPr lang="es-ES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Como estudiante</a:t>
            </a:r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, entiendo que mi educación es muy importante para mi futuro. Me ayudará a desarrollar las herramientas que necesito para convertirme en una persona exitosa y productiva. Sé que mi educación ahora me preparará para la universidad en el futuro. Debido a esto, me comprometo a seguir el requisito y me comprometo a: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Llegar a la escuela todos los días a tiempo a menos que esté enfermo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Seguir las reglas y los seis pilares del carácter de nuestra escuela.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Completando la entrega de tareas a tiempo cada semana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Devolver notas, carpetas semanales y otros materiales escolares a mis padres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Como padre</a:t>
            </a:r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, entiendo que la educación de mi hijo hoy es esencial para su éxito en la vida. Esta experiencia lo ayudará a convertirse en una persona exitosa y productiva. También los preparará para la universidad si así lo eligen. Debido a esto, me comprometo a seguir los requisitos que me comprometo a: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Código de conducta de los padres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Compromiso de garantizar que mi hijo asista a la escuela a tiempo todos los días a menos que esté enfermo.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Tener una comunicación constante con el maestro.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Asegúrese de que mi hijo reciba buenas noches de descanso.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Asegurarme de que mi hijo comprenda las expectativas y el código de conducta de la escuela.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Voluntariado y apoyo a iniciativas escolares.</a:t>
            </a:r>
          </a:p>
        </p:txBody>
      </p:sp>
      <p:sp>
        <p:nvSpPr>
          <p:cNvPr id="128" name="Google Shape;128;p19"/>
          <p:cNvSpPr txBox="1"/>
          <p:nvPr/>
        </p:nvSpPr>
        <p:spPr>
          <a:xfrm>
            <a:off x="280701" y="3330625"/>
            <a:ext cx="2335883" cy="1320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800" b="1" dirty="0"/>
              <a:t>Como maestra</a:t>
            </a:r>
            <a:r>
              <a:rPr lang="es-ES" sz="600" dirty="0"/>
              <a:t>, estoy comprometida a crear una escuela que no conozca límites para el éxito académico de cada estudiante en la Escuela Primaria E. A. Jones:</a:t>
            </a:r>
          </a:p>
          <a:p>
            <a:endParaRPr lang="es-ES" sz="600" dirty="0"/>
          </a:p>
          <a:p>
            <a:r>
              <a:rPr lang="es-ES" sz="600" dirty="0"/>
              <a:t>Satisfacer las necesidades individuales de aprendizaje de cada niño.</a:t>
            </a:r>
          </a:p>
          <a:p>
            <a:r>
              <a:rPr lang="es-ES" sz="600" dirty="0"/>
              <a:t>Crear experiencias de aprendizaje en el aula interesantes</a:t>
            </a:r>
          </a:p>
          <a:p>
            <a:r>
              <a:rPr lang="es-ES" sz="600" dirty="0"/>
              <a:t>Tratar a los estudiantes, padres y colegas con cortesía y respeto.</a:t>
            </a:r>
          </a:p>
          <a:p>
            <a:r>
              <a:rPr lang="es-ES" sz="600" dirty="0"/>
              <a:t>Mantener a los estudiantes, padres y entre ellos con los más altos estándares de rendimiento.</a:t>
            </a:r>
          </a:p>
          <a:p>
            <a:r>
              <a:rPr lang="es-ES" sz="600" dirty="0"/>
              <a:t>Colaborar regularmente con colegas para buscar e implementar estrategias más efectivas para ayudar a cada niño a alcanzar su potencial académico.</a:t>
            </a:r>
          </a:p>
          <a:p>
            <a:r>
              <a:rPr lang="es-ES" sz="600" dirty="0"/>
              <a:t>Prepare lecciones que estén alineadas con las expectativas del distrito y del estado.</a:t>
            </a:r>
            <a:endParaRPr lang="en-US" sz="600" dirty="0"/>
          </a:p>
        </p:txBody>
      </p:sp>
      <p:sp>
        <p:nvSpPr>
          <p:cNvPr id="130" name="Google Shape;130;p19"/>
          <p:cNvSpPr txBox="1"/>
          <p:nvPr/>
        </p:nvSpPr>
        <p:spPr>
          <a:xfrm>
            <a:off x="6445889" y="382553"/>
            <a:ext cx="2462695" cy="28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s-ES" sz="800" b="1" dirty="0"/>
              <a:t>Evaluación</a:t>
            </a:r>
          </a:p>
          <a:p>
            <a:pPr algn="just"/>
            <a:r>
              <a:rPr lang="es-ES" sz="600" dirty="0"/>
              <a:t>El equipo de liderazgo del campus evaluará la efectividad del Programa de participación de los padres. Los recursos que incluirán datos de evaluación y encuestas se utilizarán para determinar las necesidades y desarrollar estrategias revisadas para el éxito de los estudiantes. Cualquier cambio en el Programa del Título I y la Política de participación de los padres se desarrollará y acordará con los comentarios de los padres y se comunicará a los padres en el distrito o la escuela.</a:t>
            </a:r>
          </a:p>
          <a:p>
            <a:pPr algn="just"/>
            <a:endParaRPr lang="es-ES" sz="600" dirty="0"/>
          </a:p>
          <a:p>
            <a:pPr algn="just"/>
            <a:r>
              <a:rPr lang="es-ES" sz="800" b="1" dirty="0"/>
              <a:t>Cómo se evalúa el progreso del estudiante</a:t>
            </a:r>
          </a:p>
          <a:p>
            <a:pPr algn="just"/>
            <a:r>
              <a:rPr lang="es-ES" sz="600" dirty="0"/>
              <a:t>Los estudiantes de pre-</a:t>
            </a:r>
            <a:r>
              <a:rPr lang="es-ES" sz="600" dirty="0" err="1"/>
              <a:t>kinder</a:t>
            </a:r>
            <a:r>
              <a:rPr lang="es-ES" sz="600" dirty="0"/>
              <a:t> de infantes se evalúan mediante la evaluación de círculo. Los estudiantes de jardín de infantes a segundo grado son evaluados utilizando la evaluación de referencia del distrito. Kindergarten a 5to grado se evalúan utilizando REN 360 al comienzo, medio y fin de año. El estado también evalúa de tercer grado a quinto grado mediante la evaluación STAAR.</a:t>
            </a:r>
          </a:p>
          <a:p>
            <a:pPr algn="just"/>
            <a:endParaRPr lang="es-ES" sz="600" dirty="0"/>
          </a:p>
          <a:p>
            <a:pPr algn="just"/>
            <a:r>
              <a:rPr lang="es-ES" sz="600" dirty="0"/>
              <a:t>Comuníquese con el maestro de su hijo si desea programar una conferencia para discutir el progreso de su hijo.</a:t>
            </a:r>
            <a:endParaRPr sz="600" dirty="0"/>
          </a:p>
        </p:txBody>
      </p:sp>
      <p:sp>
        <p:nvSpPr>
          <p:cNvPr id="131" name="Google Shape;131;p19"/>
          <p:cNvSpPr txBox="1"/>
          <p:nvPr/>
        </p:nvSpPr>
        <p:spPr>
          <a:xfrm>
            <a:off x="6919050" y="3330625"/>
            <a:ext cx="242100" cy="1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9"/>
          <p:cNvSpPr txBox="1"/>
          <p:nvPr/>
        </p:nvSpPr>
        <p:spPr>
          <a:xfrm>
            <a:off x="6459514" y="2786472"/>
            <a:ext cx="2388148" cy="1695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800" b="1" dirty="0"/>
              <a:t>Comunicación entre el personal y los padres</a:t>
            </a:r>
          </a:p>
          <a:p>
            <a:r>
              <a:rPr lang="es-ES" sz="700" dirty="0"/>
              <a:t>E. A. Jones </a:t>
            </a:r>
            <a:r>
              <a:rPr lang="es-ES" sz="700" dirty="0" err="1"/>
              <a:t>Elementary</a:t>
            </a:r>
            <a:r>
              <a:rPr lang="es-ES" sz="700" dirty="0"/>
              <a:t> se comunicará con los padres regularmente. Se proporcionará información importante en el manual del alumno, el compacto de la escuela de origen y en el sitio web de la escuela. Los avisos frecuentes sobre el rendimiento de los estudiantes se enviarán a casa con los niños, o se proporcionarán mediante llamadas telefónicas, correos electrónicos, conferencias y visitas a domicilio. Toda la comunicación se proporcionará en un idioma y formato que los padres puedan entender. Se alienta a los padres a comunicarse con la escuela o con el maestro del niño cuando surjan preguntas o problemas.</a:t>
            </a:r>
          </a:p>
        </p:txBody>
      </p:sp>
      <p:pic>
        <p:nvPicPr>
          <p:cNvPr id="12" name="Picture 11" descr="Image result for school home agreement clip art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919" y="976906"/>
            <a:ext cx="1154661" cy="808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2918" y="976906"/>
            <a:ext cx="1486285" cy="128138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11235" y="2964749"/>
            <a:ext cx="1406238" cy="9387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/>
              <a:t>SEGURO</a:t>
            </a:r>
          </a:p>
          <a:p>
            <a:r>
              <a:rPr lang="en-US" sz="1100" b="1" dirty="0"/>
              <a:t>AMOROSO</a:t>
            </a:r>
          </a:p>
          <a:p>
            <a:r>
              <a:rPr lang="en-US" sz="1100" b="1" dirty="0"/>
              <a:t>EQUITATIVO</a:t>
            </a:r>
          </a:p>
          <a:p>
            <a:r>
              <a:rPr lang="en-US" sz="1100" b="1" dirty="0"/>
              <a:t>COLABORATIVO</a:t>
            </a:r>
          </a:p>
          <a:p>
            <a:r>
              <a:rPr lang="en-US" sz="1100" b="1" dirty="0"/>
              <a:t>CONSISTENTE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54513" y="3234053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44354" y="3056460"/>
            <a:ext cx="145264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/>
              <a:t>APRENDIZAJE</a:t>
            </a:r>
          </a:p>
          <a:p>
            <a:pPr algn="ctr"/>
            <a:r>
              <a:rPr lang="es-ES" b="1" dirty="0"/>
              <a:t>en</a:t>
            </a:r>
          </a:p>
          <a:p>
            <a:pPr algn="ctr"/>
            <a:r>
              <a:rPr lang="es-ES" b="1" dirty="0"/>
              <a:t>E. A. JONES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21727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/>
        </p:nvSpPr>
        <p:spPr>
          <a:xfrm>
            <a:off x="3368100" y="204700"/>
            <a:ext cx="2184300" cy="6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900" b="1" dirty="0"/>
              <a:t>E. A. Jones </a:t>
            </a:r>
            <a:r>
              <a:rPr lang="es-ES" sz="900" b="1" dirty="0" err="1"/>
              <a:t>Elementary</a:t>
            </a:r>
            <a:endParaRPr lang="es-ES" sz="900" b="1" dirty="0"/>
          </a:p>
          <a:p>
            <a:pPr lvl="0" algn="ctr"/>
            <a:r>
              <a:rPr lang="es-ES" sz="900" b="1" dirty="0"/>
              <a:t>Compacto de Escuela Familiar</a:t>
            </a:r>
          </a:p>
          <a:p>
            <a:pPr lvl="0" algn="ctr"/>
            <a:r>
              <a:rPr lang="es-ES" sz="900" b="1" dirty="0"/>
              <a:t> Cuarto Grado</a:t>
            </a:r>
          </a:p>
          <a:p>
            <a:pPr lvl="0" algn="ctr"/>
            <a:r>
              <a:rPr lang="en" sz="900" b="1" dirty="0"/>
              <a:t>2021-2022 </a:t>
            </a:r>
            <a:endParaRPr sz="900" b="1" dirty="0"/>
          </a:p>
        </p:txBody>
      </p:sp>
      <p:sp>
        <p:nvSpPr>
          <p:cNvPr id="125" name="Google Shape;125;p19"/>
          <p:cNvSpPr txBox="1"/>
          <p:nvPr/>
        </p:nvSpPr>
        <p:spPr>
          <a:xfrm>
            <a:off x="3059450" y="2050472"/>
            <a:ext cx="2952300" cy="914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dirty="0"/>
              <a:t>Mission Statement</a:t>
            </a:r>
            <a:endParaRPr sz="900" b="1" dirty="0"/>
          </a:p>
          <a:p>
            <a:pPr algn="just"/>
            <a:r>
              <a:rPr lang="es-ES" sz="700" dirty="0">
                <a:latin typeface="Century Gothic" panose="020B0502020202020204" pitchFamily="34" charset="0"/>
              </a:rPr>
              <a:t>E. A. Jones </a:t>
            </a:r>
            <a:r>
              <a:rPr lang="es-ES" sz="700" dirty="0" err="1">
                <a:latin typeface="Century Gothic" panose="020B0502020202020204" pitchFamily="34" charset="0"/>
              </a:rPr>
              <a:t>Elementary</a:t>
            </a:r>
            <a:r>
              <a:rPr lang="es-ES" sz="700" dirty="0">
                <a:latin typeface="Century Gothic" panose="020B0502020202020204" pitchFamily="34" charset="0"/>
              </a:rPr>
              <a:t> hará todo lo posible para incluir a los padres en el desarrollo, evaluación y revisión del Programa de Título I y la Política de Participación de los Padres. El compacto de la escuela en casa describirá las responsabilidades de los interesados ​​clave.</a:t>
            </a:r>
          </a:p>
        </p:txBody>
      </p:sp>
      <p:sp>
        <p:nvSpPr>
          <p:cNvPr id="126" name="Google Shape;126;p19"/>
          <p:cNvSpPr txBox="1"/>
          <p:nvPr/>
        </p:nvSpPr>
        <p:spPr>
          <a:xfrm>
            <a:off x="3516125" y="4132250"/>
            <a:ext cx="2049900" cy="7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/>
              <a:t>302 Martin Lane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Missouri City, TX 77489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/>
              <a:t>281-634-4960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 dirty="0">
                <a:solidFill>
                  <a:schemeClr val="hlink"/>
                </a:solidFill>
              </a:rPr>
              <a:t>www.fortbendisd.com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Carlo Leiva, Director de Escuela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Shannon Reese, Asistente Directora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27;p19"/>
          <p:cNvSpPr txBox="1"/>
          <p:nvPr/>
        </p:nvSpPr>
        <p:spPr>
          <a:xfrm>
            <a:off x="280701" y="332324"/>
            <a:ext cx="2561889" cy="2905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900" b="1" dirty="0">
                <a:latin typeface="Calibri" panose="020F0502020204030204" pitchFamily="34" charset="0"/>
                <a:cs typeface="Calibri" panose="020F0502020204030204" pitchFamily="34" charset="0"/>
              </a:rPr>
              <a:t>Acuerdo de asociación entre el hogar y la escuela</a:t>
            </a:r>
          </a:p>
          <a:p>
            <a:endParaRPr lang="es-ES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Como estudiante</a:t>
            </a:r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, entiendo que mi educación es muy importante para mi futuro. Me ayudará a desarrollar las herramientas que necesito para convertirme en una persona exitosa y productiva. Sé que mi educación ahora me preparará para la universidad en el futuro. Debido a esto, me comprometo a seguir el requisito y me comprometo a: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Llegar a la escuela todos los días a tiempo a menos que esté enfermo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Seguir las reglas y los seis pilares del carácter de nuestra escuela.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Completando la entrega de tareas a tiempo cada semana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Devolver notas, carpetas semanales y otros materiales escolares a mis padres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Como padre</a:t>
            </a:r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, entiendo que la educación de mi hijo hoy es esencial para su éxito en la vida. Esta experiencia lo ayudará a convertirse en una persona exitosa y productiva. También los preparará para la universidad si así lo eligen. Debido a esto, me comprometo a seguir los requisitos que me comprometo a: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Código de conducta de los padres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Compromiso de garantizar que mi hijo asista a la escuela a tiempo todos los días a menos que esté enfermo.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Tener una comunicación constante con el maestro.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Asegúrese de que mi hijo reciba buenas noches de descanso.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Asegurarme de que mi hijo comprenda las expectativas y el código de conducta de la escuela.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Voluntariado y apoyo a iniciativas escolares.</a:t>
            </a:r>
          </a:p>
        </p:txBody>
      </p:sp>
      <p:sp>
        <p:nvSpPr>
          <p:cNvPr id="128" name="Google Shape;128;p19"/>
          <p:cNvSpPr txBox="1"/>
          <p:nvPr/>
        </p:nvSpPr>
        <p:spPr>
          <a:xfrm>
            <a:off x="280701" y="3330625"/>
            <a:ext cx="2335883" cy="1320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800" b="1" dirty="0"/>
              <a:t>Como maestra</a:t>
            </a:r>
            <a:r>
              <a:rPr lang="es-ES" sz="600" dirty="0"/>
              <a:t>, estoy comprometida a crear una escuela que no conozca límites para el éxito académico de cada estudiante en la Escuela Primaria E. A. Jones:</a:t>
            </a:r>
          </a:p>
          <a:p>
            <a:endParaRPr lang="es-ES" sz="600" dirty="0"/>
          </a:p>
          <a:p>
            <a:r>
              <a:rPr lang="es-ES" sz="600" dirty="0"/>
              <a:t>Satisfacer las necesidades individuales de aprendizaje de cada niño.</a:t>
            </a:r>
          </a:p>
          <a:p>
            <a:r>
              <a:rPr lang="es-ES" sz="600" dirty="0"/>
              <a:t>Crear experiencias de aprendizaje en el aula interesantes</a:t>
            </a:r>
          </a:p>
          <a:p>
            <a:r>
              <a:rPr lang="es-ES" sz="600" dirty="0"/>
              <a:t>Tratar a los estudiantes, padres y colegas con cortesía y respeto.</a:t>
            </a:r>
          </a:p>
          <a:p>
            <a:r>
              <a:rPr lang="es-ES" sz="600" dirty="0"/>
              <a:t>Mantener a los estudiantes, padres y entre ellos con los más altos estándares de rendimiento.</a:t>
            </a:r>
          </a:p>
          <a:p>
            <a:r>
              <a:rPr lang="es-ES" sz="600" dirty="0"/>
              <a:t>Colaborar regularmente con colegas para buscar e implementar estrategias más efectivas para ayudar a cada niño a alcanzar su potencial académico.</a:t>
            </a:r>
          </a:p>
          <a:p>
            <a:r>
              <a:rPr lang="es-ES" sz="600" dirty="0"/>
              <a:t>Prepare lecciones que estén alineadas con las expectativas del distrito y del estado.</a:t>
            </a:r>
            <a:endParaRPr lang="en-US" sz="600" dirty="0"/>
          </a:p>
        </p:txBody>
      </p:sp>
      <p:sp>
        <p:nvSpPr>
          <p:cNvPr id="130" name="Google Shape;130;p19"/>
          <p:cNvSpPr txBox="1"/>
          <p:nvPr/>
        </p:nvSpPr>
        <p:spPr>
          <a:xfrm>
            <a:off x="6445889" y="382553"/>
            <a:ext cx="2462695" cy="28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s-ES" sz="800" b="1" dirty="0"/>
              <a:t>Evaluación</a:t>
            </a:r>
          </a:p>
          <a:p>
            <a:pPr algn="just"/>
            <a:r>
              <a:rPr lang="es-ES" sz="600" dirty="0"/>
              <a:t>El equipo de liderazgo del campus evaluará la efectividad del Programa de participación de los padres. Los recursos que incluirán datos de evaluación y encuestas se utilizarán para determinar las necesidades y desarrollar estrategias revisadas para el éxito de los estudiantes. Cualquier cambio en el Programa del Título I y la Política de participación de los padres se desarrollará y acordará con los comentarios de los padres y se comunicará a los padres en el distrito o la escuela.</a:t>
            </a:r>
          </a:p>
          <a:p>
            <a:pPr algn="just"/>
            <a:endParaRPr lang="es-ES" sz="600" dirty="0"/>
          </a:p>
          <a:p>
            <a:pPr algn="just"/>
            <a:r>
              <a:rPr lang="es-ES" sz="800" b="1" dirty="0"/>
              <a:t>Cómo se evalúa el progreso del estudiante</a:t>
            </a:r>
          </a:p>
          <a:p>
            <a:pPr algn="just"/>
            <a:r>
              <a:rPr lang="es-ES" sz="600" dirty="0"/>
              <a:t>Los estudiantes de pre-</a:t>
            </a:r>
            <a:r>
              <a:rPr lang="es-ES" sz="600" dirty="0" err="1"/>
              <a:t>kinder</a:t>
            </a:r>
            <a:r>
              <a:rPr lang="es-ES" sz="600" dirty="0"/>
              <a:t> de infantes se evalúan mediante la evaluación de círculo. Los estudiantes de jardín de infantes a segundo grado son evaluados utilizando la evaluación de referencia del distrito. Kindergarten a 5to grado se evalúan utilizando REN 360 al comienzo, medio y fin de año. El estado también evalúa de tercer grado a quinto grado mediante la evaluación STAAR.</a:t>
            </a:r>
          </a:p>
          <a:p>
            <a:pPr algn="just"/>
            <a:endParaRPr lang="es-ES" sz="600" dirty="0"/>
          </a:p>
          <a:p>
            <a:pPr algn="just"/>
            <a:r>
              <a:rPr lang="es-ES" sz="600" dirty="0"/>
              <a:t>Comuníquese con el maestro de su hijo si desea programar una conferencia para discutir el progreso de su hijo.</a:t>
            </a:r>
            <a:endParaRPr sz="600" dirty="0"/>
          </a:p>
        </p:txBody>
      </p:sp>
      <p:sp>
        <p:nvSpPr>
          <p:cNvPr id="131" name="Google Shape;131;p19"/>
          <p:cNvSpPr txBox="1"/>
          <p:nvPr/>
        </p:nvSpPr>
        <p:spPr>
          <a:xfrm>
            <a:off x="6919050" y="3330625"/>
            <a:ext cx="242100" cy="1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9"/>
          <p:cNvSpPr txBox="1"/>
          <p:nvPr/>
        </p:nvSpPr>
        <p:spPr>
          <a:xfrm>
            <a:off x="6459514" y="2786472"/>
            <a:ext cx="2388148" cy="1695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800" b="1" dirty="0"/>
              <a:t>Comunicación entre el personal y los padres</a:t>
            </a:r>
          </a:p>
          <a:p>
            <a:r>
              <a:rPr lang="es-ES" sz="700" dirty="0"/>
              <a:t>E. A. Jones </a:t>
            </a:r>
            <a:r>
              <a:rPr lang="es-ES" sz="700" dirty="0" err="1"/>
              <a:t>Elementary</a:t>
            </a:r>
            <a:r>
              <a:rPr lang="es-ES" sz="700" dirty="0"/>
              <a:t> se comunicará con los padres regularmente. Se proporcionará información importante en el manual del alumno, el compacto de la escuela de origen y en el sitio web de la escuela. Los avisos frecuentes sobre el rendimiento de los estudiantes se enviarán a casa con los niños, o se proporcionarán mediante llamadas telefónicas, correos electrónicos, conferencias y visitas a domicilio. Toda la comunicación se proporcionará en un idioma y formato que los padres puedan entender. Se alienta a los padres a comunicarse con la escuela o con el maestro del niño cuando surjan preguntas o problemas.</a:t>
            </a:r>
          </a:p>
        </p:txBody>
      </p:sp>
      <p:pic>
        <p:nvPicPr>
          <p:cNvPr id="12" name="Picture 11" descr="Image result for school home agreement clip art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919" y="976906"/>
            <a:ext cx="1154661" cy="808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2918" y="976906"/>
            <a:ext cx="1486285" cy="128138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11235" y="2964749"/>
            <a:ext cx="1406238" cy="9387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/>
              <a:t>SEGURO</a:t>
            </a:r>
          </a:p>
          <a:p>
            <a:r>
              <a:rPr lang="en-US" sz="1100" b="1" dirty="0"/>
              <a:t>AMOROSO</a:t>
            </a:r>
          </a:p>
          <a:p>
            <a:r>
              <a:rPr lang="en-US" sz="1100" b="1" dirty="0"/>
              <a:t>EQUITATIVO</a:t>
            </a:r>
          </a:p>
          <a:p>
            <a:r>
              <a:rPr lang="en-US" sz="1100" b="1" dirty="0"/>
              <a:t>COLABORATIVO</a:t>
            </a:r>
          </a:p>
          <a:p>
            <a:r>
              <a:rPr lang="en-US" sz="1100" b="1" dirty="0"/>
              <a:t>CONSISTENTE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54513" y="3234053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44354" y="3056460"/>
            <a:ext cx="145264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/>
              <a:t>APRENDIZAJE</a:t>
            </a:r>
          </a:p>
          <a:p>
            <a:pPr algn="ctr"/>
            <a:r>
              <a:rPr lang="es-ES" b="1" dirty="0"/>
              <a:t>en</a:t>
            </a:r>
          </a:p>
          <a:p>
            <a:pPr algn="ctr"/>
            <a:r>
              <a:rPr lang="es-ES" b="1" dirty="0"/>
              <a:t>E. A. JONES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907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/>
          <p:nvPr/>
        </p:nvSpPr>
        <p:spPr>
          <a:xfrm>
            <a:off x="3368100" y="204700"/>
            <a:ext cx="2184300" cy="67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s-ES" sz="900" b="1" dirty="0"/>
              <a:t>E. A. Jones </a:t>
            </a:r>
            <a:r>
              <a:rPr lang="es-ES" sz="900" b="1" dirty="0" err="1"/>
              <a:t>Elementary</a:t>
            </a:r>
            <a:endParaRPr lang="es-ES" sz="900" b="1" dirty="0"/>
          </a:p>
          <a:p>
            <a:pPr lvl="0" algn="ctr"/>
            <a:r>
              <a:rPr lang="es-ES" sz="900" b="1" dirty="0"/>
              <a:t>Compacto de Escuela Familiar</a:t>
            </a:r>
          </a:p>
          <a:p>
            <a:pPr lvl="0" algn="ctr"/>
            <a:r>
              <a:rPr lang="es-ES" sz="900" b="1" dirty="0"/>
              <a:t> Quinto Grado</a:t>
            </a:r>
          </a:p>
          <a:p>
            <a:pPr lvl="0" algn="ctr"/>
            <a:r>
              <a:rPr lang="en" sz="900" b="1" dirty="0"/>
              <a:t>2021-2022 </a:t>
            </a:r>
            <a:endParaRPr sz="900" b="1" dirty="0"/>
          </a:p>
        </p:txBody>
      </p:sp>
      <p:sp>
        <p:nvSpPr>
          <p:cNvPr id="125" name="Google Shape;125;p19"/>
          <p:cNvSpPr txBox="1"/>
          <p:nvPr/>
        </p:nvSpPr>
        <p:spPr>
          <a:xfrm>
            <a:off x="3059450" y="2050472"/>
            <a:ext cx="2952300" cy="914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 dirty="0"/>
              <a:t>Mission Statement</a:t>
            </a:r>
            <a:endParaRPr sz="900" b="1" dirty="0"/>
          </a:p>
          <a:p>
            <a:pPr algn="just"/>
            <a:r>
              <a:rPr lang="es-ES" sz="700" dirty="0">
                <a:latin typeface="Century Gothic" panose="020B0502020202020204" pitchFamily="34" charset="0"/>
              </a:rPr>
              <a:t>E. A. Jones </a:t>
            </a:r>
            <a:r>
              <a:rPr lang="es-ES" sz="700" dirty="0" err="1">
                <a:latin typeface="Century Gothic" panose="020B0502020202020204" pitchFamily="34" charset="0"/>
              </a:rPr>
              <a:t>Elementary</a:t>
            </a:r>
            <a:r>
              <a:rPr lang="es-ES" sz="700" dirty="0">
                <a:latin typeface="Century Gothic" panose="020B0502020202020204" pitchFamily="34" charset="0"/>
              </a:rPr>
              <a:t> hará todo lo posible para incluir a los padres en el desarrollo, evaluación y revisión del Programa de Título I y la Política de Participación de los Padres. El compacto de la escuela en casa describirá las responsabilidades de los interesados ​​clave.</a:t>
            </a:r>
          </a:p>
        </p:txBody>
      </p:sp>
      <p:sp>
        <p:nvSpPr>
          <p:cNvPr id="126" name="Google Shape;126;p19"/>
          <p:cNvSpPr txBox="1"/>
          <p:nvPr/>
        </p:nvSpPr>
        <p:spPr>
          <a:xfrm>
            <a:off x="3516125" y="4132250"/>
            <a:ext cx="2049900" cy="79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/>
              <a:t>302 Martin Lane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Missouri City, TX 77489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dirty="0"/>
              <a:t>281-634-4960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u="sng" dirty="0">
                <a:solidFill>
                  <a:schemeClr val="hlink"/>
                </a:solidFill>
              </a:rPr>
              <a:t>www.fortbendisd.com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Carlo Leiva, Director de Escuela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 dirty="0"/>
              <a:t>Shannon Reese, Asistente Directora</a:t>
            </a:r>
            <a:endParaRPr sz="7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27" name="Google Shape;127;p19"/>
          <p:cNvSpPr txBox="1"/>
          <p:nvPr/>
        </p:nvSpPr>
        <p:spPr>
          <a:xfrm>
            <a:off x="280701" y="332324"/>
            <a:ext cx="2561889" cy="2905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900" b="1" dirty="0">
                <a:latin typeface="Calibri" panose="020F0502020204030204" pitchFamily="34" charset="0"/>
                <a:cs typeface="Calibri" panose="020F0502020204030204" pitchFamily="34" charset="0"/>
              </a:rPr>
              <a:t>Acuerdo de asociación entre el hogar y la escuela</a:t>
            </a:r>
          </a:p>
          <a:p>
            <a:endParaRPr lang="es-ES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Como estudiante</a:t>
            </a:r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, entiendo que mi educación es muy importante para mi futuro. Me ayudará a desarrollar las herramientas que necesito para convertirme en una persona exitosa y productiva. Sé que mi educación ahora me preparará para la universidad en el futuro. Debido a esto, me comprometo a seguir el requisito y me comprometo a: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Llegar a la escuela todos los días a tiempo a menos que esté enfermo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Seguir las reglas y los seis pilares del carácter de nuestra escuela.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Completando la entrega de tareas a tiempo cada semana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Devolver notas, carpetas semanales y otros materiales escolares a mis padres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800" b="1" dirty="0">
                <a:latin typeface="Arial" panose="020B0604020202020204" pitchFamily="34" charset="0"/>
                <a:cs typeface="Arial" panose="020B0604020202020204" pitchFamily="34" charset="0"/>
              </a:rPr>
              <a:t>Como padre</a:t>
            </a:r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, entiendo que la educación de mi hijo hoy es esencial para su éxito en la vida. Esta experiencia lo ayudará a convertirse en una persona exitosa y productiva. También los preparará para la universidad si así lo eligen. Debido a esto, me comprometo a seguir los requisitos que me comprometo a:</a:t>
            </a:r>
          </a:p>
          <a:p>
            <a:endParaRPr lang="es-E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Código de conducta de los padres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Compromiso de garantizar que mi hijo asista a la escuela a tiempo todos los días a menos que esté enfermo.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Tener una comunicación constante con el maestro.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Asegúrese de que mi hijo reciba buenas noches de descanso.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Asegurarme de que mi hijo comprenda las expectativas y el código de conducta de la escuela.</a:t>
            </a:r>
          </a:p>
          <a:p>
            <a:r>
              <a:rPr lang="es-ES" sz="600" dirty="0">
                <a:latin typeface="Arial" panose="020B0604020202020204" pitchFamily="34" charset="0"/>
                <a:cs typeface="Arial" panose="020B0604020202020204" pitchFamily="34" charset="0"/>
              </a:rPr>
              <a:t>Voluntariado y apoyo a iniciativas escolares.</a:t>
            </a:r>
          </a:p>
        </p:txBody>
      </p:sp>
      <p:sp>
        <p:nvSpPr>
          <p:cNvPr id="128" name="Google Shape;128;p19"/>
          <p:cNvSpPr txBox="1"/>
          <p:nvPr/>
        </p:nvSpPr>
        <p:spPr>
          <a:xfrm>
            <a:off x="280701" y="3330625"/>
            <a:ext cx="2335883" cy="13204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800" b="1" dirty="0"/>
              <a:t>Como maestra</a:t>
            </a:r>
            <a:r>
              <a:rPr lang="es-ES" sz="600" dirty="0"/>
              <a:t>, estoy comprometida a crear una escuela que no conozca límites para el éxito académico de cada estudiante en la Escuela Primaria E. A. Jones:</a:t>
            </a:r>
          </a:p>
          <a:p>
            <a:endParaRPr lang="es-ES" sz="600" dirty="0"/>
          </a:p>
          <a:p>
            <a:r>
              <a:rPr lang="es-ES" sz="600" dirty="0"/>
              <a:t>Satisfacer las necesidades individuales de aprendizaje de cada niño.</a:t>
            </a:r>
          </a:p>
          <a:p>
            <a:r>
              <a:rPr lang="es-ES" sz="600" dirty="0"/>
              <a:t>Crear experiencias de aprendizaje en el aula interesantes</a:t>
            </a:r>
          </a:p>
          <a:p>
            <a:r>
              <a:rPr lang="es-ES" sz="600" dirty="0"/>
              <a:t>Tratar a los estudiantes, padres y colegas con cortesía y respeto.</a:t>
            </a:r>
          </a:p>
          <a:p>
            <a:r>
              <a:rPr lang="es-ES" sz="600" dirty="0"/>
              <a:t>Mantener a los estudiantes, padres y entre ellos con los más altos estándares de rendimiento.</a:t>
            </a:r>
          </a:p>
          <a:p>
            <a:r>
              <a:rPr lang="es-ES" sz="600" dirty="0"/>
              <a:t>Colaborar regularmente con colegas para buscar e implementar estrategias más efectivas para ayudar a cada niño a alcanzar su potencial académico.</a:t>
            </a:r>
          </a:p>
          <a:p>
            <a:r>
              <a:rPr lang="es-ES" sz="600" dirty="0"/>
              <a:t>Prepare lecciones que estén alineadas con las expectativas del distrito y del estado.</a:t>
            </a:r>
            <a:endParaRPr lang="en-US" sz="600" dirty="0"/>
          </a:p>
        </p:txBody>
      </p:sp>
      <p:sp>
        <p:nvSpPr>
          <p:cNvPr id="130" name="Google Shape;130;p19"/>
          <p:cNvSpPr txBox="1"/>
          <p:nvPr/>
        </p:nvSpPr>
        <p:spPr>
          <a:xfrm>
            <a:off x="6445889" y="382553"/>
            <a:ext cx="2462695" cy="28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/>
            <a:r>
              <a:rPr lang="es-ES" sz="800" b="1" dirty="0"/>
              <a:t>Evaluación</a:t>
            </a:r>
          </a:p>
          <a:p>
            <a:pPr algn="just"/>
            <a:r>
              <a:rPr lang="es-ES" sz="600" dirty="0"/>
              <a:t>El equipo de liderazgo del campus evaluará la efectividad del Programa de participación de los padres. Los recursos que incluirán datos de evaluación y encuestas se utilizarán para determinar las necesidades y desarrollar estrategias revisadas para el éxito de los estudiantes. Cualquier cambio en el Programa del Título I y la Política de participación de los padres se desarrollará y acordará con los comentarios de los padres y se comunicará a los padres en el distrito o la escuela.</a:t>
            </a:r>
          </a:p>
          <a:p>
            <a:pPr algn="just"/>
            <a:endParaRPr lang="es-ES" sz="600" dirty="0"/>
          </a:p>
          <a:p>
            <a:pPr algn="just"/>
            <a:r>
              <a:rPr lang="es-ES" sz="800" b="1" dirty="0"/>
              <a:t>Cómo se evalúa el progreso del estudiante</a:t>
            </a:r>
          </a:p>
          <a:p>
            <a:pPr algn="just"/>
            <a:r>
              <a:rPr lang="es-ES" sz="600" dirty="0"/>
              <a:t>Los estudiantes de pre-</a:t>
            </a:r>
            <a:r>
              <a:rPr lang="es-ES" sz="600" dirty="0" err="1"/>
              <a:t>kinder</a:t>
            </a:r>
            <a:r>
              <a:rPr lang="es-ES" sz="600" dirty="0"/>
              <a:t> de infantes se evalúan mediante la evaluación de círculo. Los estudiantes de jardín de infantes a segundo grado son evaluados utilizando la evaluación de referencia del distrito. Kindergarten a 5to grado se evalúan utilizando REN 360 al comienzo, medio y fin de año. El estado también evalúa de tercer grado a quinto grado mediante la evaluación STAAR.</a:t>
            </a:r>
          </a:p>
          <a:p>
            <a:pPr algn="just"/>
            <a:endParaRPr lang="es-ES" sz="600" dirty="0"/>
          </a:p>
          <a:p>
            <a:pPr algn="just"/>
            <a:r>
              <a:rPr lang="es-ES" sz="600" dirty="0"/>
              <a:t>Comuníquese con el maestro de su hijo si desea programar una conferencia para discutir el progreso de su hijo.</a:t>
            </a:r>
            <a:endParaRPr sz="600" dirty="0"/>
          </a:p>
        </p:txBody>
      </p:sp>
      <p:sp>
        <p:nvSpPr>
          <p:cNvPr id="131" name="Google Shape;131;p19"/>
          <p:cNvSpPr txBox="1"/>
          <p:nvPr/>
        </p:nvSpPr>
        <p:spPr>
          <a:xfrm>
            <a:off x="6919050" y="3330625"/>
            <a:ext cx="242100" cy="1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9"/>
          <p:cNvSpPr txBox="1"/>
          <p:nvPr/>
        </p:nvSpPr>
        <p:spPr>
          <a:xfrm>
            <a:off x="6459514" y="2786472"/>
            <a:ext cx="2388148" cy="16953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s-ES" sz="800" b="1" dirty="0"/>
              <a:t>Comunicación entre el personal y los padres</a:t>
            </a:r>
          </a:p>
          <a:p>
            <a:r>
              <a:rPr lang="es-ES" sz="700" dirty="0"/>
              <a:t>E. A. Jones </a:t>
            </a:r>
            <a:r>
              <a:rPr lang="es-ES" sz="700" dirty="0" err="1"/>
              <a:t>Elementary</a:t>
            </a:r>
            <a:r>
              <a:rPr lang="es-ES" sz="700" dirty="0"/>
              <a:t> se comunicará con los padres regularmente. Se proporcionará información importante en el manual del alumno, el compacto de la escuela de origen y en el sitio web de la escuela. Los avisos frecuentes sobre el rendimiento de los estudiantes se enviarán a casa con los niños, o se proporcionarán mediante llamadas telefónicas, correos electrónicos, conferencias y visitas a domicilio. Toda la comunicación se proporcionará en un idioma y formato que los padres puedan entender. Se alienta a los padres a comunicarse con la escuela o con el maestro del niño cuando surjan preguntas o problemas.</a:t>
            </a:r>
          </a:p>
        </p:txBody>
      </p:sp>
      <p:pic>
        <p:nvPicPr>
          <p:cNvPr id="12" name="Picture 11" descr="Image result for school home agreement clip art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919" y="976906"/>
            <a:ext cx="1154661" cy="8081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2918" y="976906"/>
            <a:ext cx="1486285" cy="128138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11235" y="2964749"/>
            <a:ext cx="1406238" cy="9387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/>
              <a:t>SEGURO</a:t>
            </a:r>
          </a:p>
          <a:p>
            <a:r>
              <a:rPr lang="en-US" sz="1100" b="1" dirty="0"/>
              <a:t>AMOROSO</a:t>
            </a:r>
          </a:p>
          <a:p>
            <a:r>
              <a:rPr lang="en-US" sz="1100" b="1" dirty="0"/>
              <a:t>EQUITATIVO</a:t>
            </a:r>
          </a:p>
          <a:p>
            <a:r>
              <a:rPr lang="en-US" sz="1100" b="1" dirty="0"/>
              <a:t>COLABORATIVO</a:t>
            </a:r>
          </a:p>
          <a:p>
            <a:r>
              <a:rPr lang="en-US" sz="1100" b="1" dirty="0"/>
              <a:t>CONSISTENTE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54513" y="3234053"/>
            <a:ext cx="3337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=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44354" y="3056460"/>
            <a:ext cx="1452642" cy="73866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s-ES" b="1" dirty="0"/>
              <a:t>APRENDIZAJE</a:t>
            </a:r>
          </a:p>
          <a:p>
            <a:pPr algn="ctr"/>
            <a:r>
              <a:rPr lang="es-ES" b="1" dirty="0"/>
              <a:t>en</a:t>
            </a:r>
          </a:p>
          <a:p>
            <a:pPr algn="ctr"/>
            <a:r>
              <a:rPr lang="es-ES" b="1" dirty="0"/>
              <a:t>E. A. JONES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01752320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4529</Words>
  <Application>Microsoft Office PowerPoint</Application>
  <PresentationFormat>On-screen Show (16:9)</PresentationFormat>
  <Paragraphs>330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Century Gothic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Edmond, Erika</dc:creator>
  <cp:lastModifiedBy>Burrell, Chandra</cp:lastModifiedBy>
  <cp:revision>33</cp:revision>
  <cp:lastPrinted>2018-08-29T19:11:18Z</cp:lastPrinted>
  <dcterms:modified xsi:type="dcterms:W3CDTF">2021-09-01T19:23:51Z</dcterms:modified>
</cp:coreProperties>
</file>