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303" r:id="rId5"/>
    <p:sldId id="295" r:id="rId6"/>
    <p:sldId id="266" r:id="rId7"/>
    <p:sldId id="299" r:id="rId8"/>
    <p:sldId id="269" r:id="rId9"/>
    <p:sldId id="257" r:id="rId10"/>
    <p:sldId id="296" r:id="rId11"/>
    <p:sldId id="302" r:id="rId12"/>
    <p:sldId id="275" r:id="rId13"/>
    <p:sldId id="304" r:id="rId14"/>
    <p:sldId id="291" r:id="rId15"/>
  </p:sldIdLst>
  <p:sldSz cx="9144000" cy="6858000" type="screen4x3"/>
  <p:notesSz cx="7010400" cy="9296400"/>
  <p:custDataLst>
    <p:tags r:id="rId18"/>
  </p:custDataLst>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ake, Karen" initials="BK" lastIdx="1" clrIdx="0">
    <p:extLst>
      <p:ext uri="{19B8F6BF-5375-455C-9EA6-DF929625EA0E}">
        <p15:presenceInfo xmlns:p15="http://schemas.microsoft.com/office/powerpoint/2012/main" userId="S-1-5-21-1789708090-551246311-307057561-1120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5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E2597C-F459-44A0-B336-0710AF83F0F3}" v="12" dt="2020-05-28T17:26:38.7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5-25T14:26:58.946" idx="1">
    <p:pos x="10" y="10"/>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EE67E5-FD9F-4C5F-8C1A-F7CA48C11D20}"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0D53CE64-2BDA-437D-95C7-EBC60B92BB93}" type="pres">
      <dgm:prSet presAssocID="{55EE67E5-FD9F-4C5F-8C1A-F7CA48C11D20}" presName="Name0" presStyleCnt="0">
        <dgm:presLayoutVars>
          <dgm:chMax val="11"/>
          <dgm:chPref val="11"/>
          <dgm:dir/>
          <dgm:resizeHandles/>
        </dgm:presLayoutVars>
      </dgm:prSet>
      <dgm:spPr/>
      <dgm:t>
        <a:bodyPr/>
        <a:lstStyle/>
        <a:p>
          <a:endParaRPr lang="en-US"/>
        </a:p>
      </dgm:t>
    </dgm:pt>
  </dgm:ptLst>
  <dgm:cxnLst>
    <dgm:cxn modelId="{52C552A9-1716-433D-8F7D-2402D1F9D831}" type="presOf" srcId="{55EE67E5-FD9F-4C5F-8C1A-F7CA48C11D20}" destId="{0D53CE64-2BDA-437D-95C7-EBC60B92BB93}" srcOrd="0"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7739E5C3-F9FC-634B-893D-96297DA35765}" type="datetimeFigureOut">
              <a:rPr lang="en-US"/>
              <a:pPr>
                <a:defRPr/>
              </a:pPr>
              <a:t>5/26/2021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eaLnBrk="1" fontAlgn="auto" hangingPunct="1">
              <a:spcBef>
                <a:spcPts val="0"/>
              </a:spcBef>
              <a:spcAft>
                <a:spcPts val="0"/>
              </a:spcAft>
              <a:defRPr sz="1200" smtClean="0">
                <a:latin typeface="+mn-lt"/>
              </a:defRPr>
            </a:lvl1pPr>
          </a:lstStyle>
          <a:p>
            <a:pPr>
              <a:defRPr/>
            </a:pPr>
            <a:fld id="{13627ACA-B30D-294D-95AB-B675112C1508}" type="slidenum">
              <a:rPr lang="en-US"/>
              <a:pPr>
                <a:defRPr/>
              </a:pPr>
              <a:t>‹#›</a:t>
            </a:fld>
            <a:endParaRPr lang="en-US"/>
          </a:p>
        </p:txBody>
      </p:sp>
    </p:spTree>
    <p:extLst>
      <p:ext uri="{BB962C8B-B14F-4D97-AF65-F5344CB8AC3E}">
        <p14:creationId xmlns:p14="http://schemas.microsoft.com/office/powerpoint/2010/main" val="2150983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613D6727-754C-FF46-B713-EE5289B8A8A0}" type="datetimeFigureOut">
              <a:rPr lang="en-US"/>
              <a:pPr>
                <a:defRPr/>
              </a:pPr>
              <a:t>5/26/2021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eaLnBrk="1" fontAlgn="auto" hangingPunct="1">
              <a:spcBef>
                <a:spcPts val="0"/>
              </a:spcBef>
              <a:spcAft>
                <a:spcPts val="0"/>
              </a:spcAft>
              <a:defRPr sz="1200" smtClean="0">
                <a:latin typeface="+mn-lt"/>
              </a:defRPr>
            </a:lvl1pPr>
          </a:lstStyle>
          <a:p>
            <a:pPr>
              <a:defRPr/>
            </a:pPr>
            <a:fld id="{DDB29971-EAF4-FA4B-B446-D81127EDD584}" type="slidenum">
              <a:rPr lang="en-US"/>
              <a:pPr>
                <a:defRPr/>
              </a:pPr>
              <a:t>‹#›</a:t>
            </a:fld>
            <a:endParaRPr lang="en-US"/>
          </a:p>
        </p:txBody>
      </p:sp>
    </p:spTree>
    <p:extLst>
      <p:ext uri="{BB962C8B-B14F-4D97-AF65-F5344CB8AC3E}">
        <p14:creationId xmlns:p14="http://schemas.microsoft.com/office/powerpoint/2010/main" val="25094085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Presenter: </a:t>
            </a:r>
          </a:p>
          <a:p>
            <a:r>
              <a:rPr lang="en-US" b="1"/>
              <a:t>Time:</a:t>
            </a:r>
          </a:p>
          <a:p>
            <a:r>
              <a:rPr lang="en-US" b="1"/>
              <a:t>Materials:</a:t>
            </a:r>
          </a:p>
          <a:p>
            <a:r>
              <a:rPr lang="en-US" b="1"/>
              <a:t>Strategy: </a:t>
            </a: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a:t>
            </a:fld>
            <a:endParaRPr lang="en-US"/>
          </a:p>
        </p:txBody>
      </p:sp>
    </p:spTree>
    <p:extLst>
      <p:ext uri="{BB962C8B-B14F-4D97-AF65-F5344CB8AC3E}">
        <p14:creationId xmlns:p14="http://schemas.microsoft.com/office/powerpoint/2010/main" val="3342535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DB29971-EAF4-FA4B-B446-D81127EDD584}" type="slidenum">
              <a:rPr lang="en-US" smtClean="0"/>
              <a:pPr>
                <a:defRPr/>
              </a:pPr>
              <a:t>3</a:t>
            </a:fld>
            <a:endParaRPr lang="en-US"/>
          </a:p>
        </p:txBody>
      </p:sp>
    </p:spTree>
    <p:extLst>
      <p:ext uri="{BB962C8B-B14F-4D97-AF65-F5344CB8AC3E}">
        <p14:creationId xmlns:p14="http://schemas.microsoft.com/office/powerpoint/2010/main" val="1367364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Presenter: </a:t>
            </a:r>
          </a:p>
          <a:p>
            <a:r>
              <a:rPr lang="en-US" b="1"/>
              <a:t>Time:</a:t>
            </a:r>
          </a:p>
          <a:p>
            <a:r>
              <a:rPr lang="en-US" b="1"/>
              <a:t>Materials:</a:t>
            </a:r>
          </a:p>
          <a:p>
            <a:r>
              <a:rPr lang="en-US" b="1"/>
              <a:t>Strategy: </a:t>
            </a:r>
          </a:p>
          <a:p>
            <a:endParaRPr lang="en-US"/>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5</a:t>
            </a:fld>
            <a:endParaRPr lang="en-US"/>
          </a:p>
        </p:txBody>
      </p:sp>
    </p:spTree>
    <p:extLst>
      <p:ext uri="{BB962C8B-B14F-4D97-AF65-F5344CB8AC3E}">
        <p14:creationId xmlns:p14="http://schemas.microsoft.com/office/powerpoint/2010/main" val="3676038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Presenter: </a:t>
            </a:r>
          </a:p>
          <a:p>
            <a:r>
              <a:rPr lang="en-US" b="1"/>
              <a:t>Time:</a:t>
            </a:r>
          </a:p>
          <a:p>
            <a:r>
              <a:rPr lang="en-US" b="1"/>
              <a:t>Materials:</a:t>
            </a:r>
          </a:p>
          <a:p>
            <a:r>
              <a:rPr lang="en-US" b="1"/>
              <a:t>Strategy: </a:t>
            </a:r>
          </a:p>
          <a:p>
            <a:endParaRPr lang="en-US"/>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6</a:t>
            </a:fld>
            <a:endParaRPr lang="en-US"/>
          </a:p>
        </p:txBody>
      </p:sp>
    </p:spTree>
    <p:extLst>
      <p:ext uri="{BB962C8B-B14F-4D97-AF65-F5344CB8AC3E}">
        <p14:creationId xmlns:p14="http://schemas.microsoft.com/office/powerpoint/2010/main" val="1984306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Allegra</a:t>
            </a:r>
          </a:p>
          <a:p>
            <a:r>
              <a:rPr lang="en-US" b="0" baseline="0" dirty="0"/>
              <a:t>In discussing online learning in FBISD, we can characterize the online learning opportunities into three categories. The reality however is that our students can engage in one, two, or all three of these online learning opportunities. Because of this, it’s critical that the team approach that Susan just discussed be implemented. In essence, we are individualizing and providing students with the best instructional environment for them, in an effort to meet the needs of ALL students. All three of the </a:t>
            </a:r>
            <a:r>
              <a:rPr lang="en-US" dirty="0"/>
              <a:t>online learning opportunities shown here have the potential to offer effective learning for FBISD students.  </a:t>
            </a:r>
          </a:p>
          <a:p>
            <a:endParaRPr lang="en-US" dirty="0"/>
          </a:p>
          <a:p>
            <a:r>
              <a:rPr lang="en-US" dirty="0"/>
              <a:t>Our onsite learners are those students that are scheduled for O Lab during the school day and physically sit in the O Lab, completing coursework, with the support of their O Lab Teacher.</a:t>
            </a:r>
          </a:p>
          <a:p>
            <a:endParaRPr lang="en-US" dirty="0"/>
          </a:p>
          <a:p>
            <a:r>
              <a:rPr lang="en-US" dirty="0"/>
              <a:t>Our remote learners are those students that are enrolled in online courses that they complete during those times that are best for them. For the student that is a remote learner, self-motivation and self-discipline, while needed for any online learning opportunity, are especially critical.</a:t>
            </a:r>
          </a:p>
          <a:p>
            <a:endParaRPr lang="en-US" dirty="0"/>
          </a:p>
          <a:p>
            <a:r>
              <a:rPr lang="en-US" dirty="0"/>
              <a:t>We also have students that engage in both onsite and remote learning opportunities. </a:t>
            </a:r>
          </a:p>
          <a:p>
            <a:endParaRPr lang="en-US" dirty="0"/>
          </a:p>
          <a:p>
            <a:r>
              <a:rPr lang="en-US" dirty="0"/>
              <a:t>As we come together collaboratively, the question is not “which online instructional environment is best”, it is, “which one works best for this particular student, at this particular time in their educational path”. Considerations include the student’s schedule, their internet access, their organizational skills, etc.  We are called upon to look at each student individually to determine which method is best for them and how we can together support them. This springboards us into our next topic, the profiles of our online learners. </a:t>
            </a:r>
            <a:endParaRPr lang="en-US" b="0" baseline="0" dirty="0"/>
          </a:p>
        </p:txBody>
      </p:sp>
      <p:sp>
        <p:nvSpPr>
          <p:cNvPr id="4" name="Slide Number Placeholder 3"/>
          <p:cNvSpPr>
            <a:spLocks noGrp="1"/>
          </p:cNvSpPr>
          <p:nvPr>
            <p:ph type="sldNum" sz="quarter" idx="10"/>
          </p:nvPr>
        </p:nvSpPr>
        <p:spPr/>
        <p:txBody>
          <a:bodyPr/>
          <a:lstStyle/>
          <a:p>
            <a:fld id="{36B09436-7B47-4A5D-A980-DEE0CC85AFDA}" type="slidenum">
              <a:rPr lang="en-US" smtClean="0"/>
              <a:t>8</a:t>
            </a:fld>
            <a:endParaRPr lang="en-US"/>
          </a:p>
        </p:txBody>
      </p:sp>
    </p:spTree>
    <p:extLst>
      <p:ext uri="{BB962C8B-B14F-4D97-AF65-F5344CB8AC3E}">
        <p14:creationId xmlns:p14="http://schemas.microsoft.com/office/powerpoint/2010/main" val="1001315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57162" y="2130425"/>
            <a:ext cx="6785811" cy="1470025"/>
          </a:xfrm>
        </p:spPr>
        <p:txBody>
          <a:bodyPr/>
          <a:lstStyle/>
          <a:p>
            <a:r>
              <a:rPr lang="en-US"/>
              <a:t>Click to edit Master title style</a:t>
            </a:r>
          </a:p>
        </p:txBody>
      </p:sp>
      <p:sp>
        <p:nvSpPr>
          <p:cNvPr id="3" name="Subtitle 2"/>
          <p:cNvSpPr>
            <a:spLocks noGrp="1"/>
          </p:cNvSpPr>
          <p:nvPr>
            <p:ph type="subTitle" idx="1"/>
          </p:nvPr>
        </p:nvSpPr>
        <p:spPr>
          <a:xfrm>
            <a:off x="1357163" y="3886200"/>
            <a:ext cx="678581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37CF4D4A-ED9A-6248-90E6-8B1EAA9102A9}" type="slidenum">
              <a:rPr lang="en-US"/>
              <a:pPr>
                <a:defRPr/>
              </a:pPr>
              <a:t>‹#›</a:t>
            </a:fld>
            <a:endParaRPr lang="en-US"/>
          </a:p>
        </p:txBody>
      </p:sp>
    </p:spTree>
    <p:extLst>
      <p:ext uri="{BB962C8B-B14F-4D97-AF65-F5344CB8AC3E}">
        <p14:creationId xmlns:p14="http://schemas.microsoft.com/office/powerpoint/2010/main" val="1999631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C4D48A56-4A41-A44B-8C23-894CB2AA3E99}" type="slidenum">
              <a:rPr lang="en-US"/>
              <a:pPr>
                <a:defRPr/>
              </a:pPr>
              <a:t>‹#›</a:t>
            </a:fld>
            <a:endParaRPr lang="en-US"/>
          </a:p>
        </p:txBody>
      </p:sp>
    </p:spTree>
    <p:extLst>
      <p:ext uri="{BB962C8B-B14F-4D97-AF65-F5344CB8AC3E}">
        <p14:creationId xmlns:p14="http://schemas.microsoft.com/office/powerpoint/2010/main" val="38460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57162"/>
            <a:ext cx="2057400" cy="47690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61422" y="1357162"/>
            <a:ext cx="4715578" cy="4769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8E3CB8BE-CAF0-DD4D-BD81-18C4561ABF33}" type="slidenum">
              <a:rPr lang="en-US"/>
              <a:pPr>
                <a:defRPr/>
              </a:pPr>
              <a:t>‹#›</a:t>
            </a:fld>
            <a:endParaRPr lang="en-US"/>
          </a:p>
        </p:txBody>
      </p:sp>
    </p:spTree>
    <p:extLst>
      <p:ext uri="{BB962C8B-B14F-4D97-AF65-F5344CB8AC3E}">
        <p14:creationId xmlns:p14="http://schemas.microsoft.com/office/powerpoint/2010/main" val="109700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0CF0625A-6DA4-2542-A4CE-A3929B575227}" type="slidenum">
              <a:rPr lang="en-US"/>
              <a:pPr>
                <a:defRPr/>
              </a:pPr>
              <a:t>‹#›</a:t>
            </a:fld>
            <a:endParaRPr lang="en-US"/>
          </a:p>
        </p:txBody>
      </p:sp>
    </p:spTree>
    <p:extLst>
      <p:ext uri="{BB962C8B-B14F-4D97-AF65-F5344CB8AC3E}">
        <p14:creationId xmlns:p14="http://schemas.microsoft.com/office/powerpoint/2010/main" val="1842877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57162" y="4406900"/>
            <a:ext cx="713755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357163" y="2906713"/>
            <a:ext cx="71375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94D3B676-9F07-AA4C-A4A8-68150F223411}" type="slidenum">
              <a:rPr lang="en-US"/>
              <a:pPr>
                <a:defRPr/>
              </a:pPr>
              <a:t>‹#›</a:t>
            </a:fld>
            <a:endParaRPr lang="en-US"/>
          </a:p>
        </p:txBody>
      </p:sp>
    </p:spTree>
    <p:extLst>
      <p:ext uri="{BB962C8B-B14F-4D97-AF65-F5344CB8AC3E}">
        <p14:creationId xmlns:p14="http://schemas.microsoft.com/office/powerpoint/2010/main" val="84930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57162" y="1600200"/>
            <a:ext cx="339771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45517" y="1600200"/>
            <a:ext cx="339771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537FCD57-5D43-7148-BD1A-7A0E65B8A9BE}" type="slidenum">
              <a:rPr lang="en-US"/>
              <a:pPr>
                <a:defRPr/>
              </a:pPr>
              <a:t>‹#›</a:t>
            </a:fld>
            <a:endParaRPr lang="en-US"/>
          </a:p>
        </p:txBody>
      </p:sp>
    </p:spTree>
    <p:extLst>
      <p:ext uri="{BB962C8B-B14F-4D97-AF65-F5344CB8AC3E}">
        <p14:creationId xmlns:p14="http://schemas.microsoft.com/office/powerpoint/2010/main" val="1495771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57162" y="2353453"/>
            <a:ext cx="339771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57162" y="2993215"/>
            <a:ext cx="3397719" cy="32186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90898" y="2353453"/>
            <a:ext cx="33990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90898" y="2993215"/>
            <a:ext cx="3399054" cy="32186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4F7F2505-C90C-5A4F-A55F-15024E589230}" type="slidenum">
              <a:rPr lang="en-US"/>
              <a:pPr>
                <a:defRPr/>
              </a:pPr>
              <a:t>‹#›</a:t>
            </a:fld>
            <a:endParaRPr lang="en-US"/>
          </a:p>
        </p:txBody>
      </p:sp>
    </p:spTree>
    <p:extLst>
      <p:ext uri="{BB962C8B-B14F-4D97-AF65-F5344CB8AC3E}">
        <p14:creationId xmlns:p14="http://schemas.microsoft.com/office/powerpoint/2010/main" val="994062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804574E0-DB0B-7D42-81A9-32E6CDCEE861}" type="slidenum">
              <a:rPr lang="en-US"/>
              <a:pPr>
                <a:defRPr/>
              </a:pPr>
              <a:t>‹#›</a:t>
            </a:fld>
            <a:endParaRPr lang="en-US"/>
          </a:p>
        </p:txBody>
      </p:sp>
    </p:spTree>
    <p:extLst>
      <p:ext uri="{BB962C8B-B14F-4D97-AF65-F5344CB8AC3E}">
        <p14:creationId xmlns:p14="http://schemas.microsoft.com/office/powerpoint/2010/main" val="1931987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DAA1F853-145A-5346-8B70-675A3EFC9450}" type="slidenum">
              <a:rPr lang="en-US"/>
              <a:pPr>
                <a:defRPr/>
              </a:pPr>
              <a:t>‹#›</a:t>
            </a:fld>
            <a:endParaRPr lang="en-US"/>
          </a:p>
        </p:txBody>
      </p:sp>
    </p:spTree>
    <p:extLst>
      <p:ext uri="{BB962C8B-B14F-4D97-AF65-F5344CB8AC3E}">
        <p14:creationId xmlns:p14="http://schemas.microsoft.com/office/powerpoint/2010/main" val="96627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7162" y="1194593"/>
            <a:ext cx="24933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9920" y="1194594"/>
            <a:ext cx="4236739" cy="49133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57162" y="2356643"/>
            <a:ext cx="2493361" cy="3751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4C57F327-B2A1-3E48-B4E0-10601113EB68}" type="slidenum">
              <a:rPr lang="en-US"/>
              <a:pPr>
                <a:defRPr/>
              </a:pPr>
              <a:t>‹#›</a:t>
            </a:fld>
            <a:endParaRPr lang="en-US"/>
          </a:p>
        </p:txBody>
      </p:sp>
    </p:spTree>
    <p:extLst>
      <p:ext uri="{BB962C8B-B14F-4D97-AF65-F5344CB8AC3E}">
        <p14:creationId xmlns:p14="http://schemas.microsoft.com/office/powerpoint/2010/main" val="982974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7162" y="4800600"/>
            <a:ext cx="5921526"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57162" y="1142999"/>
            <a:ext cx="5921526" cy="3584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357162" y="5367338"/>
            <a:ext cx="592152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C6353B5E-9517-5741-84B8-4D69C4F871E3}" type="slidenum">
              <a:rPr lang="en-US"/>
              <a:pPr>
                <a:defRPr/>
              </a:pPr>
              <a:t>‹#›</a:t>
            </a:fld>
            <a:endParaRPr lang="en-US"/>
          </a:p>
        </p:txBody>
      </p:sp>
    </p:spTree>
    <p:extLst>
      <p:ext uri="{BB962C8B-B14F-4D97-AF65-F5344CB8AC3E}">
        <p14:creationId xmlns:p14="http://schemas.microsoft.com/office/powerpoint/2010/main" val="254035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560388" y="1065974"/>
            <a:ext cx="8429625"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8" name="Text Placeholder 2"/>
          <p:cNvSpPr>
            <a:spLocks noGrp="1"/>
          </p:cNvSpPr>
          <p:nvPr>
            <p:ph type="body" idx="1"/>
          </p:nvPr>
        </p:nvSpPr>
        <p:spPr bwMode="auto">
          <a:xfrm>
            <a:off x="560388" y="2391536"/>
            <a:ext cx="8429625" cy="34718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5" name="Footer Placeholder 4"/>
          <p:cNvSpPr>
            <a:spLocks noGrp="1"/>
          </p:cNvSpPr>
          <p:nvPr>
            <p:ph type="ftr" sz="quarter" idx="3"/>
          </p:nvPr>
        </p:nvSpPr>
        <p:spPr>
          <a:xfrm>
            <a:off x="560388" y="6356350"/>
            <a:ext cx="7480300" cy="365125"/>
          </a:xfrm>
          <a:prstGeom prst="rect">
            <a:avLst/>
          </a:prstGeom>
        </p:spPr>
        <p:txBody>
          <a:bodyPr vert="horz" lIns="91440" tIns="45720" rIns="91440" bIns="45720" rtlCol="0" anchor="ctr"/>
          <a:lstStyle>
            <a:lvl1pPr algn="l" eaLnBrk="1" fontAlgn="auto" hangingPunct="1">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194675" y="6356350"/>
            <a:ext cx="795338"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BCC93B7B-67BB-A649-BE18-E9202DF7E999}" type="slidenum">
              <a:rPr lang="en-US"/>
              <a:pPr>
                <a:defRPr/>
              </a:pPr>
              <a:t>‹#›</a:t>
            </a:fld>
            <a:endParaRPr lang="en-US"/>
          </a:p>
        </p:txBody>
      </p:sp>
      <p:sp>
        <p:nvSpPr>
          <p:cNvPr id="7" name="Rectangle 6"/>
          <p:cNvSpPr/>
          <p:nvPr userDrawn="1"/>
        </p:nvSpPr>
        <p:spPr>
          <a:xfrm>
            <a:off x="-1" y="-22502"/>
            <a:ext cx="9144001" cy="929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902073"/>
            <a:ext cx="9144000" cy="13731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92125" y="92076"/>
            <a:ext cx="1610166" cy="71413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fontAlgn="base" hangingPunct="1">
        <a:spcBef>
          <a:spcPct val="0"/>
        </a:spcBef>
        <a:spcAft>
          <a:spcPct val="0"/>
        </a:spcAft>
        <a:defRPr sz="4000" b="0" i="0" u="none" kern="1200">
          <a:solidFill>
            <a:schemeClr val="tx1"/>
          </a:solidFill>
          <a:latin typeface="+mj-lt"/>
          <a:ea typeface="+mj-ea"/>
          <a:cs typeface="+mj-cs"/>
        </a:defRPr>
      </a:lvl1pPr>
      <a:lvl2pPr algn="l" defTabSz="457200" rtl="0" eaLnBrk="1" fontAlgn="base" hangingPunct="1">
        <a:spcBef>
          <a:spcPct val="0"/>
        </a:spcBef>
        <a:spcAft>
          <a:spcPct val="0"/>
        </a:spcAft>
        <a:defRPr sz="4000">
          <a:solidFill>
            <a:schemeClr val="tx1"/>
          </a:solidFill>
          <a:latin typeface="Calibri" charset="0"/>
        </a:defRPr>
      </a:lvl2pPr>
      <a:lvl3pPr algn="l" defTabSz="457200" rtl="0" eaLnBrk="1" fontAlgn="base" hangingPunct="1">
        <a:spcBef>
          <a:spcPct val="0"/>
        </a:spcBef>
        <a:spcAft>
          <a:spcPct val="0"/>
        </a:spcAft>
        <a:defRPr sz="4000">
          <a:solidFill>
            <a:schemeClr val="tx1"/>
          </a:solidFill>
          <a:latin typeface="Calibri" charset="0"/>
        </a:defRPr>
      </a:lvl3pPr>
      <a:lvl4pPr algn="l" defTabSz="457200" rtl="0" eaLnBrk="1" fontAlgn="base" hangingPunct="1">
        <a:spcBef>
          <a:spcPct val="0"/>
        </a:spcBef>
        <a:spcAft>
          <a:spcPct val="0"/>
        </a:spcAft>
        <a:defRPr sz="4000">
          <a:solidFill>
            <a:schemeClr val="tx1"/>
          </a:solidFill>
          <a:latin typeface="Calibri" charset="0"/>
        </a:defRPr>
      </a:lvl4pPr>
      <a:lvl5pPr algn="l" defTabSz="457200" rtl="0" eaLnBrk="1" fontAlgn="base" hangingPunct="1">
        <a:spcBef>
          <a:spcPct val="0"/>
        </a:spcBef>
        <a:spcAft>
          <a:spcPct val="0"/>
        </a:spcAft>
        <a:defRPr sz="4000">
          <a:solidFill>
            <a:schemeClr val="tx1"/>
          </a:solidFill>
          <a:latin typeface="Calibri" charset="0"/>
        </a:defRPr>
      </a:lvl5pPr>
      <a:lvl6pPr marL="457200" algn="l" defTabSz="457200" rtl="0" eaLnBrk="1" fontAlgn="base" hangingPunct="1">
        <a:spcBef>
          <a:spcPct val="0"/>
        </a:spcBef>
        <a:spcAft>
          <a:spcPct val="0"/>
        </a:spcAft>
        <a:defRPr sz="4000">
          <a:solidFill>
            <a:schemeClr val="tx1"/>
          </a:solidFill>
          <a:latin typeface="Calibri" charset="0"/>
        </a:defRPr>
      </a:lvl6pPr>
      <a:lvl7pPr marL="914400" algn="l" defTabSz="457200" rtl="0" eaLnBrk="1" fontAlgn="base" hangingPunct="1">
        <a:spcBef>
          <a:spcPct val="0"/>
        </a:spcBef>
        <a:spcAft>
          <a:spcPct val="0"/>
        </a:spcAft>
        <a:defRPr sz="4000">
          <a:solidFill>
            <a:schemeClr val="tx1"/>
          </a:solidFill>
          <a:latin typeface="Calibri" charset="0"/>
        </a:defRPr>
      </a:lvl7pPr>
      <a:lvl8pPr marL="1371600" algn="l" defTabSz="457200" rtl="0" eaLnBrk="1" fontAlgn="base" hangingPunct="1">
        <a:spcBef>
          <a:spcPct val="0"/>
        </a:spcBef>
        <a:spcAft>
          <a:spcPct val="0"/>
        </a:spcAft>
        <a:defRPr sz="4000">
          <a:solidFill>
            <a:schemeClr val="tx1"/>
          </a:solidFill>
          <a:latin typeface="Calibri" charset="0"/>
        </a:defRPr>
      </a:lvl8pPr>
      <a:lvl9pPr marL="1828800" algn="l" defTabSz="457200" rtl="0" eaLnBrk="1" fontAlgn="base" hangingPunct="1">
        <a:spcBef>
          <a:spcPct val="0"/>
        </a:spcBef>
        <a:spcAft>
          <a:spcPct val="0"/>
        </a:spcAft>
        <a:defRPr sz="4000">
          <a:solidFill>
            <a:schemeClr val="tx1"/>
          </a:solidFill>
          <a:latin typeface="Calibri"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b="0" i="0" u="none"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mailto:Dallas.killingsworth@fortbendisd.com" TargetMode="External"/><Relationship Id="rId2" Type="http://schemas.openxmlformats.org/officeDocument/2006/relationships/hyperlink" Target="mailto:Robert.Boagni@fortbendisd.com" TargetMode="Externa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tmp"/><Relationship Id="rId1" Type="http://schemas.openxmlformats.org/officeDocument/2006/relationships/slideLayout" Target="../slideLayouts/slideLayout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0095" y="4447550"/>
            <a:ext cx="7623809" cy="830997"/>
          </a:xfrm>
          <a:prstGeom prst="rect">
            <a:avLst/>
          </a:prstGeom>
          <a:noFill/>
        </p:spPr>
        <p:txBody>
          <a:bodyPr wrap="square" rtlCol="0">
            <a:spAutoFit/>
          </a:bodyPr>
          <a:lstStyle/>
          <a:p>
            <a:pPr algn="ctr"/>
            <a:r>
              <a:rPr lang="en-US" sz="4800" b="1" dirty="0"/>
              <a:t>Summer O-lab </a:t>
            </a:r>
            <a:r>
              <a:rPr lang="en-US" sz="4800" b="1" dirty="0" smtClean="0"/>
              <a:t>Orientation</a:t>
            </a:r>
            <a:endParaRPr lang="en-US" sz="4800" b="1" dirty="0"/>
          </a:p>
        </p:txBody>
      </p:sp>
      <p:pic>
        <p:nvPicPr>
          <p:cNvPr id="1026" name="Picture 2" descr="Clements High School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180" y="1113908"/>
            <a:ext cx="4444855" cy="33336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S_LOGO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2552" y="1337691"/>
            <a:ext cx="2790825" cy="288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496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781" y="1214392"/>
            <a:ext cx="7199845" cy="1143000"/>
          </a:xfrm>
        </p:spPr>
        <p:txBody>
          <a:bodyPr/>
          <a:lstStyle/>
          <a:p>
            <a:pPr algn="ctr"/>
            <a:r>
              <a:rPr lang="en-US" sz="2800" b="1" dirty="0"/>
              <a:t>Managing an Online Course:</a:t>
            </a:r>
            <a:br>
              <a:rPr lang="en-US" sz="2800" b="1" dirty="0"/>
            </a:br>
            <a:r>
              <a:rPr lang="en-US" sz="2800" b="1" dirty="0"/>
              <a:t>Checking for Understanding “Virtually”</a:t>
            </a:r>
            <a:r>
              <a:rPr lang="en-US" sz="2800" dirty="0"/>
              <a:t/>
            </a:r>
            <a:br>
              <a:rPr lang="en-US" sz="2800" dirty="0"/>
            </a:br>
            <a:endParaRPr lang="en-US" sz="2800" b="1" dirty="0"/>
          </a:p>
        </p:txBody>
      </p:sp>
      <p:sp>
        <p:nvSpPr>
          <p:cNvPr id="3" name="Slide Number Placeholder 2"/>
          <p:cNvSpPr>
            <a:spLocks noGrp="1"/>
          </p:cNvSpPr>
          <p:nvPr>
            <p:ph type="sldNum" sz="quarter" idx="11"/>
          </p:nvPr>
        </p:nvSpPr>
        <p:spPr/>
        <p:txBody>
          <a:bodyPr/>
          <a:lstStyle/>
          <a:p>
            <a:pPr>
              <a:defRPr/>
            </a:pPr>
            <a:fld id="{804574E0-DB0B-7D42-81A9-32E6CDCEE861}" type="slidenum">
              <a:rPr lang="en-US" smtClean="0"/>
              <a:pPr>
                <a:defRPr/>
              </a:pPr>
              <a:t>10</a:t>
            </a:fld>
            <a:endParaRPr lang="en-US"/>
          </a:p>
        </p:txBody>
      </p:sp>
      <p:sp>
        <p:nvSpPr>
          <p:cNvPr id="4" name="TextBox 3"/>
          <p:cNvSpPr txBox="1"/>
          <p:nvPr/>
        </p:nvSpPr>
        <p:spPr>
          <a:xfrm>
            <a:off x="362744" y="2568594"/>
            <a:ext cx="8229600" cy="2923877"/>
          </a:xfrm>
          <a:prstGeom prst="rect">
            <a:avLst/>
          </a:prstGeom>
          <a:noFill/>
        </p:spPr>
        <p:txBody>
          <a:bodyPr wrap="square" rtlCol="0">
            <a:spAutoFit/>
          </a:bodyPr>
          <a:lstStyle/>
          <a:p>
            <a:pPr marL="457200" indent="-457200">
              <a:buFont typeface="Arial" panose="020B0604020202020204" pitchFamily="34" charset="0"/>
              <a:buChar char="•"/>
            </a:pPr>
            <a:r>
              <a:rPr lang="en-US" sz="2600" b="1" dirty="0"/>
              <a:t>Virtual office hours </a:t>
            </a:r>
            <a:r>
              <a:rPr lang="en-US" sz="2600" dirty="0"/>
              <a:t>are designated during the summer to answer questions, assist students with log in concerns and other technical difficulties. </a:t>
            </a:r>
          </a:p>
          <a:p>
            <a:pPr marL="457200" indent="-457200">
              <a:buFont typeface="Arial" panose="020B0604020202020204" pitchFamily="34" charset="0"/>
              <a:buChar char="•"/>
            </a:pPr>
            <a:r>
              <a:rPr lang="en-US" sz="2600" dirty="0" smtClean="0"/>
              <a:t>Microsoft Teams will be utilized during virtual office hours </a:t>
            </a:r>
            <a:r>
              <a:rPr lang="en-US" sz="2600" b="1" dirty="0" smtClean="0"/>
              <a:t>(</a:t>
            </a:r>
            <a:r>
              <a:rPr lang="en-US" sz="2800" b="1" dirty="0" smtClean="0"/>
              <a:t>10:00 </a:t>
            </a:r>
            <a:r>
              <a:rPr lang="en-US" sz="2800" b="1" dirty="0"/>
              <a:t>A</a:t>
            </a:r>
            <a:r>
              <a:rPr lang="en-US" sz="2800" b="1" dirty="0" smtClean="0"/>
              <a:t>.M</a:t>
            </a:r>
            <a:r>
              <a:rPr lang="en-US" sz="2800" b="1" dirty="0"/>
              <a:t>. – </a:t>
            </a:r>
            <a:r>
              <a:rPr lang="en-US" sz="2800" b="1" dirty="0" smtClean="0"/>
              <a:t>2:00 P.M)</a:t>
            </a:r>
            <a:r>
              <a:rPr lang="en-US" sz="2600" dirty="0" smtClean="0"/>
              <a:t> if a student needs to conference with an </a:t>
            </a:r>
            <a:r>
              <a:rPr lang="en-US" sz="2600" dirty="0" err="1" smtClean="0"/>
              <a:t>Olab</a:t>
            </a:r>
            <a:r>
              <a:rPr lang="en-US" sz="2600" dirty="0" smtClean="0"/>
              <a:t> teacher.</a:t>
            </a:r>
            <a:endParaRPr lang="en-US" sz="2600" b="1" dirty="0"/>
          </a:p>
          <a:p>
            <a:pPr marL="457200" indent="-457200">
              <a:buFont typeface="Arial" panose="020B0604020202020204" pitchFamily="34" charset="0"/>
              <a:buChar char="•"/>
            </a:pPr>
            <a:r>
              <a:rPr lang="en-US" sz="2600" dirty="0" smtClean="0"/>
              <a:t>Email OLab instructor to be called to TEAMS meeting.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7974" y="1065975"/>
            <a:ext cx="2242039" cy="1439834"/>
          </a:xfrm>
          <a:prstGeom prst="rect">
            <a:avLst/>
          </a:prstGeom>
        </p:spPr>
      </p:pic>
    </p:spTree>
    <p:extLst>
      <p:ext uri="{BB962C8B-B14F-4D97-AF65-F5344CB8AC3E}">
        <p14:creationId xmlns:p14="http://schemas.microsoft.com/office/powerpoint/2010/main" val="3261497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6" y="1065974"/>
            <a:ext cx="8429625" cy="1017803"/>
          </a:xfrm>
        </p:spPr>
        <p:txBody>
          <a:bodyPr/>
          <a:lstStyle/>
          <a:p>
            <a:r>
              <a:rPr lang="en-US" dirty="0">
                <a:cs typeface="Calibri"/>
              </a:rPr>
              <a:t/>
            </a:r>
            <a:br>
              <a:rPr lang="en-US" dirty="0">
                <a:cs typeface="Calibri"/>
              </a:rPr>
            </a:br>
            <a:r>
              <a:rPr lang="en-US" dirty="0">
                <a:cs typeface="Calibri"/>
              </a:rPr>
              <a:t/>
            </a:r>
            <a:br>
              <a:rPr lang="en-US" dirty="0">
                <a:cs typeface="Calibri"/>
              </a:rPr>
            </a:br>
            <a:r>
              <a:rPr lang="en-US" dirty="0">
                <a:cs typeface="Calibri"/>
              </a:rPr>
              <a:t>Questions?</a:t>
            </a:r>
            <a:br>
              <a:rPr lang="en-US" dirty="0">
                <a:cs typeface="Calibri"/>
              </a:rPr>
            </a:br>
            <a:r>
              <a:rPr lang="en-US" dirty="0">
                <a:cs typeface="Calibri"/>
              </a:rPr>
              <a:t/>
            </a:r>
            <a:br>
              <a:rPr lang="en-US" dirty="0">
                <a:cs typeface="Calibri"/>
              </a:rPr>
            </a:br>
            <a:endParaRPr lang="en-US" dirty="0">
              <a:ea typeface="+mj-lt"/>
              <a:cs typeface="+mj-lt"/>
            </a:endParaRPr>
          </a:p>
        </p:txBody>
      </p:sp>
      <p:sp>
        <p:nvSpPr>
          <p:cNvPr id="3" name="Slide Number Placeholder 2"/>
          <p:cNvSpPr>
            <a:spLocks noGrp="1"/>
          </p:cNvSpPr>
          <p:nvPr>
            <p:ph type="sldNum" sz="quarter" idx="11"/>
          </p:nvPr>
        </p:nvSpPr>
        <p:spPr/>
        <p:txBody>
          <a:bodyPr/>
          <a:lstStyle/>
          <a:p>
            <a:pPr>
              <a:defRPr/>
            </a:pPr>
            <a:fld id="{804574E0-DB0B-7D42-81A9-32E6CDCEE861}" type="slidenum">
              <a:rPr lang="en-US" smtClean="0"/>
              <a:pPr>
                <a:defRPr/>
              </a:pPr>
              <a:t>11</a:t>
            </a:fld>
            <a:endParaRPr lang="en-US"/>
          </a:p>
        </p:txBody>
      </p:sp>
      <p:sp>
        <p:nvSpPr>
          <p:cNvPr id="4" name="TextBox 3">
            <a:extLst>
              <a:ext uri="{FF2B5EF4-FFF2-40B4-BE49-F238E27FC236}">
                <a16:creationId xmlns:a16="http://schemas.microsoft.com/office/drawing/2014/main" id="{568DA19A-F6D5-4B23-A206-4B54D6F91427}"/>
              </a:ext>
            </a:extLst>
          </p:cNvPr>
          <p:cNvSpPr txBox="1"/>
          <p:nvPr/>
        </p:nvSpPr>
        <p:spPr>
          <a:xfrm>
            <a:off x="508601" y="2426367"/>
            <a:ext cx="8278210" cy="403187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err="1">
                <a:cs typeface="Calibri"/>
              </a:rPr>
              <a:t>Edgenuity</a:t>
            </a:r>
            <a:r>
              <a:rPr lang="en-US" sz="3200" b="1" dirty="0">
                <a:cs typeface="Calibri"/>
              </a:rPr>
              <a:t> Questions:  </a:t>
            </a:r>
          </a:p>
          <a:p>
            <a:endParaRPr lang="en-US" sz="2800" b="1" dirty="0">
              <a:cs typeface="Calibri"/>
            </a:endParaRPr>
          </a:p>
          <a:p>
            <a:pPr marL="457200" indent="-457200">
              <a:buFont typeface="Arial" panose="020B0604020202020204" pitchFamily="34" charset="0"/>
              <a:buChar char="•"/>
            </a:pPr>
            <a:r>
              <a:rPr lang="en-US" sz="2800" b="1" dirty="0" smtClean="0">
                <a:cs typeface="Calibri"/>
              </a:rPr>
              <a:t>Robert Boagni– </a:t>
            </a:r>
            <a:r>
              <a:rPr lang="en-US" sz="2800" dirty="0">
                <a:cs typeface="Calibri"/>
              </a:rPr>
              <a:t>O-Lab </a:t>
            </a:r>
            <a:r>
              <a:rPr lang="en-US" sz="2800" dirty="0" smtClean="0">
                <a:cs typeface="Calibri"/>
              </a:rPr>
              <a:t>Instructor (8:00am-12:00pm)</a:t>
            </a:r>
            <a:endParaRPr lang="en-US" sz="2800" dirty="0">
              <a:cs typeface="Calibri"/>
            </a:endParaRPr>
          </a:p>
          <a:p>
            <a:pPr marL="914400" lvl="1" indent="-457200">
              <a:buFont typeface="Arial" panose="020B0604020202020204" pitchFamily="34" charset="0"/>
              <a:buChar char="•"/>
            </a:pPr>
            <a:r>
              <a:rPr lang="en-US" sz="2800" dirty="0" smtClean="0">
                <a:cs typeface="Calibri"/>
                <a:hlinkClick r:id="rId2"/>
              </a:rPr>
              <a:t>Robert.Boagni@fortbendisd.com</a:t>
            </a:r>
            <a:endParaRPr lang="en-US" sz="2800" dirty="0" smtClean="0">
              <a:cs typeface="Calibri"/>
            </a:endParaRPr>
          </a:p>
          <a:p>
            <a:pPr marL="914400" lvl="1" indent="-457200">
              <a:buFont typeface="Arial" panose="020B0604020202020204" pitchFamily="34" charset="0"/>
              <a:buChar char="•"/>
            </a:pPr>
            <a:endParaRPr lang="en-US" sz="2800" dirty="0">
              <a:cs typeface="Calibri"/>
            </a:endParaRPr>
          </a:p>
          <a:p>
            <a:pPr marL="457200" indent="-457200">
              <a:buFont typeface="Arial" panose="020B0604020202020204" pitchFamily="34" charset="0"/>
              <a:buChar char="•"/>
            </a:pPr>
            <a:r>
              <a:rPr lang="en-US" sz="2800" b="1" dirty="0">
                <a:cs typeface="Calibri"/>
              </a:rPr>
              <a:t>Dallas </a:t>
            </a:r>
            <a:r>
              <a:rPr lang="en-US" sz="2800" b="1" dirty="0" smtClean="0">
                <a:cs typeface="Calibri"/>
              </a:rPr>
              <a:t>Killingsworth- </a:t>
            </a:r>
            <a:r>
              <a:rPr lang="en-US" sz="2800" dirty="0">
                <a:cs typeface="Calibri"/>
              </a:rPr>
              <a:t>O-Lab Instructor </a:t>
            </a:r>
            <a:r>
              <a:rPr lang="en-US" sz="2800" dirty="0" smtClean="0">
                <a:cs typeface="Calibri"/>
              </a:rPr>
              <a:t>(8:00am-10:00am &amp; 12:00pm-2:00pm)</a:t>
            </a:r>
            <a:endParaRPr lang="en-US" sz="2800" dirty="0">
              <a:cs typeface="Calibri"/>
            </a:endParaRPr>
          </a:p>
          <a:p>
            <a:pPr marL="914400" lvl="1" indent="-457200">
              <a:buFont typeface="Arial" panose="020B0604020202020204" pitchFamily="34" charset="0"/>
              <a:buChar char="•"/>
            </a:pPr>
            <a:r>
              <a:rPr lang="en-US" sz="2800" dirty="0">
                <a:cs typeface="Calibri"/>
                <a:hlinkClick r:id="rId3"/>
              </a:rPr>
              <a:t>Dallas.killingsworth@fortbendisd.com</a:t>
            </a:r>
            <a:endParaRPr lang="en-US" sz="2800" dirty="0">
              <a:cs typeface="Calibri"/>
            </a:endParaRPr>
          </a:p>
          <a:p>
            <a:pPr lvl="1"/>
            <a:endParaRPr lang="en-US" sz="2800" dirty="0">
              <a:cs typeface="Calibri"/>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4762" y="1065974"/>
            <a:ext cx="2545251" cy="1947300"/>
          </a:xfrm>
          <a:prstGeom prst="rect">
            <a:avLst/>
          </a:prstGeom>
        </p:spPr>
      </p:pic>
    </p:spTree>
    <p:extLst>
      <p:ext uri="{BB962C8B-B14F-4D97-AF65-F5344CB8AC3E}">
        <p14:creationId xmlns:p14="http://schemas.microsoft.com/office/powerpoint/2010/main" val="2833148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to Summer O-lab Orientation!</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pPr marL="0" indent="0">
              <a:buNone/>
            </a:pPr>
            <a:r>
              <a:rPr lang="en-US" dirty="0"/>
              <a:t>Let’s Get Started…</a:t>
            </a:r>
          </a:p>
        </p:txBody>
      </p:sp>
      <p:sp>
        <p:nvSpPr>
          <p:cNvPr id="4" name="Slide Number Placeholder 3"/>
          <p:cNvSpPr>
            <a:spLocks noGrp="1"/>
          </p:cNvSpPr>
          <p:nvPr>
            <p:ph type="sldNum" sz="quarter" idx="11"/>
          </p:nvPr>
        </p:nvSpPr>
        <p:spPr/>
        <p:txBody>
          <a:bodyPr/>
          <a:lstStyle/>
          <a:p>
            <a:pPr>
              <a:defRPr/>
            </a:pPr>
            <a:fld id="{0CF0625A-6DA4-2542-A4CE-A3929B575227}" type="slidenum">
              <a:rPr lang="en-US" smtClean="0"/>
              <a:pPr>
                <a:defRPr/>
              </a:pPr>
              <a:t>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488" y="2048608"/>
            <a:ext cx="6974865" cy="3349869"/>
          </a:xfrm>
          <a:prstGeom prst="rect">
            <a:avLst/>
          </a:prstGeom>
        </p:spPr>
      </p:pic>
    </p:spTree>
    <p:extLst>
      <p:ext uri="{BB962C8B-B14F-4D97-AF65-F5344CB8AC3E}">
        <p14:creationId xmlns:p14="http://schemas.microsoft.com/office/powerpoint/2010/main" val="906937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719" y="1151034"/>
            <a:ext cx="8429625" cy="699031"/>
          </a:xfrm>
        </p:spPr>
        <p:txBody>
          <a:bodyPr/>
          <a:lstStyle/>
          <a:p>
            <a:r>
              <a:rPr lang="en-US"/>
              <a:t>Learning Intentions:</a:t>
            </a:r>
          </a:p>
        </p:txBody>
      </p:sp>
      <p:sp>
        <p:nvSpPr>
          <p:cNvPr id="3" name="Slide Number Placeholder 2"/>
          <p:cNvSpPr>
            <a:spLocks noGrp="1"/>
          </p:cNvSpPr>
          <p:nvPr>
            <p:ph type="sldNum" sz="quarter" idx="11"/>
          </p:nvPr>
        </p:nvSpPr>
        <p:spPr/>
        <p:txBody>
          <a:bodyPr/>
          <a:lstStyle/>
          <a:p>
            <a:pPr>
              <a:defRPr/>
            </a:pPr>
            <a:fld id="{804574E0-DB0B-7D42-81A9-32E6CDCEE861}" type="slidenum">
              <a:rPr lang="en-US" smtClean="0"/>
              <a:pPr>
                <a:defRPr/>
              </a:pPr>
              <a:t>3</a:t>
            </a:fld>
            <a:endParaRPr lang="en-US"/>
          </a:p>
        </p:txBody>
      </p:sp>
      <p:sp>
        <p:nvSpPr>
          <p:cNvPr id="4" name="TextBox 3"/>
          <p:cNvSpPr txBox="1"/>
          <p:nvPr/>
        </p:nvSpPr>
        <p:spPr>
          <a:xfrm>
            <a:off x="478465" y="2009552"/>
            <a:ext cx="6158005" cy="3477875"/>
          </a:xfrm>
          <a:prstGeom prst="rect">
            <a:avLst/>
          </a:prstGeom>
          <a:noFill/>
        </p:spPr>
        <p:txBody>
          <a:bodyPr wrap="square" rtlCol="0">
            <a:spAutoFit/>
          </a:bodyPr>
          <a:lstStyle/>
          <a:p>
            <a:r>
              <a:rPr lang="en-US" sz="2000" b="1" dirty="0"/>
              <a:t>The learner will be able to…</a:t>
            </a:r>
          </a:p>
          <a:p>
            <a:endParaRPr lang="en-US" sz="2000" dirty="0"/>
          </a:p>
          <a:p>
            <a:pPr marL="342900" indent="-342900">
              <a:buFont typeface="Arial" panose="020B0604020202020204" pitchFamily="34" charset="0"/>
              <a:buChar char="•"/>
            </a:pPr>
            <a:r>
              <a:rPr lang="en-US" sz="2000" dirty="0"/>
              <a:t>Gain a solid understanding of the curricular components and expectation for students enrolled in an </a:t>
            </a:r>
            <a:r>
              <a:rPr lang="en-US" sz="2000" dirty="0" err="1"/>
              <a:t>Edgenuity</a:t>
            </a:r>
            <a:r>
              <a:rPr lang="en-US" sz="2000" dirty="0"/>
              <a:t> summer course(s) including deadline, final exam, and grade reporting.</a:t>
            </a:r>
          </a:p>
          <a:p>
            <a:endParaRPr lang="en-US" sz="2000" dirty="0"/>
          </a:p>
          <a:p>
            <a:pPr marL="342900" indent="-342900">
              <a:buFont typeface="Arial" panose="020B0604020202020204" pitchFamily="34" charset="0"/>
              <a:buChar char="•"/>
            </a:pPr>
            <a:r>
              <a:rPr lang="en-US" sz="2000" dirty="0"/>
              <a:t>Gain a solid understanding of the </a:t>
            </a:r>
            <a:r>
              <a:rPr lang="en-US" sz="2000" dirty="0" err="1"/>
              <a:t>Edgenuity</a:t>
            </a:r>
            <a:r>
              <a:rPr lang="en-US" sz="2000" dirty="0"/>
              <a:t> platform.</a:t>
            </a:r>
          </a:p>
          <a:p>
            <a:endParaRPr lang="en-US" sz="2000" dirty="0"/>
          </a:p>
          <a:p>
            <a:pPr marL="342900" indent="-342900">
              <a:buFont typeface="Arial" panose="020B0604020202020204" pitchFamily="34" charset="0"/>
              <a:buChar char="•"/>
            </a:pPr>
            <a:r>
              <a:rPr lang="en-US" sz="2000" dirty="0"/>
              <a:t>Utilize the </a:t>
            </a:r>
            <a:r>
              <a:rPr lang="en-US" sz="2000" dirty="0" err="1"/>
              <a:t>Edgenuity</a:t>
            </a:r>
            <a:r>
              <a:rPr lang="en-US" sz="2000" dirty="0"/>
              <a:t> platform to monitor/document student performance and academic progress.</a:t>
            </a:r>
          </a:p>
        </p:txBody>
      </p:sp>
      <p:pic>
        <p:nvPicPr>
          <p:cNvPr id="5" name="Picture 4" descr="World Café, also known as &lt;strong&gt;Knowledge&lt;/strong&gt; Café, is a simple and flexibl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708290" y="2226365"/>
            <a:ext cx="2179636" cy="3498574"/>
          </a:xfrm>
          <a:prstGeom prst="rect">
            <a:avLst/>
          </a:prstGeom>
        </p:spPr>
      </p:pic>
    </p:spTree>
    <p:extLst>
      <p:ext uri="{BB962C8B-B14F-4D97-AF65-F5344CB8AC3E}">
        <p14:creationId xmlns:p14="http://schemas.microsoft.com/office/powerpoint/2010/main" val="3698600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Success Criteria:</a:t>
            </a:r>
          </a:p>
        </p:txBody>
      </p:sp>
      <p:sp>
        <p:nvSpPr>
          <p:cNvPr id="3" name="Content Placeholder 2"/>
          <p:cNvSpPr>
            <a:spLocks noGrp="1"/>
          </p:cNvSpPr>
          <p:nvPr>
            <p:ph idx="1"/>
          </p:nvPr>
        </p:nvSpPr>
        <p:spPr>
          <a:xfrm>
            <a:off x="560388" y="2391536"/>
            <a:ext cx="8429625" cy="2857472"/>
          </a:xfrm>
        </p:spPr>
        <p:txBody>
          <a:bodyPr>
            <a:normAutofit/>
          </a:bodyPr>
          <a:lstStyle/>
          <a:p>
            <a:r>
              <a:rPr lang="en-US" sz="2700" dirty="0"/>
              <a:t>Successfully complete course at 100%.</a:t>
            </a:r>
          </a:p>
          <a:p>
            <a:r>
              <a:rPr lang="en-US" sz="2700" dirty="0"/>
              <a:t>Communicate with teacher at all times.</a:t>
            </a:r>
          </a:p>
          <a:p>
            <a:r>
              <a:rPr lang="en-US" sz="2700" dirty="0"/>
              <a:t>Monitor progress and take ownership of learning</a:t>
            </a:r>
            <a:r>
              <a:rPr lang="en-US" sz="2700" dirty="0" smtClean="0"/>
              <a:t>.</a:t>
            </a:r>
          </a:p>
          <a:p>
            <a:r>
              <a:rPr lang="en-US" sz="2700" dirty="0" smtClean="0"/>
              <a:t>Understand and meet the deadlines set for online learning.</a:t>
            </a:r>
            <a:endParaRPr lang="en-US" sz="2700" dirty="0"/>
          </a:p>
        </p:txBody>
      </p:sp>
    </p:spTree>
    <p:extLst>
      <p:ext uri="{BB962C8B-B14F-4D97-AF65-F5344CB8AC3E}">
        <p14:creationId xmlns:p14="http://schemas.microsoft.com/office/powerpoint/2010/main" val="4114446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0CF0625A-6DA4-2542-A4CE-A3929B575227}" type="slidenum">
              <a:rPr lang="en-US" smtClean="0"/>
              <a:pPr>
                <a:defRPr/>
              </a:pPr>
              <a:t>5</a:t>
            </a:fld>
            <a:endParaRPr lang="en-US"/>
          </a:p>
        </p:txBody>
      </p:sp>
      <p:sp>
        <p:nvSpPr>
          <p:cNvPr id="3" name="TextBox 2"/>
          <p:cNvSpPr txBox="1"/>
          <p:nvPr/>
        </p:nvSpPr>
        <p:spPr>
          <a:xfrm>
            <a:off x="194310" y="1152406"/>
            <a:ext cx="8370401" cy="584775"/>
          </a:xfrm>
          <a:prstGeom prst="rect">
            <a:avLst/>
          </a:prstGeom>
          <a:noFill/>
        </p:spPr>
        <p:txBody>
          <a:bodyPr wrap="square" rtlCol="0">
            <a:spAutoFit/>
          </a:bodyPr>
          <a:lstStyle/>
          <a:p>
            <a:r>
              <a:rPr lang="en-US" sz="3200" b="1"/>
              <a:t>Courses Offered:</a:t>
            </a:r>
          </a:p>
        </p:txBody>
      </p:sp>
      <p:graphicFrame>
        <p:nvGraphicFramePr>
          <p:cNvPr id="2" name="Table 1"/>
          <p:cNvGraphicFramePr>
            <a:graphicFrameLocks noGrp="1"/>
          </p:cNvGraphicFramePr>
          <p:nvPr>
            <p:extLst>
              <p:ext uri="{D42A27DB-BD31-4B8C-83A1-F6EECF244321}">
                <p14:modId xmlns:p14="http://schemas.microsoft.com/office/powerpoint/2010/main" val="3392203578"/>
              </p:ext>
            </p:extLst>
          </p:nvPr>
        </p:nvGraphicFramePr>
        <p:xfrm>
          <a:off x="503142" y="2065036"/>
          <a:ext cx="8165902" cy="2727927"/>
        </p:xfrm>
        <a:graphic>
          <a:graphicData uri="http://schemas.openxmlformats.org/drawingml/2006/table">
            <a:tbl>
              <a:tblPr firstRow="1" bandRow="1">
                <a:tableStyleId>{5C22544A-7EE6-4342-B048-85BDC9FD1C3A}</a:tableStyleId>
              </a:tblPr>
              <a:tblGrid>
                <a:gridCol w="2751996">
                  <a:extLst>
                    <a:ext uri="{9D8B030D-6E8A-4147-A177-3AD203B41FA5}">
                      <a16:colId xmlns:a16="http://schemas.microsoft.com/office/drawing/2014/main" val="1169191927"/>
                    </a:ext>
                  </a:extLst>
                </a:gridCol>
                <a:gridCol w="2545237">
                  <a:extLst>
                    <a:ext uri="{9D8B030D-6E8A-4147-A177-3AD203B41FA5}">
                      <a16:colId xmlns:a16="http://schemas.microsoft.com/office/drawing/2014/main" val="4118597259"/>
                    </a:ext>
                  </a:extLst>
                </a:gridCol>
                <a:gridCol w="2868669">
                  <a:extLst>
                    <a:ext uri="{9D8B030D-6E8A-4147-A177-3AD203B41FA5}">
                      <a16:colId xmlns:a16="http://schemas.microsoft.com/office/drawing/2014/main" val="241437299"/>
                    </a:ext>
                  </a:extLst>
                </a:gridCol>
              </a:tblGrid>
              <a:tr h="985415">
                <a:tc gridSpan="3">
                  <a:txBody>
                    <a:bodyPr/>
                    <a:lstStyle/>
                    <a:p>
                      <a:pPr>
                        <a:buNone/>
                      </a:pPr>
                      <a:r>
                        <a:rPr lang="en-US" sz="3200" b="1" dirty="0" smtClean="0"/>
                        <a:t>2021 </a:t>
                      </a:r>
                      <a:r>
                        <a:rPr lang="en-US" sz="3200" b="1" dirty="0"/>
                        <a:t>Summer</a:t>
                      </a:r>
                      <a:r>
                        <a:rPr lang="en-US" sz="3200" b="1" baseline="0" dirty="0"/>
                        <a:t> O-Lab program</a:t>
                      </a:r>
                      <a:r>
                        <a:rPr lang="en-US" sz="3200" b="1" dirty="0"/>
                        <a:t> will</a:t>
                      </a:r>
                      <a:r>
                        <a:rPr lang="en-US" sz="3200" b="1" baseline="0" dirty="0"/>
                        <a:t> include the following courses:</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30496520"/>
                  </a:ext>
                </a:extLst>
              </a:tr>
              <a:tr h="1661127">
                <a:tc>
                  <a:txBody>
                    <a:bodyPr/>
                    <a:lstStyle/>
                    <a:p>
                      <a:pPr marL="285750" indent="-285750">
                        <a:buFont typeface="Arial" panose="020B0604020202020204" pitchFamily="34" charset="0"/>
                        <a:buChar char="•"/>
                      </a:pPr>
                      <a:endParaRPr lang="en-US" sz="2000" b="1" baseline="0" dirty="0"/>
                    </a:p>
                    <a:p>
                      <a:pPr marL="285750" indent="-285750" algn="l">
                        <a:buFont typeface="Arial" panose="020B0604020202020204" pitchFamily="34" charset="0"/>
                        <a:buChar char="•"/>
                      </a:pPr>
                      <a:r>
                        <a:rPr lang="en-US" sz="2000" b="1" baseline="0" dirty="0"/>
                        <a:t>Health</a:t>
                      </a:r>
                    </a:p>
                    <a:p>
                      <a:pPr marL="285750" indent="-285750" algn="l">
                        <a:buFont typeface="Arial" panose="020B0604020202020204" pitchFamily="34" charset="0"/>
                        <a:buChar char="•"/>
                      </a:pPr>
                      <a:r>
                        <a:rPr lang="en-US" sz="2000" b="1" baseline="0" dirty="0"/>
                        <a:t>Personal Fitness</a:t>
                      </a:r>
                      <a:r>
                        <a:rPr lang="en-US" sz="3200" b="1" baseline="0" dirty="0"/>
                        <a:t>   </a:t>
                      </a:r>
                    </a:p>
                  </a:txBody>
                  <a:tcPr/>
                </a:tc>
                <a:tc>
                  <a:txBody>
                    <a:bodyPr/>
                    <a:lstStyle/>
                    <a:p>
                      <a:pPr marL="342900" indent="-342900" algn="ctr">
                        <a:buFont typeface="Arial" panose="020B0604020202020204" pitchFamily="34" charset="0"/>
                        <a:buChar char="•"/>
                      </a:pPr>
                      <a:endParaRPr lang="en-US" sz="2000" b="1" dirty="0"/>
                    </a:p>
                    <a:p>
                      <a:pPr marL="342900" indent="-342900" algn="ctr">
                        <a:buFont typeface="Arial" panose="020B0604020202020204" pitchFamily="34" charset="0"/>
                        <a:buChar char="•"/>
                      </a:pPr>
                      <a:r>
                        <a:rPr lang="en-US" sz="2000" b="1" dirty="0"/>
                        <a:t>Personal</a:t>
                      </a:r>
                      <a:r>
                        <a:rPr lang="en-US" sz="2000" b="1" baseline="0" dirty="0"/>
                        <a:t> </a:t>
                      </a:r>
                      <a:r>
                        <a:rPr lang="en-US" sz="2000" b="1" baseline="0" dirty="0" smtClean="0"/>
                        <a:t>Finance</a:t>
                      </a:r>
                    </a:p>
                    <a:p>
                      <a:pPr marL="342900" indent="-342900" algn="ctr">
                        <a:buFont typeface="Arial" panose="020B0604020202020204" pitchFamily="34" charset="0"/>
                        <a:buChar char="•"/>
                      </a:pPr>
                      <a:r>
                        <a:rPr lang="en-US" sz="2000" b="1" dirty="0" smtClean="0"/>
                        <a:t>Art I A &amp;</a:t>
                      </a:r>
                      <a:r>
                        <a:rPr lang="en-US" sz="2000" b="1" baseline="0" dirty="0" smtClean="0"/>
                        <a:t> B</a:t>
                      </a:r>
                      <a:endParaRPr lang="en-US" sz="3200" b="1" dirty="0" smtClean="0"/>
                    </a:p>
                    <a:p>
                      <a:pPr marL="342900" indent="-342900" algn="ctr">
                        <a:buFont typeface="Arial" panose="020B0604020202020204" pitchFamily="34" charset="0"/>
                        <a:buChar char="•"/>
                      </a:pPr>
                      <a:endParaRPr lang="en-US" sz="2000" b="1" dirty="0"/>
                    </a:p>
                  </a:txBody>
                  <a:tcPr/>
                </a:tc>
                <a:tc>
                  <a:txBody>
                    <a:bodyPr/>
                    <a:lstStyle/>
                    <a:p>
                      <a:pPr marL="285750" indent="-285750">
                        <a:buFont typeface="Arial" panose="020B0604020202020204" pitchFamily="34" charset="0"/>
                        <a:buChar char="•"/>
                      </a:pPr>
                      <a:endParaRPr lang="en-US" sz="2000" b="1" dirty="0"/>
                    </a:p>
                    <a:p>
                      <a:pPr marL="285750" indent="-285750" algn="l">
                        <a:buFont typeface="Arial" panose="020B0604020202020204" pitchFamily="34" charset="0"/>
                        <a:buChar char="•"/>
                      </a:pPr>
                      <a:r>
                        <a:rPr lang="en-US" sz="2000" b="1" dirty="0"/>
                        <a:t>Government    </a:t>
                      </a:r>
                      <a:r>
                        <a:rPr lang="en-US" sz="2000" b="1" baseline="0" dirty="0"/>
                        <a:t>       </a:t>
                      </a:r>
                      <a:endParaRPr lang="en-US" sz="2000" b="1" dirty="0"/>
                    </a:p>
                    <a:p>
                      <a:pPr marL="285750" indent="-285750" algn="l">
                        <a:buFont typeface="Arial" panose="020B0604020202020204" pitchFamily="34" charset="0"/>
                        <a:buChar char="•"/>
                      </a:pPr>
                      <a:r>
                        <a:rPr lang="en-US" sz="2000" b="1" dirty="0" smtClean="0"/>
                        <a:t>Economics</a:t>
                      </a:r>
                      <a:endParaRPr lang="en-US" sz="2000" b="1" dirty="0"/>
                    </a:p>
                  </a:txBody>
                  <a:tcPr/>
                </a:tc>
                <a:extLst>
                  <a:ext uri="{0D108BD9-81ED-4DB2-BD59-A6C34878D82A}">
                    <a16:rowId xmlns:a16="http://schemas.microsoft.com/office/drawing/2014/main" val="3933202547"/>
                  </a:ext>
                </a:extLst>
              </a:tr>
            </a:tbl>
          </a:graphicData>
        </a:graphic>
      </p:graphicFrame>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124" y="4990366"/>
            <a:ext cx="1249250" cy="152106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7891" y="4990366"/>
            <a:ext cx="1268644" cy="1616265"/>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2403" t="24579" r="2751" b="16333"/>
          <a:stretch/>
        </p:blipFill>
        <p:spPr>
          <a:xfrm>
            <a:off x="3838523" y="5798498"/>
            <a:ext cx="1403179" cy="95326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6535" y="4990366"/>
            <a:ext cx="1855177" cy="733058"/>
          </a:xfrm>
          <a:prstGeom prst="rect">
            <a:avLst/>
          </a:prstGeom>
        </p:spPr>
      </p:pic>
      <p:pic>
        <p:nvPicPr>
          <p:cNvPr id="5" name="Picture 4" descr="Daniela Cavalieri"/>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68936" y="5006250"/>
            <a:ext cx="1249252" cy="1037914"/>
          </a:xfrm>
          <a:prstGeom prst="rect">
            <a:avLst/>
          </a:prstGeom>
        </p:spPr>
      </p:pic>
      <p:pic>
        <p:nvPicPr>
          <p:cNvPr id="6" name="Picture 5" descr="There's a BYOB Paint Night Happening in Brampton This ..."/>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99289" y="4990366"/>
            <a:ext cx="1790723" cy="1330079"/>
          </a:xfrm>
          <a:prstGeom prst="rect">
            <a:avLst/>
          </a:prstGeom>
        </p:spPr>
      </p:pic>
    </p:spTree>
    <p:extLst>
      <p:ext uri="{BB962C8B-B14F-4D97-AF65-F5344CB8AC3E}">
        <p14:creationId xmlns:p14="http://schemas.microsoft.com/office/powerpoint/2010/main" val="1450690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0CF0625A-6DA4-2542-A4CE-A3929B575227}" type="slidenum">
              <a:rPr lang="en-US" smtClean="0"/>
              <a:pPr>
                <a:defRPr/>
              </a:pPr>
              <a:t>6</a:t>
            </a:fld>
            <a:endParaRPr lang="en-US"/>
          </a:p>
        </p:txBody>
      </p:sp>
      <p:sp>
        <p:nvSpPr>
          <p:cNvPr id="3" name="TextBox 2"/>
          <p:cNvSpPr txBox="1"/>
          <p:nvPr/>
        </p:nvSpPr>
        <p:spPr>
          <a:xfrm>
            <a:off x="228599" y="1152406"/>
            <a:ext cx="8915401" cy="2062103"/>
          </a:xfrm>
          <a:prstGeom prst="rect">
            <a:avLst/>
          </a:prstGeom>
          <a:noFill/>
        </p:spPr>
        <p:txBody>
          <a:bodyPr wrap="square" rtlCol="0" anchor="t">
            <a:spAutoFit/>
          </a:bodyPr>
          <a:lstStyle/>
          <a:p>
            <a:pPr algn="ctr"/>
            <a:r>
              <a:rPr lang="en-US" sz="2800" b="1" u="sng" dirty="0"/>
              <a:t>Summer O-Lab Teacher Hours</a:t>
            </a:r>
            <a:r>
              <a:rPr lang="en-US" sz="2800" b="1" dirty="0"/>
              <a:t>:</a:t>
            </a:r>
          </a:p>
          <a:p>
            <a:pPr algn="ctr"/>
            <a:r>
              <a:rPr lang="en-US" sz="2800" b="1" dirty="0"/>
              <a:t>June </a:t>
            </a:r>
            <a:r>
              <a:rPr lang="en-US" sz="2800" b="1" dirty="0" smtClean="0"/>
              <a:t>14th - July 29th</a:t>
            </a:r>
            <a:endParaRPr lang="en-US" sz="2800" b="1" dirty="0"/>
          </a:p>
          <a:p>
            <a:pPr algn="ctr"/>
            <a:r>
              <a:rPr lang="en-US" sz="2400" b="1" dirty="0"/>
              <a:t>Monday-Thursday 8:00 A.M. -</a:t>
            </a:r>
            <a:r>
              <a:rPr lang="en-US" sz="2400" b="1" dirty="0" smtClean="0"/>
              <a:t>10:00 A.M.</a:t>
            </a:r>
          </a:p>
          <a:p>
            <a:pPr algn="ctr"/>
            <a:r>
              <a:rPr lang="en-US" sz="2400" b="1" dirty="0" smtClean="0"/>
              <a:t>Virtual: Monday – Thursday 10:00 A.M. – 2:00 P.M.</a:t>
            </a:r>
            <a:endParaRPr lang="en-US" sz="2400" b="1" dirty="0"/>
          </a:p>
          <a:p>
            <a:pPr algn="ctr"/>
            <a:endParaRPr lang="en-US" sz="2400" b="1" dirty="0"/>
          </a:p>
        </p:txBody>
      </p:sp>
      <p:graphicFrame>
        <p:nvGraphicFramePr>
          <p:cNvPr id="8" name="Diagram 7"/>
          <p:cNvGraphicFramePr/>
          <p:nvPr>
            <p:extLst>
              <p:ext uri="{D42A27DB-BD31-4B8C-83A1-F6EECF244321}">
                <p14:modId xmlns:p14="http://schemas.microsoft.com/office/powerpoint/2010/main" val="899587572"/>
              </p:ext>
            </p:extLst>
          </p:nvPr>
        </p:nvGraphicFramePr>
        <p:xfrm>
          <a:off x="425003" y="5357611"/>
          <a:ext cx="7325995" cy="998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16342" y="1711818"/>
            <a:ext cx="184731" cy="369332"/>
          </a:xfrm>
          <a:prstGeom prst="rect">
            <a:avLst/>
          </a:prstGeom>
          <a:noFill/>
        </p:spPr>
        <p:txBody>
          <a:bodyPr wrap="none" rtlCol="0">
            <a:spAutoFit/>
          </a:bodyPr>
          <a:lstStyle/>
          <a:p>
            <a:endParaRPr lang="en-US" dirty="0"/>
          </a:p>
        </p:txBody>
      </p:sp>
      <p:sp>
        <p:nvSpPr>
          <p:cNvPr id="2" name="TextBox 1"/>
          <p:cNvSpPr txBox="1"/>
          <p:nvPr/>
        </p:nvSpPr>
        <p:spPr>
          <a:xfrm>
            <a:off x="687164" y="5499990"/>
            <a:ext cx="7769672" cy="923330"/>
          </a:xfrm>
          <a:prstGeom prst="rect">
            <a:avLst/>
          </a:prstGeom>
          <a:noFill/>
        </p:spPr>
        <p:txBody>
          <a:bodyPr wrap="square" rtlCol="0">
            <a:spAutoFit/>
          </a:bodyPr>
          <a:lstStyle/>
          <a:p>
            <a:r>
              <a:rPr lang="en-US" dirty="0"/>
              <a:t>Students are encouraged to work outside of the normal Summer O-Lab hours to ensure completion by the </a:t>
            </a:r>
            <a:r>
              <a:rPr lang="en-US" dirty="0" smtClean="0"/>
              <a:t>July </a:t>
            </a:r>
            <a:r>
              <a:rPr lang="en-US" dirty="0"/>
              <a:t>29</a:t>
            </a:r>
            <a:r>
              <a:rPr lang="en-US" baseline="30000" dirty="0"/>
              <a:t>th</a:t>
            </a:r>
            <a:r>
              <a:rPr lang="en-US" dirty="0"/>
              <a:t> deadline. It is highly recommended that students manage his/her time wisely.  </a:t>
            </a:r>
          </a:p>
        </p:txBody>
      </p:sp>
      <p:graphicFrame>
        <p:nvGraphicFramePr>
          <p:cNvPr id="7" name="Table 6">
            <a:extLst>
              <a:ext uri="{FF2B5EF4-FFF2-40B4-BE49-F238E27FC236}">
                <a16:creationId xmlns:a16="http://schemas.microsoft.com/office/drawing/2014/main" id="{3792ED1F-8058-4523-8437-9066DD08CA21}"/>
              </a:ext>
            </a:extLst>
          </p:cNvPr>
          <p:cNvGraphicFramePr>
            <a:graphicFrameLocks noGrp="1"/>
          </p:cNvGraphicFramePr>
          <p:nvPr>
            <p:extLst>
              <p:ext uri="{D42A27DB-BD31-4B8C-83A1-F6EECF244321}">
                <p14:modId xmlns:p14="http://schemas.microsoft.com/office/powerpoint/2010/main" val="2984673829"/>
              </p:ext>
            </p:extLst>
          </p:nvPr>
        </p:nvGraphicFramePr>
        <p:xfrm>
          <a:off x="687164" y="3081015"/>
          <a:ext cx="7990844" cy="2267712"/>
        </p:xfrm>
        <a:graphic>
          <a:graphicData uri="http://schemas.openxmlformats.org/drawingml/2006/table">
            <a:tbl>
              <a:tblPr firstRow="1" bandRow="1">
                <a:tableStyleId>{5C22544A-7EE6-4342-B048-85BDC9FD1C3A}</a:tableStyleId>
              </a:tblPr>
              <a:tblGrid>
                <a:gridCol w="1340721">
                  <a:extLst>
                    <a:ext uri="{9D8B030D-6E8A-4147-A177-3AD203B41FA5}">
                      <a16:colId xmlns:a16="http://schemas.microsoft.com/office/drawing/2014/main" val="2222247715"/>
                    </a:ext>
                  </a:extLst>
                </a:gridCol>
                <a:gridCol w="1648374">
                  <a:extLst>
                    <a:ext uri="{9D8B030D-6E8A-4147-A177-3AD203B41FA5}">
                      <a16:colId xmlns:a16="http://schemas.microsoft.com/office/drawing/2014/main" val="788479783"/>
                    </a:ext>
                  </a:extLst>
                </a:gridCol>
                <a:gridCol w="1273810">
                  <a:extLst>
                    <a:ext uri="{9D8B030D-6E8A-4147-A177-3AD203B41FA5}">
                      <a16:colId xmlns:a16="http://schemas.microsoft.com/office/drawing/2014/main" val="3999087745"/>
                    </a:ext>
                  </a:extLst>
                </a:gridCol>
                <a:gridCol w="1465991">
                  <a:extLst>
                    <a:ext uri="{9D8B030D-6E8A-4147-A177-3AD203B41FA5}">
                      <a16:colId xmlns:a16="http://schemas.microsoft.com/office/drawing/2014/main" val="1324733575"/>
                    </a:ext>
                  </a:extLst>
                </a:gridCol>
                <a:gridCol w="1144279">
                  <a:extLst>
                    <a:ext uri="{9D8B030D-6E8A-4147-A177-3AD203B41FA5}">
                      <a16:colId xmlns:a16="http://schemas.microsoft.com/office/drawing/2014/main" val="1199844599"/>
                    </a:ext>
                  </a:extLst>
                </a:gridCol>
                <a:gridCol w="1117669">
                  <a:extLst>
                    <a:ext uri="{9D8B030D-6E8A-4147-A177-3AD203B41FA5}">
                      <a16:colId xmlns:a16="http://schemas.microsoft.com/office/drawing/2014/main" val="1985436860"/>
                    </a:ext>
                  </a:extLst>
                </a:gridCol>
              </a:tblGrid>
              <a:tr h="519430">
                <a:tc>
                  <a:txBody>
                    <a:bodyPr/>
                    <a:lstStyle/>
                    <a:p>
                      <a:pPr marL="0" marR="0" algn="l">
                        <a:lnSpc>
                          <a:spcPct val="107000"/>
                        </a:lnSpc>
                        <a:spcBef>
                          <a:spcPts val="0"/>
                        </a:spcBef>
                        <a:spcAft>
                          <a:spcPts val="0"/>
                        </a:spcAft>
                      </a:pPr>
                      <a:r>
                        <a:rPr lang="en-US" sz="2400" kern="1200">
                          <a:effectLst/>
                        </a:rPr>
                        <a:t>Week 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l">
                        <a:lnSpc>
                          <a:spcPct val="107000"/>
                        </a:lnSpc>
                        <a:spcBef>
                          <a:spcPts val="0"/>
                        </a:spcBef>
                        <a:spcAft>
                          <a:spcPts val="0"/>
                        </a:spcAft>
                      </a:pPr>
                      <a:r>
                        <a:rPr lang="en-US" sz="2400" kern="1200">
                          <a:effectLst/>
                        </a:rPr>
                        <a:t>Week Two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l">
                        <a:lnSpc>
                          <a:spcPct val="107000"/>
                        </a:lnSpc>
                        <a:spcBef>
                          <a:spcPts val="0"/>
                        </a:spcBef>
                        <a:spcAft>
                          <a:spcPts val="0"/>
                        </a:spcAft>
                      </a:pPr>
                      <a:r>
                        <a:rPr lang="en-US" sz="2400" kern="1200">
                          <a:effectLst/>
                        </a:rPr>
                        <a:t>Week Three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l">
                        <a:lnSpc>
                          <a:spcPct val="107000"/>
                        </a:lnSpc>
                        <a:spcBef>
                          <a:spcPts val="0"/>
                        </a:spcBef>
                        <a:spcAft>
                          <a:spcPts val="0"/>
                        </a:spcAft>
                      </a:pPr>
                      <a:r>
                        <a:rPr lang="en-US" sz="2400" kern="1200">
                          <a:effectLst/>
                        </a:rPr>
                        <a:t>Week Four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l">
                        <a:lnSpc>
                          <a:spcPct val="107000"/>
                        </a:lnSpc>
                        <a:spcBef>
                          <a:spcPts val="0"/>
                        </a:spcBef>
                        <a:spcAft>
                          <a:spcPts val="0"/>
                        </a:spcAft>
                      </a:pPr>
                      <a:r>
                        <a:rPr lang="en-US" sz="2400" kern="1200">
                          <a:effectLst/>
                        </a:rPr>
                        <a:t>Week</a:t>
                      </a:r>
                      <a:endParaRPr lang="en-US" sz="1100">
                        <a:effectLst/>
                      </a:endParaRPr>
                    </a:p>
                    <a:p>
                      <a:pPr marL="0" marR="0" algn="l">
                        <a:lnSpc>
                          <a:spcPct val="107000"/>
                        </a:lnSpc>
                        <a:spcBef>
                          <a:spcPts val="0"/>
                        </a:spcBef>
                        <a:spcAft>
                          <a:spcPts val="0"/>
                        </a:spcAft>
                      </a:pPr>
                      <a:r>
                        <a:rPr lang="en-US" sz="2400" kern="1200">
                          <a:effectLst/>
                        </a:rPr>
                        <a:t>Five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l">
                        <a:lnSpc>
                          <a:spcPct val="107000"/>
                        </a:lnSpc>
                        <a:spcBef>
                          <a:spcPts val="0"/>
                        </a:spcBef>
                        <a:spcAft>
                          <a:spcPts val="0"/>
                        </a:spcAft>
                      </a:pPr>
                      <a:r>
                        <a:rPr lang="en-US" sz="2400" kern="1200">
                          <a:effectLst/>
                        </a:rPr>
                        <a:t>Week </a:t>
                      </a:r>
                      <a:endParaRPr lang="en-US" sz="1100">
                        <a:effectLst/>
                      </a:endParaRPr>
                    </a:p>
                    <a:p>
                      <a:pPr marL="0" marR="0" algn="l">
                        <a:lnSpc>
                          <a:spcPct val="107000"/>
                        </a:lnSpc>
                        <a:spcBef>
                          <a:spcPts val="0"/>
                        </a:spcBef>
                        <a:spcAft>
                          <a:spcPts val="0"/>
                        </a:spcAft>
                      </a:pPr>
                      <a:r>
                        <a:rPr lang="en-US" sz="2400" kern="1200">
                          <a:effectLst/>
                        </a:rPr>
                        <a:t>Six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910866335"/>
                  </a:ext>
                </a:extLst>
              </a:tr>
              <a:tr h="825500">
                <a:tc>
                  <a:txBody>
                    <a:bodyPr/>
                    <a:lstStyle/>
                    <a:p>
                      <a:pPr marL="0" marR="0" algn="l">
                        <a:lnSpc>
                          <a:spcPct val="107000"/>
                        </a:lnSpc>
                        <a:spcBef>
                          <a:spcPts val="0"/>
                        </a:spcBef>
                        <a:spcAft>
                          <a:spcPts val="0"/>
                        </a:spcAft>
                      </a:pPr>
                      <a:r>
                        <a:rPr lang="en-US" sz="2400" kern="1200" dirty="0">
                          <a:effectLst/>
                        </a:rPr>
                        <a:t>June </a:t>
                      </a:r>
                      <a:endParaRPr lang="en-US" sz="1100" dirty="0">
                        <a:effectLst/>
                      </a:endParaRPr>
                    </a:p>
                    <a:p>
                      <a:pPr marL="0" marR="0" algn="l">
                        <a:lnSpc>
                          <a:spcPct val="107000"/>
                        </a:lnSpc>
                        <a:spcBef>
                          <a:spcPts val="0"/>
                        </a:spcBef>
                        <a:spcAft>
                          <a:spcPts val="0"/>
                        </a:spcAft>
                      </a:pPr>
                      <a:r>
                        <a:rPr lang="en-US" sz="2400" kern="1200" dirty="0">
                          <a:effectLst/>
                        </a:rPr>
                        <a:t>14-17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l">
                        <a:lnSpc>
                          <a:spcPct val="107000"/>
                        </a:lnSpc>
                        <a:spcBef>
                          <a:spcPts val="0"/>
                        </a:spcBef>
                        <a:spcAft>
                          <a:spcPts val="0"/>
                        </a:spcAft>
                      </a:pPr>
                      <a:r>
                        <a:rPr lang="en-US" sz="2400" kern="1200" dirty="0">
                          <a:effectLst/>
                        </a:rPr>
                        <a:t>June 21-24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l">
                        <a:lnSpc>
                          <a:spcPct val="107000"/>
                        </a:lnSpc>
                        <a:spcBef>
                          <a:spcPts val="0"/>
                        </a:spcBef>
                        <a:spcAft>
                          <a:spcPts val="0"/>
                        </a:spcAft>
                      </a:pPr>
                      <a:r>
                        <a:rPr lang="en-US" sz="2400" kern="1200" dirty="0">
                          <a:effectLst/>
                        </a:rPr>
                        <a:t>June 28-July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l">
                        <a:lnSpc>
                          <a:spcPct val="107000"/>
                        </a:lnSpc>
                        <a:spcBef>
                          <a:spcPts val="0"/>
                        </a:spcBef>
                        <a:spcAft>
                          <a:spcPts val="0"/>
                        </a:spcAft>
                      </a:pPr>
                      <a:r>
                        <a:rPr lang="en-US" sz="2400" kern="1200" dirty="0">
                          <a:effectLst/>
                        </a:rPr>
                        <a:t>July 12-15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l">
                        <a:lnSpc>
                          <a:spcPct val="107000"/>
                        </a:lnSpc>
                        <a:spcBef>
                          <a:spcPts val="0"/>
                        </a:spcBef>
                        <a:spcAft>
                          <a:spcPts val="0"/>
                        </a:spcAft>
                      </a:pPr>
                      <a:r>
                        <a:rPr lang="en-US" sz="2400" kern="1200">
                          <a:effectLst/>
                        </a:rPr>
                        <a:t>July </a:t>
                      </a:r>
                      <a:endParaRPr lang="en-US" sz="1100">
                        <a:effectLst/>
                      </a:endParaRPr>
                    </a:p>
                    <a:p>
                      <a:pPr marL="0" marR="0" algn="l">
                        <a:lnSpc>
                          <a:spcPct val="107000"/>
                        </a:lnSpc>
                        <a:spcBef>
                          <a:spcPts val="0"/>
                        </a:spcBef>
                        <a:spcAft>
                          <a:spcPts val="0"/>
                        </a:spcAft>
                      </a:pPr>
                      <a:r>
                        <a:rPr lang="en-US" sz="2400" kern="1200">
                          <a:effectLst/>
                        </a:rPr>
                        <a:t>19-22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l">
                        <a:lnSpc>
                          <a:spcPct val="107000"/>
                        </a:lnSpc>
                        <a:spcBef>
                          <a:spcPts val="0"/>
                        </a:spcBef>
                        <a:spcAft>
                          <a:spcPts val="0"/>
                        </a:spcAft>
                      </a:pPr>
                      <a:r>
                        <a:rPr lang="en-US" sz="2400" kern="1200">
                          <a:effectLst/>
                        </a:rPr>
                        <a:t>July</a:t>
                      </a:r>
                      <a:endParaRPr lang="en-US" sz="1100">
                        <a:effectLst/>
                      </a:endParaRPr>
                    </a:p>
                    <a:p>
                      <a:pPr marL="0" marR="0" algn="l">
                        <a:lnSpc>
                          <a:spcPct val="107000"/>
                        </a:lnSpc>
                        <a:spcBef>
                          <a:spcPts val="0"/>
                        </a:spcBef>
                        <a:spcAft>
                          <a:spcPts val="0"/>
                        </a:spcAft>
                      </a:pPr>
                      <a:r>
                        <a:rPr lang="en-US" sz="2400" kern="1200">
                          <a:effectLst/>
                        </a:rPr>
                        <a:t>26-29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390012833"/>
                  </a:ext>
                </a:extLst>
              </a:tr>
              <a:tr h="519430">
                <a:tc>
                  <a:txBody>
                    <a:bodyPr/>
                    <a:lstStyle/>
                    <a:p>
                      <a:pPr marL="0" marR="0" algn="l">
                        <a:lnSpc>
                          <a:spcPct val="107000"/>
                        </a:lnSpc>
                        <a:spcBef>
                          <a:spcPts val="0"/>
                        </a:spcBef>
                        <a:spcAft>
                          <a:spcPts val="0"/>
                        </a:spcAft>
                      </a:pPr>
                      <a:r>
                        <a:rPr lang="en-US" sz="2400" kern="1200" dirty="0" smtClean="0">
                          <a:effectLst/>
                        </a:rPr>
                        <a:t>16 hours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l">
                        <a:lnSpc>
                          <a:spcPct val="107000"/>
                        </a:lnSpc>
                        <a:spcBef>
                          <a:spcPts val="0"/>
                        </a:spcBef>
                        <a:spcAft>
                          <a:spcPts val="0"/>
                        </a:spcAft>
                      </a:pPr>
                      <a:r>
                        <a:rPr lang="en-US" sz="2400" kern="1200">
                          <a:effectLst/>
                        </a:rPr>
                        <a:t>16 hours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l">
                        <a:lnSpc>
                          <a:spcPct val="107000"/>
                        </a:lnSpc>
                        <a:spcBef>
                          <a:spcPts val="0"/>
                        </a:spcBef>
                        <a:spcAft>
                          <a:spcPts val="0"/>
                        </a:spcAft>
                      </a:pPr>
                      <a:r>
                        <a:rPr lang="en-US" sz="2400" kern="1200" dirty="0" smtClean="0">
                          <a:effectLst/>
                        </a:rPr>
                        <a:t>16 hours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l">
                        <a:lnSpc>
                          <a:spcPct val="107000"/>
                        </a:lnSpc>
                        <a:spcBef>
                          <a:spcPts val="0"/>
                        </a:spcBef>
                        <a:spcAft>
                          <a:spcPts val="0"/>
                        </a:spcAft>
                      </a:pPr>
                      <a:r>
                        <a:rPr lang="en-US" sz="2400" kern="1200">
                          <a:effectLst/>
                        </a:rPr>
                        <a:t>16 hours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l">
                        <a:lnSpc>
                          <a:spcPct val="107000"/>
                        </a:lnSpc>
                        <a:spcBef>
                          <a:spcPts val="0"/>
                        </a:spcBef>
                        <a:spcAft>
                          <a:spcPts val="0"/>
                        </a:spcAft>
                      </a:pPr>
                      <a:r>
                        <a:rPr lang="en-US" sz="2400" kern="1200" dirty="0">
                          <a:effectLst/>
                        </a:rPr>
                        <a:t>16 </a:t>
                      </a:r>
                      <a:r>
                        <a:rPr lang="en-US" sz="2400" kern="1200" dirty="0" smtClean="0">
                          <a:effectLst/>
                        </a:rPr>
                        <a:t>hours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l">
                        <a:lnSpc>
                          <a:spcPct val="107000"/>
                        </a:lnSpc>
                        <a:spcBef>
                          <a:spcPts val="0"/>
                        </a:spcBef>
                        <a:spcAft>
                          <a:spcPts val="0"/>
                        </a:spcAft>
                      </a:pPr>
                      <a:r>
                        <a:rPr lang="en-US" sz="2400" kern="1200" dirty="0">
                          <a:effectLst/>
                        </a:rPr>
                        <a:t>16 hours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44033865"/>
                  </a:ext>
                </a:extLst>
              </a:tr>
            </a:tbl>
          </a:graphicData>
        </a:graphic>
      </p:graphicFrame>
    </p:spTree>
    <p:extLst>
      <p:ext uri="{BB962C8B-B14F-4D97-AF65-F5344CB8AC3E}">
        <p14:creationId xmlns:p14="http://schemas.microsoft.com/office/powerpoint/2010/main" val="776417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35" y="1134180"/>
            <a:ext cx="8574820" cy="2637691"/>
          </a:xfrm>
        </p:spPr>
        <p:txBody>
          <a:bodyPr/>
          <a:lstStyle/>
          <a:p>
            <a:pPr marL="457200" lvl="0" indent="-457200">
              <a:buFont typeface="Wingdings" panose="05000000000000000000" pitchFamily="2" charset="2"/>
              <a:buChar char="Ø"/>
            </a:pPr>
            <a:r>
              <a:rPr lang="en-US" sz="2400" b="1" dirty="0"/>
              <a:t>Final Exams must be proctored </a:t>
            </a:r>
            <a:r>
              <a:rPr lang="en-US" sz="2400" b="1" dirty="0" smtClean="0"/>
              <a:t>F2F </a:t>
            </a:r>
            <a:r>
              <a:rPr lang="en-US" sz="2400" dirty="0" smtClean="0"/>
              <a:t>by </a:t>
            </a:r>
            <a:r>
              <a:rPr lang="en-US" sz="2400" dirty="0"/>
              <a:t>a teacher, administrator, or other professional staff member. </a:t>
            </a:r>
            <a:br>
              <a:rPr lang="en-US" sz="2400" dirty="0"/>
            </a:br>
            <a:r>
              <a:rPr lang="en-US" sz="2400" dirty="0"/>
              <a:t/>
            </a:r>
            <a:br>
              <a:rPr lang="en-US" sz="2400" dirty="0"/>
            </a:br>
            <a:r>
              <a:rPr lang="en-US" sz="2400" dirty="0"/>
              <a:t/>
            </a:r>
            <a:br>
              <a:rPr lang="en-US" sz="2400" dirty="0"/>
            </a:br>
            <a:endParaRPr lang="en-US" sz="2400" dirty="0"/>
          </a:p>
        </p:txBody>
      </p:sp>
      <p:sp>
        <p:nvSpPr>
          <p:cNvPr id="3" name="Slide Number Placeholder 2"/>
          <p:cNvSpPr>
            <a:spLocks noGrp="1"/>
          </p:cNvSpPr>
          <p:nvPr>
            <p:ph type="sldNum" sz="quarter" idx="11"/>
          </p:nvPr>
        </p:nvSpPr>
        <p:spPr/>
        <p:txBody>
          <a:bodyPr/>
          <a:lstStyle/>
          <a:p>
            <a:pPr>
              <a:defRPr/>
            </a:pPr>
            <a:fld id="{804574E0-DB0B-7D42-81A9-32E6CDCEE861}" type="slidenum">
              <a:rPr lang="en-US" smtClean="0"/>
              <a:pPr>
                <a:defRPr/>
              </a:pPr>
              <a:t>7</a:t>
            </a:fld>
            <a:endParaRPr lang="en-US"/>
          </a:p>
        </p:txBody>
      </p:sp>
      <p:sp>
        <p:nvSpPr>
          <p:cNvPr id="7" name="Rectangle 6"/>
          <p:cNvSpPr/>
          <p:nvPr/>
        </p:nvSpPr>
        <p:spPr>
          <a:xfrm>
            <a:off x="136035" y="4141202"/>
            <a:ext cx="8693395" cy="1200329"/>
          </a:xfrm>
          <a:prstGeom prst="rect">
            <a:avLst/>
          </a:prstGeom>
        </p:spPr>
        <p:txBody>
          <a:bodyPr wrap="square">
            <a:spAutoFit/>
          </a:bodyPr>
          <a:lstStyle/>
          <a:p>
            <a:pPr marL="457200" indent="-457200">
              <a:buFont typeface="Wingdings" panose="05000000000000000000" pitchFamily="2" charset="2"/>
              <a:buChar char="Ø"/>
            </a:pPr>
            <a:r>
              <a:rPr lang="en-US" sz="2400" b="1" dirty="0"/>
              <a:t>Course(s) must be completed </a:t>
            </a:r>
            <a:r>
              <a:rPr lang="en-US" sz="2400" b="1" dirty="0" smtClean="0"/>
              <a:t>by 12pm (NOON) on July 29</a:t>
            </a:r>
            <a:r>
              <a:rPr lang="en-US" sz="2400" b="1" baseline="30000" dirty="0" smtClean="0"/>
              <a:t>th</a:t>
            </a:r>
            <a:r>
              <a:rPr lang="en-US" sz="2400" b="1" dirty="0" smtClean="0"/>
              <a:t> </a:t>
            </a:r>
            <a:r>
              <a:rPr lang="en-US" sz="2400" dirty="0">
                <a:solidFill>
                  <a:srgbClr val="FF0000"/>
                </a:solidFill>
              </a:rPr>
              <a:t>including</a:t>
            </a:r>
            <a:r>
              <a:rPr lang="en-US" sz="2400" dirty="0"/>
              <a:t> the final exam. There will be no exceptions. Students who do not complete the course will not be awarded credit.</a:t>
            </a:r>
          </a:p>
        </p:txBody>
      </p:sp>
      <p:sp>
        <p:nvSpPr>
          <p:cNvPr id="8" name="Rectangle 7"/>
          <p:cNvSpPr/>
          <p:nvPr/>
        </p:nvSpPr>
        <p:spPr>
          <a:xfrm>
            <a:off x="178106" y="2571542"/>
            <a:ext cx="8414238" cy="1569660"/>
          </a:xfrm>
          <a:prstGeom prst="rect">
            <a:avLst/>
          </a:prstGeom>
        </p:spPr>
        <p:txBody>
          <a:bodyPr wrap="square">
            <a:spAutoFit/>
          </a:bodyPr>
          <a:lstStyle/>
          <a:p>
            <a:pPr marL="457200" indent="-457200">
              <a:buFont typeface="Wingdings" panose="05000000000000000000" pitchFamily="2" charset="2"/>
              <a:buChar char="Ø"/>
            </a:pPr>
            <a:r>
              <a:rPr lang="en-US" sz="2400" b="1" dirty="0"/>
              <a:t>Students must schedule time and date </a:t>
            </a:r>
            <a:r>
              <a:rPr lang="en-US" sz="2400" dirty="0"/>
              <a:t>between 8:00 A.M. and </a:t>
            </a:r>
            <a:r>
              <a:rPr lang="en-US" sz="2400" dirty="0" smtClean="0"/>
              <a:t>10:00 </a:t>
            </a:r>
            <a:r>
              <a:rPr lang="en-US" sz="2400" dirty="0"/>
              <a:t>A</a:t>
            </a:r>
            <a:r>
              <a:rPr lang="en-US" sz="2400" dirty="0" smtClean="0"/>
              <a:t>.M</a:t>
            </a:r>
            <a:r>
              <a:rPr lang="en-US" sz="2400" dirty="0"/>
              <a:t>. Monday - Thursday to take their final exam  upon completion of their coursework</a:t>
            </a:r>
            <a:r>
              <a:rPr lang="en-US" sz="2400" dirty="0" smtClean="0"/>
              <a:t>. Schedule with </a:t>
            </a:r>
            <a:r>
              <a:rPr lang="en-US" sz="2400" dirty="0" err="1" smtClean="0"/>
              <a:t>Olab</a:t>
            </a:r>
            <a:r>
              <a:rPr lang="en-US" sz="2400" dirty="0" smtClean="0"/>
              <a:t> teacher at least one day prior.</a:t>
            </a:r>
            <a:endParaRPr lang="en-US" sz="24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1963" y="5293793"/>
            <a:ext cx="2088050" cy="1564207"/>
          </a:xfrm>
          <a:prstGeom prst="rect">
            <a:avLst/>
          </a:prstGeom>
        </p:spPr>
      </p:pic>
    </p:spTree>
    <p:extLst>
      <p:ext uri="{BB962C8B-B14F-4D97-AF65-F5344CB8AC3E}">
        <p14:creationId xmlns:p14="http://schemas.microsoft.com/office/powerpoint/2010/main" val="29770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me PPT 16 17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43842"/>
            <a:ext cx="9144000" cy="973494"/>
          </a:xfrm>
          <a:prstGeom prst="rect">
            <a:avLst/>
          </a:prstGeom>
        </p:spPr>
      </p:pic>
      <p:sp>
        <p:nvSpPr>
          <p:cNvPr id="2" name="Content Placeholder 1"/>
          <p:cNvSpPr>
            <a:spLocks noGrp="1"/>
          </p:cNvSpPr>
          <p:nvPr>
            <p:ph idx="1"/>
          </p:nvPr>
        </p:nvSpPr>
        <p:spPr>
          <a:xfrm>
            <a:off x="544530" y="2477840"/>
            <a:ext cx="8054939" cy="2437061"/>
          </a:xfrm>
        </p:spPr>
        <p:txBody>
          <a:bodyPr/>
          <a:lstStyle/>
          <a:p>
            <a:r>
              <a:rPr lang="en-US" sz="2800" b="1" dirty="0"/>
              <a:t>The Cumulative Exam can only be taken </a:t>
            </a:r>
            <a:r>
              <a:rPr lang="en-US" sz="2800" b="1" u="sng" dirty="0"/>
              <a:t>ONCE</a:t>
            </a:r>
            <a:r>
              <a:rPr lang="en-US" sz="2800" b="1" dirty="0"/>
              <a:t> (may use notes).</a:t>
            </a:r>
          </a:p>
          <a:p>
            <a:r>
              <a:rPr lang="en-US" sz="2800" b="1" dirty="0"/>
              <a:t>Course Credit: </a:t>
            </a:r>
            <a:r>
              <a:rPr lang="en-US" sz="2800" u="sng" dirty="0">
                <a:solidFill>
                  <a:srgbClr val="FF0000"/>
                </a:solidFill>
              </a:rPr>
              <a:t>Students must earn an overall average of at least 70 AND achieve a minimum score of 65 on the final (cumulative) exam.</a:t>
            </a:r>
          </a:p>
          <a:p>
            <a:pPr lvl="1">
              <a:buFont typeface="Wingdings" panose="05000000000000000000" pitchFamily="2" charset="2"/>
              <a:buChar char="v"/>
            </a:pPr>
            <a:endParaRPr lang="en-US" dirty="0"/>
          </a:p>
        </p:txBody>
      </p:sp>
    </p:spTree>
    <p:extLst>
      <p:ext uri="{BB962C8B-B14F-4D97-AF65-F5344CB8AC3E}">
        <p14:creationId xmlns:p14="http://schemas.microsoft.com/office/powerpoint/2010/main" val="3899326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804574E0-DB0B-7D42-81A9-32E6CDCEE861}" type="slidenum">
              <a:rPr lang="en-US" smtClean="0"/>
              <a:pPr>
                <a:defRPr/>
              </a:pPr>
              <a:t>9</a:t>
            </a:fld>
            <a:endParaRPr lang="en-US"/>
          </a:p>
        </p:txBody>
      </p:sp>
      <p:sp>
        <p:nvSpPr>
          <p:cNvPr id="5" name="TextBox 4"/>
          <p:cNvSpPr txBox="1"/>
          <p:nvPr/>
        </p:nvSpPr>
        <p:spPr>
          <a:xfrm>
            <a:off x="191386" y="1255970"/>
            <a:ext cx="8495414" cy="646331"/>
          </a:xfrm>
          <a:prstGeom prst="rect">
            <a:avLst/>
          </a:prstGeom>
          <a:noFill/>
        </p:spPr>
        <p:txBody>
          <a:bodyPr wrap="square" rtlCol="0">
            <a:spAutoFit/>
          </a:bodyPr>
          <a:lstStyle/>
          <a:p>
            <a:pPr marL="0" indent="0" algn="ctr">
              <a:buNone/>
            </a:pPr>
            <a:r>
              <a:rPr lang="en-US" sz="3600" b="1" dirty="0">
                <a:solidFill>
                  <a:srgbClr val="000000"/>
                </a:solidFill>
              </a:rPr>
              <a:t>Login Credentials</a:t>
            </a:r>
            <a:endParaRPr lang="en-US" sz="3600" dirty="0">
              <a:sym typeface="Wingdings" panose="05000000000000000000" pitchFamily="2" charset="2"/>
            </a:endParaRPr>
          </a:p>
        </p:txBody>
      </p:sp>
      <p:pic>
        <p:nvPicPr>
          <p:cNvPr id="4" name="Content Placeholder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513" y="1181019"/>
            <a:ext cx="1830687" cy="796231"/>
          </a:xfrm>
          <a:prstGeom prst="rect">
            <a:avLst/>
          </a:prstGeom>
        </p:spPr>
      </p:pic>
      <p:sp>
        <p:nvSpPr>
          <p:cNvPr id="6" name="Content Placeholder 6"/>
          <p:cNvSpPr txBox="1">
            <a:spLocks/>
          </p:cNvSpPr>
          <p:nvPr/>
        </p:nvSpPr>
        <p:spPr>
          <a:xfrm>
            <a:off x="347731" y="1977250"/>
            <a:ext cx="8642282" cy="4880750"/>
          </a:xfrm>
          <a:prstGeom prst="rect">
            <a:avLst/>
          </a:prstGeom>
        </p:spPr>
        <p:txBody>
          <a:bodyPr>
            <a:norm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b="0" i="0" u="none"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000" b="1" dirty="0"/>
              <a:t>Student login through Schoology:</a:t>
            </a:r>
            <a:endParaRPr lang="en-US" sz="2600" b="1" u="sng" dirty="0"/>
          </a:p>
          <a:p>
            <a:pPr marL="857250" lvl="1" indent="-342900">
              <a:buAutoNum type="arabicPeriod"/>
            </a:pPr>
            <a:r>
              <a:rPr lang="en-US" dirty="0"/>
              <a:t>Click on the waffle icon </a:t>
            </a:r>
            <a:r>
              <a:rPr lang="en-US" dirty="0">
                <a:sym typeface="Wingdings" panose="05000000000000000000" pitchFamily="2" charset="2"/>
              </a:rPr>
              <a:t></a:t>
            </a:r>
          </a:p>
          <a:p>
            <a:pPr marL="857250" lvl="1" indent="-342900">
              <a:buAutoNum type="arabicPeriod"/>
            </a:pPr>
            <a:r>
              <a:rPr lang="en-US" dirty="0"/>
              <a:t>Click </a:t>
            </a:r>
            <a:r>
              <a:rPr lang="en-US" dirty="0" smtClean="0"/>
              <a:t>“</a:t>
            </a:r>
            <a:r>
              <a:rPr lang="en-US" b="1" dirty="0" smtClean="0"/>
              <a:t>1Link</a:t>
            </a:r>
            <a:r>
              <a:rPr lang="en-US" dirty="0" smtClean="0"/>
              <a:t>”</a:t>
            </a:r>
            <a:endParaRPr lang="en-US" dirty="0"/>
          </a:p>
          <a:p>
            <a:pPr lvl="1">
              <a:buAutoNum type="arabicPeriod"/>
            </a:pPr>
            <a:r>
              <a:rPr lang="en-US" dirty="0"/>
              <a:t> Scroll down to find the Edgenuity Icon</a:t>
            </a:r>
          </a:p>
          <a:p>
            <a:pPr marL="0" indent="0">
              <a:buNone/>
            </a:pPr>
            <a:r>
              <a:rPr lang="en-US" sz="3000" dirty="0"/>
              <a:t> </a:t>
            </a:r>
            <a:r>
              <a:rPr lang="en-US" sz="3000" b="1" dirty="0"/>
              <a:t>Student Login </a:t>
            </a:r>
            <a:r>
              <a:rPr lang="en-US" sz="3000" b="1" dirty="0" smtClean="0"/>
              <a:t>must now be through 1Link!</a:t>
            </a:r>
            <a:endParaRPr lang="en-US" sz="2100" dirty="0"/>
          </a:p>
          <a:p>
            <a:pPr marL="0" indent="0" algn="ctr">
              <a:buFont typeface="Arial" charset="0"/>
              <a:buNone/>
            </a:pPr>
            <a:endParaRPr lang="en-US" dirty="0"/>
          </a:p>
          <a:p>
            <a:pPr marL="0" indent="0">
              <a:buFont typeface="Arial" charset="0"/>
              <a:buNone/>
            </a:pPr>
            <a:endParaRPr lang="en-US" dirty="0"/>
          </a:p>
        </p:txBody>
      </p:sp>
      <p:pic>
        <p:nvPicPr>
          <p:cNvPr id="7" name="Picture 6"/>
          <p:cNvPicPr>
            <a:picLocks noChangeAspect="1"/>
          </p:cNvPicPr>
          <p:nvPr/>
        </p:nvPicPr>
        <p:blipFill>
          <a:blip r:embed="rId3"/>
          <a:stretch>
            <a:fillRect/>
          </a:stretch>
        </p:blipFill>
        <p:spPr>
          <a:xfrm>
            <a:off x="5121358" y="2594317"/>
            <a:ext cx="609600" cy="362078"/>
          </a:xfrm>
          <a:prstGeom prst="rect">
            <a:avLst/>
          </a:prstGeom>
        </p:spPr>
      </p:pic>
      <p:pic>
        <p:nvPicPr>
          <p:cNvPr id="2" name="Picture 1"/>
          <p:cNvPicPr>
            <a:picLocks noChangeAspect="1"/>
          </p:cNvPicPr>
          <p:nvPr/>
        </p:nvPicPr>
        <p:blipFill>
          <a:blip r:embed="rId4"/>
          <a:stretch>
            <a:fillRect/>
          </a:stretch>
        </p:blipFill>
        <p:spPr>
          <a:xfrm>
            <a:off x="6981457" y="2107507"/>
            <a:ext cx="1476375" cy="1476375"/>
          </a:xfrm>
          <a:prstGeom prst="rect">
            <a:avLst/>
          </a:prstGeom>
        </p:spPr>
      </p:pic>
    </p:spTree>
    <p:extLst>
      <p:ext uri="{BB962C8B-B14F-4D97-AF65-F5344CB8AC3E}">
        <p14:creationId xmlns:p14="http://schemas.microsoft.com/office/powerpoint/2010/main" val="34960618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0.0&quot;&gt;&lt;object type=&quot;1&quot; unique_id=&quot;10001&quot;&gt;&lt;object type=&quot;2&quot; unique_id=&quot;42765&quot;&gt;&lt;object type=&quot;3&quot; unique_id=&quot;42766&quot;&gt;&lt;property id=&quot;20148&quot; value=&quot;5&quot;/&gt;&lt;property id=&quot;20300&quot; value=&quot;Slide 1&quot;/&gt;&lt;property id=&quot;20307&quot; value=&quot;256&quot;/&gt;&lt;/object&gt;&lt;object type=&quot;3&quot; unique_id=&quot;42767&quot;&gt;&lt;property id=&quot;20148&quot; value=&quot;5&quot;/&gt;&lt;property id=&quot;20300&quot; value=&quot;Slide 2 - &amp;quot;Learning Intentions:&amp;quot;&quot;/&gt;&lt;property id=&quot;20307&quot; value=&quot;266&quot;/&gt;&lt;/object&gt;&lt;object type=&quot;3&quot; unique_id=&quot;42768&quot;&gt;&lt;property id=&quot;20148&quot; value=&quot;5&quot;/&gt;&lt;property id=&quot;20300&quot; value=&quot;Slide 3 - &amp;quot;Success Criteria:&amp;quot;&quot;/&gt;&lt;property id=&quot;20307&quot; value=&quot;267&quot;/&gt;&lt;/object&gt;&lt;object type=&quot;3&quot; unique_id=&quot;42769&quot;&gt;&lt;property id=&quot;20148&quot; value=&quot;5&quot;/&gt;&lt;property id=&quot;20300&quot; value=&quot;Slide 4 - &amp;quot;Profile of the Student: &amp;quot;&quot;/&gt;&lt;property id=&quot;20307&quot; value=&quot;259&quot;/&gt;&lt;/object&gt;&lt;object type=&quot;3&quot; unique_id=&quot;42770&quot;&gt;&lt;property id=&quot;20148&quot; value=&quot;5&quot;/&gt;&lt;property id=&quot;20300&quot; value=&quot;Slide 7&quot;/&gt;&lt;property id=&quot;20307&quot; value=&quot;257&quot;/&gt;&lt;/object&gt;&lt;object type=&quot;3&quot; unique_id=&quot;42773&quot;&gt;&lt;property id=&quot;20148&quot; value=&quot;5&quot;/&gt;&lt;property id=&quot;20300&quot; value=&quot;Slide 8&quot;/&gt;&lt;property id=&quot;20307&quot; value=&quot;261&quot;/&gt;&lt;/object&gt;&lt;object type=&quot;3&quot; unique_id=&quot;42834&quot;&gt;&lt;property id=&quot;20148&quot; value=&quot;5&quot;/&gt;&lt;property id=&quot;20300&quot; value=&quot;Slide 5 - &amp;quot;Profile of the Teacher: &amp;quot;&quot;/&gt;&lt;property id=&quot;20307&quot; value=&quot;268&quot;/&gt;&lt;/object&gt;&lt;object type=&quot;3&quot; unique_id=&quot;43105&quot;&gt;&lt;property id=&quot;20148&quot; value=&quot;5&quot;/&gt;&lt;property id=&quot;20300&quot; value=&quot;Slide 6&quot;/&gt;&lt;property id=&quot;20307&quot; value=&quot;269&quot;/&gt;&lt;/object&gt;&lt;object type=&quot;3&quot; unique_id=&quot;43106&quot;&gt;&lt;property id=&quot;20148&quot; value=&quot;5&quot;/&gt;&lt;property id=&quot;20300&quot; value=&quot;Slide 9&quot;/&gt;&lt;property id=&quot;20307&quot; value=&quot;270&quot;/&gt;&lt;/object&gt;&lt;object type=&quot;3&quot; unique_id=&quot;43107&quot;&gt;&lt;property id=&quot;20148&quot; value=&quot;5&quot;/&gt;&lt;property id=&quot;20300&quot; value=&quot;Slide 10&quot;/&gt;&lt;property id=&quot;20307&quot; value=&quot;280&quot;/&gt;&lt;/object&gt;&lt;object type=&quot;3&quot; unique_id=&quot;43108&quot;&gt;&lt;property id=&quot;20148&quot; value=&quot;5&quot;/&gt;&lt;property id=&quot;20300&quot; value=&quot;Slide 11&quot;/&gt;&lt;property id=&quot;20307&quot; value=&quot;281&quot;/&gt;&lt;/object&gt;&lt;object type=&quot;3&quot; unique_id=&quot;43109&quot;&gt;&lt;property id=&quot;20148&quot; value=&quot;5&quot;/&gt;&lt;property id=&quot;20300&quot; value=&quot;Slide 12&quot;/&gt;&lt;property id=&quot;20307&quot; value=&quot;282&quot;/&gt;&lt;/object&gt;&lt;object type=&quot;3&quot; unique_id=&quot;43110&quot;&gt;&lt;property id=&quot;20148&quot; value=&quot;5&quot;/&gt;&lt;property id=&quot;20300&quot; value=&quot;Slide 13&quot;/&gt;&lt;property id=&quot;20307&quot; value=&quot;283&quot;/&gt;&lt;/object&gt;&lt;object type=&quot;3&quot; unique_id=&quot;43111&quot;&gt;&lt;property id=&quot;20148&quot; value=&quot;5&quot;/&gt;&lt;property id=&quot;20300&quot; value=&quot;Slide 14&quot;/&gt;&lt;property id=&quot;20307&quot; value=&quot;284&quot;/&gt;&lt;/object&gt;&lt;object type=&quot;3&quot; unique_id=&quot;43112&quot;&gt;&lt;property id=&quot;20148&quot; value=&quot;5&quot;/&gt;&lt;property id=&quot;20300&quot; value=&quot;Slide 15&quot;/&gt;&lt;property id=&quot;20307&quot; value=&quot;271&quot;/&gt;&lt;/object&gt;&lt;object type=&quot;3&quot; unique_id=&quot;43113&quot;&gt;&lt;property id=&quot;20148&quot; value=&quot;5&quot;/&gt;&lt;property id=&quot;20300&quot; value=&quot;Slide 16&quot;/&gt;&lt;property id=&quot;20307&quot; value=&quot;275&quot;/&gt;&lt;/object&gt;&lt;object type=&quot;3&quot; unique_id=&quot;43115&quot;&gt;&lt;property id=&quot;20148&quot; value=&quot;5&quot;/&gt;&lt;property id=&quot;20300&quot; value=&quot;Slide 17&quot;/&gt;&lt;property id=&quot;20307&quot; value=&quot;273&quot;/&gt;&lt;/object&gt;&lt;object type=&quot;3&quot; unique_id=&quot;43300&quot;&gt;&lt;property id=&quot;20148&quot; value=&quot;5&quot;/&gt;&lt;property id=&quot;20300&quot; value=&quot;Slide 22 - &amp;quot;Managing Students- Edgenuity’s Dashboard&amp;quot;&quot;/&gt;&lt;property id=&quot;20307&quot; value=&quot;285&quot;/&gt;&lt;/object&gt;&lt;object type=&quot;3&quot; unique_id=&quot;43301&quot;&gt;&lt;property id=&quot;20148&quot; value=&quot;5&quot;/&gt;&lt;property id=&quot;20300&quot; value=&quot;Slide 18 - &amp;quot;Enrolling Students-Creating Groups in Edgenuity&amp;quot;&quot;/&gt;&lt;property id=&quot;20307&quot; value=&quot;287&quot;/&gt;&lt;/object&gt;&lt;object type=&quot;3&quot; unique_id=&quot;43302&quot;&gt;&lt;property id=&quot;20148&quot; value=&quot;5&quot;/&gt;&lt;property id=&quot;20300&quot; value=&quot;Slide 19 - &amp;quot;Enrolling Students- Adding Students to a Group&amp;quot;&quot;/&gt;&lt;property id=&quot;20307&quot; value=&quot;286&quot;/&gt;&lt;/object&gt;&lt;object type=&quot;3&quot; unique_id=&quot;43303&quot;&gt;&lt;property id=&quot;20148&quot; value=&quot;5&quot;/&gt;&lt;property id=&quot;20300&quot; value=&quot;Slide 24 - &amp;quot;  Gradebook   &amp;quot;&quot;/&gt;&lt;property id=&quot;20307&quot; value=&quot;289&quot;/&gt;&lt;/object&gt;&lt;object type=&quot;3&quot; unique_id=&quot;43304&quot;&gt;&lt;property id=&quot;20148&quot; value=&quot;5&quot;/&gt;&lt;property id=&quot;20300&quot; value=&quot;Slide 20 - &amp;quot;Enrolling Students- Adding a Course&amp;quot;&quot;/&gt;&lt;property id=&quot;20307&quot; value=&quot;288&quot;/&gt;&lt;/object&gt;&lt;object type=&quot;3&quot; unique_id=&quot;43536&quot;&gt;&lt;property id=&quot;20148&quot; value=&quot;5&quot;/&gt;&lt;property id=&quot;20300&quot; value=&quot;Slide 21 - &amp;quot;Enrolling Students-Assign Start and Target Date (Per Student)&amp;quot;&quot;/&gt;&lt;property id=&quot;20307&quot; value=&quot;290&quot;/&gt;&lt;/object&gt;&lt;object type=&quot;3&quot; unique_id=&quot;43537&quot;&gt;&lt;property id=&quot;20148&quot; value=&quot;5&quot;/&gt;&lt;property id=&quot;20300&quot; value=&quot;Slide 23 - &amp;quot;Managing an Online Course&amp;quot;&quot;/&gt;&lt;property id=&quot;20307&quot; value=&quot;292&quot;/&gt;&lt;/object&gt;&lt;object type=&quot;3&quot; unique_id=&quot;43538&quot;&gt;&lt;property id=&quot;20148&quot; value=&quot;5&quot;/&gt;&lt;property id=&quot;20300&quot; value=&quot;Slide 25&quot;/&gt;&lt;property id=&quot;20307&quot; value=&quot;291&quot;/&gt;&lt;/object&gt;&lt;/object&gt;&lt;object type=&quot;8&quot; unique_id=&quot;42791&quot;&gt;&lt;/object&gt;&lt;/object&gt;&lt;/database&gt;"/>
  <p:tag name="SECTOMILLISECCONVERTED" val="1"/>
</p:tagLst>
</file>

<file path=ppt/theme/theme1.xml><?xml version="1.0" encoding="utf-8"?>
<a:theme xmlns:a="http://schemas.openxmlformats.org/drawingml/2006/main" name="Office Theme">
  <a:themeElements>
    <a:clrScheme name="FBISD">
      <a:dk1>
        <a:srgbClr val="000000"/>
      </a:dk1>
      <a:lt1>
        <a:srgbClr val="FFFFFF"/>
      </a:lt1>
      <a:dk2>
        <a:srgbClr val="8F2828"/>
      </a:dk2>
      <a:lt2>
        <a:srgbClr val="E1D7C9"/>
      </a:lt2>
      <a:accent1>
        <a:srgbClr val="205178"/>
      </a:accent1>
      <a:accent2>
        <a:srgbClr val="C5692E"/>
      </a:accent2>
      <a:accent3>
        <a:srgbClr val="4F863C"/>
      </a:accent3>
      <a:accent4>
        <a:srgbClr val="76265F"/>
      </a:accent4>
      <a:accent5>
        <a:srgbClr val="0D6F74"/>
      </a:accent5>
      <a:accent6>
        <a:srgbClr val="C39B2E"/>
      </a:accent6>
      <a:hlink>
        <a:srgbClr val="205178"/>
      </a:hlink>
      <a:folHlink>
        <a:srgbClr val="C39B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7" id="{CAD52E3E-1F4F-F144-B93E-3EA90FD808BF}" vid="{C87BE6F2-FA0A-6745-8504-90B4D30180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FC0ACAE208CB43A108548B1966B999" ma:contentTypeVersion="15" ma:contentTypeDescription="Create a new document." ma:contentTypeScope="" ma:versionID="98117feb1cb56c51aece1195aa414590">
  <xsd:schema xmlns:xsd="http://www.w3.org/2001/XMLSchema" xmlns:xs="http://www.w3.org/2001/XMLSchema" xmlns:p="http://schemas.microsoft.com/office/2006/metadata/properties" xmlns:ns1="http://schemas.microsoft.com/sharepoint/v3" xmlns:ns3="d99dcd17-d841-4924-97c4-c0cf057dafb6" xmlns:ns4="11a69433-fd83-4a62-a823-174b3a318f37" targetNamespace="http://schemas.microsoft.com/office/2006/metadata/properties" ma:root="true" ma:fieldsID="343c84c9881b2065fa029750bc9d3447" ns1:_="" ns3:_="" ns4:_="">
    <xsd:import namespace="http://schemas.microsoft.com/sharepoint/v3"/>
    <xsd:import namespace="d99dcd17-d841-4924-97c4-c0cf057dafb6"/>
    <xsd:import namespace="11a69433-fd83-4a62-a823-174b3a318f37"/>
    <xsd:element name="properties">
      <xsd:complexType>
        <xsd:sequence>
          <xsd:element name="documentManagement">
            <xsd:complexType>
              <xsd:all>
                <xsd:element ref="ns3:SharedWithUsers" minOccurs="0"/>
                <xsd:element ref="ns3:SharedWithDetails" minOccurs="0"/>
                <xsd:element ref="ns3:SharingHintHash" minOccurs="0"/>
                <xsd:element ref="ns1:_ip_UnifiedCompliancePolicyProperties" minOccurs="0"/>
                <xsd:element ref="ns1:_ip_UnifiedCompliancePolicyUIAction"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9dcd17-d841-4924-97c4-c0cf057dafb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a69433-fd83-4a62-a823-174b3a318f37"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73CAF98-4CFD-4EB0-B75E-46B42E828D3D}">
  <ds:schemaRefs>
    <ds:schemaRef ds:uri="http://schemas.microsoft.com/sharepoint/v3/contenttype/forms"/>
  </ds:schemaRefs>
</ds:datastoreItem>
</file>

<file path=customXml/itemProps2.xml><?xml version="1.0" encoding="utf-8"?>
<ds:datastoreItem xmlns:ds="http://schemas.openxmlformats.org/officeDocument/2006/customXml" ds:itemID="{8F1EB37E-7C90-4DCE-809C-4CF953FE51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99dcd17-d841-4924-97c4-c0cf057dafb6"/>
    <ds:schemaRef ds:uri="11a69433-fd83-4a62-a823-174b3a318f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7097DA-91A5-4B93-8225-618F932C14E6}">
  <ds:schemaRefs>
    <ds:schemaRef ds:uri="http://www.w3.org/XML/1998/namespace"/>
    <ds:schemaRef ds:uri="http://schemas.microsoft.com/sharepoint/v3"/>
    <ds:schemaRef ds:uri="http://purl.org/dc/terms/"/>
    <ds:schemaRef ds:uri="http://schemas.microsoft.com/office/2006/metadata/properties"/>
    <ds:schemaRef ds:uri="http://purl.org/dc/dcmitype/"/>
    <ds:schemaRef ds:uri="d99dcd17-d841-4924-97c4-c0cf057dafb6"/>
    <ds:schemaRef ds:uri="http://schemas.microsoft.com/office/2006/documentManagement/types"/>
    <ds:schemaRef ds:uri="http://schemas.microsoft.com/office/infopath/2007/PartnerControls"/>
    <ds:schemaRef ds:uri="http://schemas.openxmlformats.org/package/2006/metadata/core-properties"/>
    <ds:schemaRef ds:uri="11a69433-fd83-4a62-a823-174b3a318f37"/>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632</TotalTime>
  <Words>851</Words>
  <Application>Microsoft Office PowerPoint</Application>
  <PresentationFormat>On-screen Show (4:3)</PresentationFormat>
  <Paragraphs>119</Paragraphs>
  <Slides>11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Times New Roman</vt:lpstr>
      <vt:lpstr>Wingdings</vt:lpstr>
      <vt:lpstr>Office Theme</vt:lpstr>
      <vt:lpstr>PowerPoint Presentation</vt:lpstr>
      <vt:lpstr>Welcome to Summer O-lab Orientation!</vt:lpstr>
      <vt:lpstr>Learning Intentions:</vt:lpstr>
      <vt:lpstr>Success Criteria:</vt:lpstr>
      <vt:lpstr>PowerPoint Presentation</vt:lpstr>
      <vt:lpstr>PowerPoint Presentation</vt:lpstr>
      <vt:lpstr>Final Exams must be proctored F2F by a teacher, administrator, or other professional staff member.    </vt:lpstr>
      <vt:lpstr>PowerPoint Presentation</vt:lpstr>
      <vt:lpstr>PowerPoint Presentation</vt:lpstr>
      <vt:lpstr>Managing an Online Course: Checking for Understanding “Virtually” </vt:lpstr>
      <vt:lpstr>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Allegra McGrew</dc:creator>
  <cp:lastModifiedBy>Killingsworth, Dallas</cp:lastModifiedBy>
  <cp:revision>59</cp:revision>
  <dcterms:modified xsi:type="dcterms:W3CDTF">2021-05-26T19:54:40Z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0x010100D4FC0ACAE208CB43A108548B1966B999</vt:lpwstr>
  </property>
</Properties>
</file>