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33" d="100"/>
          <a:sy n="33" d="100"/>
        </p:scale>
        <p:origin x="6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11/1/2016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11/1/2016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11/1/2016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11/1/2016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11/1/2016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From Randomness to Probability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93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5 Principles of Probability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28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807309"/>
            <a:ext cx="8825657" cy="1351005"/>
          </a:xfrm>
        </p:spPr>
        <p:txBody>
          <a:bodyPr/>
          <a:lstStyle/>
          <a:p>
            <a:r>
              <a:rPr lang="en-US" dirty="0" smtClean="0"/>
              <a:t>1. A probability is a number between 0 and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529016"/>
            <a:ext cx="8825658" cy="3108765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n-US" cap="none" dirty="0" smtClean="0"/>
              <a:t>The probability of event A happening is:  </a:t>
            </a:r>
          </a:p>
          <a:p>
            <a:pPr marL="342900" indent="-342900">
              <a:buFontTx/>
              <a:buChar char="-"/>
            </a:pPr>
            <a:endParaRPr lang="en-US" cap="none" dirty="0" smtClean="0"/>
          </a:p>
          <a:p>
            <a:pPr marL="342900" indent="-342900">
              <a:buFontTx/>
              <a:buChar char="-"/>
            </a:pPr>
            <a:r>
              <a:rPr lang="en-US" cap="none" dirty="0"/>
              <a:t> </a:t>
            </a:r>
            <a:r>
              <a:rPr lang="en-US" cap="none" dirty="0" smtClean="0"/>
              <a:t>           0  ≤ P(A) ≤ 1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77401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807309"/>
            <a:ext cx="8825657" cy="1993556"/>
          </a:xfrm>
        </p:spPr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  The set of all possible outcomes of a trial must have a probability of 1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924432"/>
            <a:ext cx="8825658" cy="2713349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n-US" cap="none" dirty="0" smtClean="0"/>
              <a:t>The probability for the sample space </a:t>
            </a:r>
            <a:r>
              <a:rPr lang="en-US" b="1" cap="none" dirty="0" smtClean="0">
                <a:solidFill>
                  <a:srgbClr val="FF0000"/>
                </a:solidFill>
              </a:rPr>
              <a:t>S</a:t>
            </a:r>
            <a:r>
              <a:rPr lang="en-US" cap="none" dirty="0" smtClean="0"/>
              <a:t> is:  </a:t>
            </a:r>
          </a:p>
          <a:p>
            <a:pPr marL="342900" indent="-342900">
              <a:buFontTx/>
              <a:buChar char="-"/>
            </a:pPr>
            <a:endParaRPr lang="en-US" cap="none" dirty="0" smtClean="0"/>
          </a:p>
          <a:p>
            <a:pPr marL="342900" indent="-342900">
              <a:buFontTx/>
              <a:buChar char="-"/>
            </a:pPr>
            <a:r>
              <a:rPr lang="en-US" cap="none" dirty="0"/>
              <a:t> </a:t>
            </a:r>
            <a:r>
              <a:rPr lang="en-US" cap="none" dirty="0" smtClean="0"/>
              <a:t>           P(</a:t>
            </a:r>
            <a:r>
              <a:rPr lang="en-US" b="1" cap="none" dirty="0" smtClean="0">
                <a:solidFill>
                  <a:srgbClr val="FF0000"/>
                </a:solidFill>
              </a:rPr>
              <a:t>S</a:t>
            </a:r>
            <a:r>
              <a:rPr lang="en-US" cap="none" dirty="0" smtClean="0"/>
              <a:t>) = 1</a:t>
            </a:r>
          </a:p>
          <a:p>
            <a:pPr marL="342900" indent="-342900">
              <a:buFontTx/>
              <a:buChar char="-"/>
            </a:pPr>
            <a:r>
              <a:rPr lang="en-US" cap="none" dirty="0"/>
              <a:t> </a:t>
            </a:r>
            <a:r>
              <a:rPr lang="en-US" cap="none" dirty="0" smtClean="0"/>
              <a:t>           P(heads or tails) = 1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249300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807309"/>
            <a:ext cx="8825657" cy="1993556"/>
          </a:xfrm>
        </p:spPr>
        <p:txBody>
          <a:bodyPr/>
          <a:lstStyle/>
          <a:p>
            <a:r>
              <a:rPr lang="en-US" dirty="0" smtClean="0"/>
              <a:t>3.  The probability of an event occurring is 1 minus the probability that it doesn’t occur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924432"/>
            <a:ext cx="8825658" cy="2713349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endParaRPr lang="en-US" cap="none" dirty="0" smtClean="0"/>
          </a:p>
          <a:p>
            <a:pPr marL="342900" indent="-342900">
              <a:buFontTx/>
              <a:buChar char="-"/>
            </a:pPr>
            <a:r>
              <a:rPr lang="en-US" cap="none" dirty="0" smtClean="0"/>
              <a:t>The probability that an event A doesn’t occur is called the Complement of A and is written as </a:t>
            </a:r>
            <a:r>
              <a:rPr lang="en-US" b="1" cap="none" dirty="0" smtClean="0">
                <a:solidFill>
                  <a:srgbClr val="FF0000"/>
                </a:solidFill>
              </a:rPr>
              <a:t>A</a:t>
            </a:r>
            <a:r>
              <a:rPr lang="en-US" b="1" cap="none" baseline="30000" dirty="0" smtClean="0">
                <a:solidFill>
                  <a:srgbClr val="FF0000"/>
                </a:solidFill>
              </a:rPr>
              <a:t>c</a:t>
            </a:r>
            <a:r>
              <a:rPr lang="en-US" cap="none" dirty="0" smtClean="0"/>
              <a:t>.</a:t>
            </a:r>
          </a:p>
          <a:p>
            <a:pPr marL="342900" indent="-342900">
              <a:buFontTx/>
              <a:buChar char="-"/>
            </a:pPr>
            <a:endParaRPr lang="en-US" cap="none" dirty="0" smtClean="0"/>
          </a:p>
          <a:p>
            <a:pPr marL="342900" indent="-342900">
              <a:buFontTx/>
              <a:buChar char="-"/>
            </a:pPr>
            <a:r>
              <a:rPr lang="en-US" cap="none" dirty="0" smtClean="0"/>
              <a:t>            P(</a:t>
            </a:r>
            <a:r>
              <a:rPr lang="en-US" b="1" cap="none" dirty="0" smtClean="0">
                <a:solidFill>
                  <a:srgbClr val="FF0000"/>
                </a:solidFill>
              </a:rPr>
              <a:t>A</a:t>
            </a:r>
            <a:r>
              <a:rPr lang="en-US" cap="none" dirty="0" smtClean="0"/>
              <a:t>) = 1 – P(</a:t>
            </a:r>
            <a:r>
              <a:rPr lang="en-US" b="1" cap="none" dirty="0" smtClean="0">
                <a:solidFill>
                  <a:srgbClr val="FF0000"/>
                </a:solidFill>
              </a:rPr>
              <a:t>A</a:t>
            </a:r>
            <a:r>
              <a:rPr lang="en-US" b="1" cap="none" baseline="30000" dirty="0" smtClean="0">
                <a:solidFill>
                  <a:srgbClr val="FF0000"/>
                </a:solidFill>
              </a:rPr>
              <a:t>c</a:t>
            </a:r>
            <a:r>
              <a:rPr lang="en-US" cap="none" dirty="0" smtClean="0"/>
              <a:t>)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3218842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807309"/>
            <a:ext cx="8825657" cy="2710248"/>
          </a:xfrm>
        </p:spPr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.  For two disjoint (or mutually exclusive events A and B, the probability that one or the other occurs, is the sum of the probabilities of the two events.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3838832"/>
            <a:ext cx="8825658" cy="2809103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endParaRPr lang="en-US" cap="none" dirty="0" smtClean="0"/>
          </a:p>
          <a:p>
            <a:pPr marL="342900" indent="-342900">
              <a:buFontTx/>
              <a:buChar char="-"/>
            </a:pPr>
            <a:r>
              <a:rPr lang="en-US" cap="none" dirty="0" smtClean="0"/>
              <a:t>            P(</a:t>
            </a:r>
            <a:r>
              <a:rPr lang="en-US" b="1" cap="none" dirty="0" smtClean="0">
                <a:solidFill>
                  <a:srgbClr val="FF0000"/>
                </a:solidFill>
              </a:rPr>
              <a:t>A u B</a:t>
            </a:r>
            <a:r>
              <a:rPr lang="en-US" cap="none" dirty="0" smtClean="0"/>
              <a:t>) = P(</a:t>
            </a:r>
            <a:r>
              <a:rPr lang="en-US" b="1" cap="none" dirty="0" smtClean="0">
                <a:solidFill>
                  <a:srgbClr val="FF0000"/>
                </a:solidFill>
              </a:rPr>
              <a:t>A</a:t>
            </a:r>
            <a:r>
              <a:rPr lang="en-US" cap="none" dirty="0" smtClean="0"/>
              <a:t>) + P (</a:t>
            </a:r>
            <a:r>
              <a:rPr lang="en-US" b="1" cap="none" dirty="0" smtClean="0">
                <a:solidFill>
                  <a:srgbClr val="FF0000"/>
                </a:solidFill>
              </a:rPr>
              <a:t>B</a:t>
            </a:r>
            <a:r>
              <a:rPr lang="en-US" cap="none" dirty="0" smtClean="0"/>
              <a:t>)   </a:t>
            </a:r>
          </a:p>
          <a:p>
            <a:pPr marL="342900" indent="-342900">
              <a:buFontTx/>
              <a:buChar char="-"/>
            </a:pPr>
            <a:endParaRPr lang="en-US" cap="none" dirty="0"/>
          </a:p>
          <a:p>
            <a:pPr marL="342900" indent="-342900">
              <a:buFontTx/>
              <a:buChar char="-"/>
            </a:pPr>
            <a:r>
              <a:rPr lang="en-US" cap="none" dirty="0" smtClean="0"/>
              <a:t>         P(</a:t>
            </a:r>
            <a:r>
              <a:rPr lang="en-US" b="1" cap="none" dirty="0" smtClean="0">
                <a:solidFill>
                  <a:srgbClr val="FF0000"/>
                </a:solidFill>
              </a:rPr>
              <a:t>A </a:t>
            </a:r>
            <a:r>
              <a:rPr lang="en-US" dirty="0"/>
              <a:t>or</a:t>
            </a:r>
            <a:r>
              <a:rPr lang="en-US" b="1" cap="none" dirty="0" smtClean="0">
                <a:solidFill>
                  <a:srgbClr val="FF0000"/>
                </a:solidFill>
              </a:rPr>
              <a:t> </a:t>
            </a:r>
            <a:r>
              <a:rPr lang="en-US" b="1" cap="none" dirty="0">
                <a:solidFill>
                  <a:srgbClr val="FF0000"/>
                </a:solidFill>
              </a:rPr>
              <a:t>B</a:t>
            </a:r>
            <a:r>
              <a:rPr lang="en-US" cap="none" dirty="0"/>
              <a:t>) = P(</a:t>
            </a:r>
            <a:r>
              <a:rPr lang="en-US" b="1" cap="none" dirty="0">
                <a:solidFill>
                  <a:srgbClr val="FF0000"/>
                </a:solidFill>
              </a:rPr>
              <a:t>A</a:t>
            </a:r>
            <a:r>
              <a:rPr lang="en-US" cap="none" dirty="0"/>
              <a:t>) + P (</a:t>
            </a:r>
            <a:r>
              <a:rPr lang="en-US" b="1" cap="none" dirty="0">
                <a:solidFill>
                  <a:srgbClr val="FF0000"/>
                </a:solidFill>
              </a:rPr>
              <a:t>B</a:t>
            </a:r>
            <a:r>
              <a:rPr lang="en-US" cap="none" dirty="0"/>
              <a:t>)</a:t>
            </a:r>
          </a:p>
          <a:p>
            <a:pPr marL="342900" indent="-342900">
              <a:buFontTx/>
              <a:buChar char="-"/>
            </a:pP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264391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807309"/>
            <a:ext cx="8825657" cy="2710248"/>
          </a:xfrm>
        </p:spPr>
        <p:txBody>
          <a:bodyPr/>
          <a:lstStyle/>
          <a:p>
            <a:r>
              <a:rPr lang="en-US" dirty="0" smtClean="0"/>
              <a:t>5.  For two independent events</a:t>
            </a:r>
            <a:r>
              <a:rPr lang="en-US" dirty="0"/>
              <a:t> </a:t>
            </a:r>
            <a:r>
              <a:rPr lang="en-US" dirty="0" smtClean="0"/>
              <a:t>A and B, the probability that both A and B occur is the product of the probabilities of the two events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3838832"/>
            <a:ext cx="8825658" cy="2809103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endParaRPr lang="en-US" cap="none" dirty="0" smtClean="0"/>
          </a:p>
          <a:p>
            <a:pPr marL="342900" indent="-342900">
              <a:buFontTx/>
              <a:buChar char="-"/>
            </a:pPr>
            <a:r>
              <a:rPr lang="en-US" cap="none" dirty="0" smtClean="0"/>
              <a:t>            P(</a:t>
            </a:r>
            <a:r>
              <a:rPr lang="en-US" b="1" cap="none" dirty="0" smtClean="0">
                <a:solidFill>
                  <a:srgbClr val="FF0000"/>
                </a:solidFill>
              </a:rPr>
              <a:t>A ∩ B</a:t>
            </a:r>
            <a:r>
              <a:rPr lang="en-US" cap="none" dirty="0" smtClean="0"/>
              <a:t>) = P(</a:t>
            </a:r>
            <a:r>
              <a:rPr lang="en-US" b="1" cap="none" dirty="0" smtClean="0">
                <a:solidFill>
                  <a:srgbClr val="FF0000"/>
                </a:solidFill>
              </a:rPr>
              <a:t>A</a:t>
            </a:r>
            <a:r>
              <a:rPr lang="en-US" cap="none" dirty="0" smtClean="0"/>
              <a:t>) x P (</a:t>
            </a:r>
            <a:r>
              <a:rPr lang="en-US" b="1" cap="none" dirty="0" smtClean="0">
                <a:solidFill>
                  <a:srgbClr val="FF0000"/>
                </a:solidFill>
              </a:rPr>
              <a:t>B</a:t>
            </a:r>
            <a:r>
              <a:rPr lang="en-US" cap="none" dirty="0" smtClean="0"/>
              <a:t>)   </a:t>
            </a:r>
          </a:p>
          <a:p>
            <a:pPr marL="342900" indent="-342900">
              <a:buFontTx/>
              <a:buChar char="-"/>
            </a:pPr>
            <a:endParaRPr lang="en-US" cap="none" dirty="0"/>
          </a:p>
          <a:p>
            <a:pPr marL="342900" indent="-342900">
              <a:buFontTx/>
              <a:buChar char="-"/>
            </a:pPr>
            <a:r>
              <a:rPr lang="en-US" cap="none" dirty="0" smtClean="0"/>
              <a:t>         P(</a:t>
            </a:r>
            <a:r>
              <a:rPr lang="en-US" b="1" cap="none" dirty="0" smtClean="0">
                <a:solidFill>
                  <a:srgbClr val="FF0000"/>
                </a:solidFill>
              </a:rPr>
              <a:t>A </a:t>
            </a:r>
            <a:r>
              <a:rPr lang="en-US" dirty="0" smtClean="0"/>
              <a:t>AND</a:t>
            </a:r>
            <a:r>
              <a:rPr lang="en-US" b="1" cap="none" dirty="0" smtClean="0">
                <a:solidFill>
                  <a:srgbClr val="FF0000"/>
                </a:solidFill>
              </a:rPr>
              <a:t> </a:t>
            </a:r>
            <a:r>
              <a:rPr lang="en-US" b="1" cap="none" dirty="0">
                <a:solidFill>
                  <a:srgbClr val="FF0000"/>
                </a:solidFill>
              </a:rPr>
              <a:t>B</a:t>
            </a:r>
            <a:r>
              <a:rPr lang="en-US" cap="none" dirty="0"/>
              <a:t>) = P(</a:t>
            </a:r>
            <a:r>
              <a:rPr lang="en-US" b="1" cap="none" dirty="0">
                <a:solidFill>
                  <a:srgbClr val="FF0000"/>
                </a:solidFill>
              </a:rPr>
              <a:t>A</a:t>
            </a:r>
            <a:r>
              <a:rPr lang="en-US" cap="none" dirty="0"/>
              <a:t>) </a:t>
            </a:r>
            <a:r>
              <a:rPr lang="en-US" cap="none" dirty="0" smtClean="0"/>
              <a:t>x </a:t>
            </a:r>
            <a:r>
              <a:rPr lang="en-US" cap="none" dirty="0"/>
              <a:t>P (</a:t>
            </a:r>
            <a:r>
              <a:rPr lang="en-US" b="1" cap="none" dirty="0">
                <a:solidFill>
                  <a:srgbClr val="FF0000"/>
                </a:solidFill>
              </a:rPr>
              <a:t>B</a:t>
            </a:r>
            <a:r>
              <a:rPr lang="en-US" cap="none" dirty="0"/>
              <a:t>)</a:t>
            </a:r>
          </a:p>
          <a:p>
            <a:pPr marL="342900" indent="-342900">
              <a:buFontTx/>
              <a:buChar char="-"/>
            </a:pP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05863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3435737" cy="4195763"/>
          </a:xfrm>
        </p:spPr>
        <p:txBody>
          <a:bodyPr>
            <a:normAutofit/>
          </a:bodyPr>
          <a:lstStyle/>
          <a:p>
            <a:pPr algn="r"/>
            <a:r>
              <a:rPr lang="en-US" sz="5400" dirty="0" smtClean="0"/>
              <a:t>OR </a:t>
            </a:r>
          </a:p>
          <a:p>
            <a:pPr algn="r"/>
            <a:r>
              <a:rPr lang="en-US" sz="5400" dirty="0" smtClean="0"/>
              <a:t>AND</a:t>
            </a:r>
          </a:p>
          <a:p>
            <a:pPr algn="r"/>
            <a:r>
              <a:rPr lang="en-US" sz="5400" dirty="0" smtClean="0"/>
              <a:t>NOT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88693" y="2056092"/>
            <a:ext cx="4762142" cy="4200245"/>
          </a:xfrm>
        </p:spPr>
        <p:txBody>
          <a:bodyPr>
            <a:normAutofit/>
          </a:bodyPr>
          <a:lstStyle/>
          <a:p>
            <a:r>
              <a:rPr lang="en-US" sz="4800" dirty="0" smtClean="0"/>
              <a:t>Addition</a:t>
            </a:r>
          </a:p>
          <a:p>
            <a:r>
              <a:rPr lang="en-US" sz="4800" dirty="0" smtClean="0"/>
              <a:t>Multiplication</a:t>
            </a:r>
          </a:p>
          <a:p>
            <a:r>
              <a:rPr lang="en-US" sz="4800" dirty="0" smtClean="0"/>
              <a:t>1- P(A)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5166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Suppose that 40% of cars in your area are manufactured in the United States, 30% in Japan,</a:t>
            </a:r>
            <a:br>
              <a:rPr lang="en-US" sz="2800" dirty="0"/>
            </a:br>
            <a:r>
              <a:rPr lang="en-US" sz="2800" dirty="0"/>
              <a:t>10% in Germany, and 20% in other countries. If cars are selected at random, find </a:t>
            </a:r>
            <a:r>
              <a:rPr lang="en-US" sz="2800" dirty="0" smtClean="0"/>
              <a:t>the probability </a:t>
            </a:r>
            <a:r>
              <a:rPr lang="en-US" sz="2800" dirty="0"/>
              <a:t>that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 smtClean="0"/>
              <a:t>1.  A </a:t>
            </a:r>
            <a:r>
              <a:rPr lang="en-US" sz="2400" b="1" cap="none" dirty="0"/>
              <a:t>car is not U.S.-made.</a:t>
            </a:r>
          </a:p>
        </p:txBody>
      </p:sp>
    </p:spTree>
    <p:extLst>
      <p:ext uri="{BB962C8B-B14F-4D97-AF65-F5344CB8AC3E}">
        <p14:creationId xmlns:p14="http://schemas.microsoft.com/office/powerpoint/2010/main" val="157465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Suppose that 40% of cars in your area are manufactured in the United States, 30% in Japan,</a:t>
            </a:r>
            <a:br>
              <a:rPr lang="en-US" sz="2800" dirty="0"/>
            </a:br>
            <a:r>
              <a:rPr lang="en-US" sz="2800" dirty="0"/>
              <a:t>10% in Germany, and 20% in other countries. If cars are selected at random, find </a:t>
            </a:r>
            <a:r>
              <a:rPr lang="en-US" sz="2800" dirty="0" smtClean="0"/>
              <a:t>the probability </a:t>
            </a:r>
            <a:r>
              <a:rPr lang="en-US" sz="2800" dirty="0"/>
              <a:t>that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/>
              <a:t>2</a:t>
            </a:r>
            <a:r>
              <a:rPr lang="en-US" sz="2400" b="1" cap="none" dirty="0" smtClean="0"/>
              <a:t>. </a:t>
            </a:r>
            <a:r>
              <a:rPr lang="en-US" sz="2400" b="1" cap="none" dirty="0"/>
              <a:t>It is made in Japan or Germany</a:t>
            </a:r>
          </a:p>
        </p:txBody>
      </p:sp>
    </p:spTree>
    <p:extLst>
      <p:ext uri="{BB962C8B-B14F-4D97-AF65-F5344CB8AC3E}">
        <p14:creationId xmlns:p14="http://schemas.microsoft.com/office/powerpoint/2010/main" val="125016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Suppose that 40% of cars in your area are manufactured in the United States, 30% in Japan,</a:t>
            </a:r>
            <a:br>
              <a:rPr lang="en-US" sz="2800" dirty="0"/>
            </a:br>
            <a:r>
              <a:rPr lang="en-US" sz="2800" dirty="0"/>
              <a:t>10% in Germany, and 20% in other countries. If cars are selected at random, find </a:t>
            </a:r>
            <a:r>
              <a:rPr lang="en-US" sz="2800" dirty="0" smtClean="0"/>
              <a:t>the probability </a:t>
            </a:r>
            <a:r>
              <a:rPr lang="en-US" sz="2800" dirty="0"/>
              <a:t>that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 smtClean="0"/>
              <a:t>3. </a:t>
            </a:r>
            <a:r>
              <a:rPr lang="en-US" sz="2400" b="1" cap="none" dirty="0"/>
              <a:t>You see two in a row from Japan</a:t>
            </a:r>
          </a:p>
        </p:txBody>
      </p:sp>
    </p:spTree>
    <p:extLst>
      <p:ext uri="{BB962C8B-B14F-4D97-AF65-F5344CB8AC3E}">
        <p14:creationId xmlns:p14="http://schemas.microsoft.com/office/powerpoint/2010/main" val="3624704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en-US" cap="none" dirty="0" smtClean="0"/>
              <a:t>ow likely it is for an event to occur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86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Suppose that 40% of cars in your area are manufactured in the United States, 30% in Japan,</a:t>
            </a:r>
            <a:br>
              <a:rPr lang="en-US" sz="2800" dirty="0"/>
            </a:br>
            <a:r>
              <a:rPr lang="en-US" sz="2800" dirty="0"/>
              <a:t>10% in Germany, and 20% in other countries. If cars are selected at random, find </a:t>
            </a:r>
            <a:r>
              <a:rPr lang="en-US" sz="2800" dirty="0" smtClean="0"/>
              <a:t>the probability </a:t>
            </a:r>
            <a:r>
              <a:rPr lang="en-US" sz="2800" dirty="0"/>
              <a:t>that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/>
              <a:t>4</a:t>
            </a:r>
            <a:r>
              <a:rPr lang="en-US" sz="2400" b="1" cap="none" dirty="0" smtClean="0"/>
              <a:t>. </a:t>
            </a:r>
            <a:r>
              <a:rPr lang="en-US" sz="2400" b="1" cap="none" dirty="0"/>
              <a:t>None of three cars came from Germany</a:t>
            </a:r>
          </a:p>
        </p:txBody>
      </p:sp>
    </p:spTree>
    <p:extLst>
      <p:ext uri="{BB962C8B-B14F-4D97-AF65-F5344CB8AC3E}">
        <p14:creationId xmlns:p14="http://schemas.microsoft.com/office/powerpoint/2010/main" val="334774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Suppose that 40% of cars in your area are manufactured in the United States, 30% in Japan,</a:t>
            </a:r>
            <a:br>
              <a:rPr lang="en-US" sz="2800" dirty="0"/>
            </a:br>
            <a:r>
              <a:rPr lang="en-US" sz="2800" dirty="0"/>
              <a:t>10% in Germany, and 20% in other countries. If cars are selected at random, find </a:t>
            </a:r>
            <a:r>
              <a:rPr lang="en-US" sz="2800" dirty="0" smtClean="0"/>
              <a:t>the probability </a:t>
            </a:r>
            <a:r>
              <a:rPr lang="en-US" sz="2800" dirty="0"/>
              <a:t>that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 smtClean="0"/>
              <a:t>5. </a:t>
            </a:r>
            <a:r>
              <a:rPr lang="en-US" sz="2400" b="1" cap="none" dirty="0"/>
              <a:t>At least one of three cars is U.S.-made</a:t>
            </a:r>
          </a:p>
        </p:txBody>
      </p:sp>
    </p:spTree>
    <p:extLst>
      <p:ext uri="{BB962C8B-B14F-4D97-AF65-F5344CB8AC3E}">
        <p14:creationId xmlns:p14="http://schemas.microsoft.com/office/powerpoint/2010/main" val="378713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Suppose that 40% of cars in your area are manufactured in the United States, 30% in Japan,</a:t>
            </a:r>
            <a:br>
              <a:rPr lang="en-US" sz="2800" dirty="0"/>
            </a:br>
            <a:r>
              <a:rPr lang="en-US" sz="2800" dirty="0"/>
              <a:t>10% in Germany, and 20% in other countries. If cars are selected at random, find </a:t>
            </a:r>
            <a:r>
              <a:rPr lang="en-US" sz="2800" dirty="0" smtClean="0"/>
              <a:t>the probability </a:t>
            </a:r>
            <a:r>
              <a:rPr lang="en-US" sz="2800" dirty="0"/>
              <a:t>that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/>
              <a:t>6</a:t>
            </a:r>
            <a:r>
              <a:rPr lang="en-US" sz="2400" b="1" cap="none" dirty="0" smtClean="0"/>
              <a:t>. </a:t>
            </a:r>
            <a:r>
              <a:rPr lang="en-US" sz="2400" b="1" cap="none" dirty="0"/>
              <a:t>At least one of three cars is U.S.-made</a:t>
            </a:r>
          </a:p>
        </p:txBody>
      </p:sp>
    </p:spTree>
    <p:extLst>
      <p:ext uri="{BB962C8B-B14F-4D97-AF65-F5344CB8AC3E}">
        <p14:creationId xmlns:p14="http://schemas.microsoft.com/office/powerpoint/2010/main" val="74452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Suppose that 40% of cars in your area are manufactured in the United States, 30% in Japan,</a:t>
            </a:r>
            <a:br>
              <a:rPr lang="en-US" sz="2800" dirty="0"/>
            </a:br>
            <a:r>
              <a:rPr lang="en-US" sz="2800" dirty="0"/>
              <a:t>10% in Germany, and 20% in other countries. If cars are selected at random, find </a:t>
            </a:r>
            <a:r>
              <a:rPr lang="en-US" sz="2800" dirty="0" smtClean="0"/>
              <a:t>the probability </a:t>
            </a:r>
            <a:r>
              <a:rPr lang="en-US" sz="2800" dirty="0"/>
              <a:t>that</a:t>
            </a:r>
            <a:r>
              <a:rPr lang="en-US" sz="2800" dirty="0" smtClean="0"/>
              <a:t>: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cap="none" dirty="0" smtClean="0"/>
              <a:t>5. </a:t>
            </a:r>
            <a:r>
              <a:rPr lang="en-US" sz="2400" b="1" cap="none" dirty="0"/>
              <a:t>The first Japanese car is the fourth one you choose.</a:t>
            </a:r>
          </a:p>
        </p:txBody>
      </p:sp>
    </p:spTree>
    <p:extLst>
      <p:ext uri="{BB962C8B-B14F-4D97-AF65-F5344CB8AC3E}">
        <p14:creationId xmlns:p14="http://schemas.microsoft.com/office/powerpoint/2010/main" val="411444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Probability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5037" y="2881312"/>
            <a:ext cx="7781925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406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712" y="1638300"/>
            <a:ext cx="6124575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68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Space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r>
              <a:rPr lang="en-US" cap="none" dirty="0" smtClean="0"/>
              <a:t>ll possible 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0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cap="none" dirty="0" smtClean="0"/>
              <a:t>set of outcomes to which a probability is assigned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45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en-US" cap="none" dirty="0" smtClean="0"/>
              <a:t>ne occurrence of a random event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92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cap="none" dirty="0" smtClean="0"/>
              <a:t>The result of one occurrence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81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cap="none" dirty="0" smtClean="0"/>
              <a:t>The result of two occurrences don’t affect each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89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Law of Large Numbers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</a:t>
            </a:r>
            <a:r>
              <a:rPr lang="en-US" cap="none" dirty="0" smtClean="0"/>
              <a:t>he long-run relative frequency of repeated events gets closer and closer to a single value.  This value is the probability of the event.  This definition is </a:t>
            </a:r>
            <a:r>
              <a:rPr lang="en-US" cap="none" smtClean="0"/>
              <a:t>the Empirical </a:t>
            </a:r>
            <a:r>
              <a:rPr lang="en-US" cap="none" dirty="0" smtClean="0"/>
              <a:t>Probability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08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807309"/>
            <a:ext cx="8825657" cy="1351005"/>
          </a:xfrm>
        </p:spPr>
        <p:txBody>
          <a:bodyPr/>
          <a:lstStyle/>
          <a:p>
            <a:r>
              <a:rPr lang="en-US" dirty="0" smtClean="0"/>
              <a:t>Theoretical Probability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529016"/>
            <a:ext cx="8825658" cy="3108765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n-US" cap="none" dirty="0" smtClean="0"/>
              <a:t>Based on a mathematical model, not repeated trials.</a:t>
            </a:r>
          </a:p>
          <a:p>
            <a:pPr marL="342900" indent="-342900">
              <a:buFontTx/>
              <a:buChar char="-"/>
            </a:pPr>
            <a:endParaRPr lang="en-US" cap="none" dirty="0"/>
          </a:p>
          <a:p>
            <a:pPr marL="342900" indent="-342900">
              <a:buFontTx/>
              <a:buChar char="-"/>
            </a:pPr>
            <a:r>
              <a:rPr lang="en-US" cap="none" dirty="0" smtClean="0"/>
              <a:t>P(A) = </a:t>
            </a:r>
            <a:r>
              <a:rPr lang="en-US" u="sng" cap="none" dirty="0" smtClean="0"/>
              <a:t># outcomes in A   </a:t>
            </a:r>
          </a:p>
          <a:p>
            <a:r>
              <a:rPr lang="en-US" cap="none" dirty="0" smtClean="0"/>
              <a:t>                 # of possible outcomes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51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2324</TotalTime>
  <Words>575</Words>
  <Application>Microsoft Office PowerPoint</Application>
  <PresentationFormat>Widescreen</PresentationFormat>
  <Paragraphs>68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Century Gothic</vt:lpstr>
      <vt:lpstr>Wingdings 3</vt:lpstr>
      <vt:lpstr>Ion</vt:lpstr>
      <vt:lpstr>From Randomness to Probability</vt:lpstr>
      <vt:lpstr>Probability</vt:lpstr>
      <vt:lpstr>Sample Space</vt:lpstr>
      <vt:lpstr>Event</vt:lpstr>
      <vt:lpstr>Trial</vt:lpstr>
      <vt:lpstr>Outcome</vt:lpstr>
      <vt:lpstr>Independent</vt:lpstr>
      <vt:lpstr>The Law of Large Numbers</vt:lpstr>
      <vt:lpstr>Theoretical Probability</vt:lpstr>
      <vt:lpstr>5 Principles of Probability</vt:lpstr>
      <vt:lpstr>1. A probability is a number between 0 and 1</vt:lpstr>
      <vt:lpstr>2.  The set of all possible outcomes of a trial must have a probability of 1</vt:lpstr>
      <vt:lpstr>3.  The probability of an event occurring is 1 minus the probability that it doesn’t occur</vt:lpstr>
      <vt:lpstr>4.  For two disjoint (or mutually exclusive events A and B, the probability that one or the other occurs, is the sum of the probabilities of the two events.</vt:lpstr>
      <vt:lpstr>5.  For two independent events A and B, the probability that both A and B occur is the product of the probabilities of the two events</vt:lpstr>
      <vt:lpstr>Remember</vt:lpstr>
      <vt:lpstr>Suppose that 40% of cars in your area are manufactured in the United States, 30% in Japan, 10% in Germany, and 20% in other countries. If cars are selected at random, find the probability that: </vt:lpstr>
      <vt:lpstr>Suppose that 40% of cars in your area are manufactured in the United States, 30% in Japan, 10% in Germany, and 20% in other countries. If cars are selected at random, find the probability that: </vt:lpstr>
      <vt:lpstr>Suppose that 40% of cars in your area are manufactured in the United States, 30% in Japan, 10% in Germany, and 20% in other countries. If cars are selected at random, find the probability that: </vt:lpstr>
      <vt:lpstr>Suppose that 40% of cars in your area are manufactured in the United States, 30% in Japan, 10% in Germany, and 20% in other countries. If cars are selected at random, find the probability that: </vt:lpstr>
      <vt:lpstr>Suppose that 40% of cars in your area are manufactured in the United States, 30% in Japan, 10% in Germany, and 20% in other countries. If cars are selected at random, find the probability that: </vt:lpstr>
      <vt:lpstr>Suppose that 40% of cars in your area are manufactured in the United States, 30% in Japan, 10% in Germany, and 20% in other countries. If cars are selected at random, find the probability that: </vt:lpstr>
      <vt:lpstr>Suppose that 40% of cars in your area are manufactured in the United States, 30% in Japan, 10% in Germany, and 20% in other countries. If cars are selected at random, find the probability that: </vt:lpstr>
      <vt:lpstr>Geometric Probability</vt:lpstr>
      <vt:lpstr>PowerPoint Presentation</vt:lpstr>
      <vt:lpstr>PowerPoint Presentation</vt:lpstr>
    </vt:vector>
  </TitlesOfParts>
  <Company>Fort Bend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Randomness to Probability</dc:title>
  <dc:creator>Rasco, Jaime B.</dc:creator>
  <cp:lastModifiedBy>Rasco, Jaime B.</cp:lastModifiedBy>
  <cp:revision>14</cp:revision>
  <dcterms:created xsi:type="dcterms:W3CDTF">2016-10-31T14:01:34Z</dcterms:created>
  <dcterms:modified xsi:type="dcterms:W3CDTF">2016-11-02T21:07:39Z</dcterms:modified>
</cp:coreProperties>
</file>