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7" r:id="rId4"/>
    <p:sldId id="259" r:id="rId5"/>
    <p:sldId id="260" r:id="rId6"/>
    <p:sldId id="261" r:id="rId7"/>
    <p:sldId id="262" r:id="rId8"/>
    <p:sldId id="264" r:id="rId9"/>
    <p:sldId id="265" r:id="rId10"/>
    <p:sldId id="263" r:id="rId11"/>
    <p:sldId id="266" r:id="rId12"/>
    <p:sldId id="267" r:id="rId13"/>
    <p:sldId id="275" r:id="rId14"/>
    <p:sldId id="268" r:id="rId15"/>
    <p:sldId id="269" r:id="rId16"/>
    <p:sldId id="270" r:id="rId17"/>
    <p:sldId id="274" r:id="rId18"/>
    <p:sldId id="273"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55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8BB95-9833-4D60-B3DC-74912362731C}" type="datetimeFigureOut">
              <a:rPr lang="en-US" smtClean="0"/>
              <a:t>9/20/2016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21A7A-94D6-4343-9D3B-0DE8BD1F5CCA}" type="slidenum">
              <a:rPr lang="en-US" smtClean="0"/>
              <a:t>‹#›</a:t>
            </a:fld>
            <a:endParaRPr lang="en-US" dirty="0"/>
          </a:p>
        </p:txBody>
      </p:sp>
    </p:spTree>
    <p:extLst>
      <p:ext uri="{BB962C8B-B14F-4D97-AF65-F5344CB8AC3E}">
        <p14:creationId xmlns:p14="http://schemas.microsoft.com/office/powerpoint/2010/main" val="128809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thinner atmosphere in higher altitudes retains less heat.  Therefore temperatures are lower at high altitudes. If the mountaintops are high enough, it will always be too cold for the snow to melt.</a:t>
            </a:r>
            <a:endParaRPr lang="en-US" dirty="0"/>
          </a:p>
        </p:txBody>
      </p:sp>
      <p:sp>
        <p:nvSpPr>
          <p:cNvPr id="4" name="Slide Number Placeholder 3"/>
          <p:cNvSpPr>
            <a:spLocks noGrp="1"/>
          </p:cNvSpPr>
          <p:nvPr>
            <p:ph type="sldNum" sz="quarter" idx="10"/>
          </p:nvPr>
        </p:nvSpPr>
        <p:spPr/>
        <p:txBody>
          <a:bodyPr/>
          <a:lstStyle/>
          <a:p>
            <a:fld id="{E2921A7A-94D6-4343-9D3B-0DE8BD1F5CCA}" type="slidenum">
              <a:rPr lang="en-US" smtClean="0"/>
              <a:t>9</a:t>
            </a:fld>
            <a:endParaRPr lang="en-US" dirty="0"/>
          </a:p>
        </p:txBody>
      </p:sp>
    </p:spTree>
    <p:extLst>
      <p:ext uri="{BB962C8B-B14F-4D97-AF65-F5344CB8AC3E}">
        <p14:creationId xmlns:p14="http://schemas.microsoft.com/office/powerpoint/2010/main" val="355918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21A7A-94D6-4343-9D3B-0DE8BD1F5CCA}" type="slidenum">
              <a:rPr lang="en-US" smtClean="0"/>
              <a:t>14</a:t>
            </a:fld>
            <a:endParaRPr lang="en-US" dirty="0"/>
          </a:p>
        </p:txBody>
      </p:sp>
    </p:spTree>
    <p:extLst>
      <p:ext uri="{BB962C8B-B14F-4D97-AF65-F5344CB8AC3E}">
        <p14:creationId xmlns:p14="http://schemas.microsoft.com/office/powerpoint/2010/main" val="36352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2EC84BF-A051-4846-9EF8-180D97B2F9F8}" type="datetimeFigureOut">
              <a:rPr lang="en-US" smtClean="0"/>
              <a:t>9/20/2016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C1EC77-DA27-4233-BB35-413767420C7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1EC77-DA27-4233-BB35-413767420C7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1EC77-DA27-4233-BB35-413767420C7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1EC77-DA27-4233-BB35-413767420C72}"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1EC77-DA27-4233-BB35-413767420C72}"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C1EC77-DA27-4233-BB35-413767420C72}"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C1EC77-DA27-4233-BB35-413767420C7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C1EC77-DA27-4233-BB35-413767420C72}"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C84BF-A051-4846-9EF8-180D97B2F9F8}" type="datetimeFigureOut">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C1EC77-DA27-4233-BB35-413767420C7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2EC84BF-A051-4846-9EF8-180D97B2F9F8}"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C1EC77-DA27-4233-BB35-413767420C7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2EC84BF-A051-4846-9EF8-180D97B2F9F8}" type="datetimeFigureOut">
              <a:rPr lang="en-US" smtClean="0"/>
              <a:t>9/20/2016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C1EC77-DA27-4233-BB35-413767420C72}"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EC84BF-A051-4846-9EF8-180D97B2F9F8}" type="datetimeFigureOut">
              <a:rPr lang="en-US" smtClean="0"/>
              <a:t>9/20/2016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C1EC77-DA27-4233-BB35-413767420C7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500" dirty="0" smtClean="0">
                <a:solidFill>
                  <a:schemeClr val="tx1"/>
                </a:solidFill>
              </a:rPr>
              <a:t>L.A.C.E.M.O.P.S</a:t>
            </a:r>
            <a:endParaRPr lang="en-US" sz="7500" dirty="0">
              <a:solidFill>
                <a:schemeClr val="tx1"/>
              </a:solidFill>
            </a:endParaRPr>
          </a:p>
        </p:txBody>
      </p:sp>
      <p:sp>
        <p:nvSpPr>
          <p:cNvPr id="3" name="Subtitle 2"/>
          <p:cNvSpPr>
            <a:spLocks noGrp="1"/>
          </p:cNvSpPr>
          <p:nvPr>
            <p:ph type="subTitle" idx="1"/>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Factors that Affect Climate</a:t>
            </a:r>
            <a:endParaRPr lang="en-US"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6581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8579"/>
            <a:ext cx="9144000" cy="431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295400"/>
            <a:ext cx="8229600" cy="4525963"/>
          </a:xfrm>
        </p:spPr>
        <p:txBody>
          <a:bodyPr>
            <a:normAutofit/>
          </a:bodyPr>
          <a:lstStyle/>
          <a:p>
            <a:r>
              <a:rPr lang="en-US" sz="5000" b="1" u="sng" dirty="0" smtClean="0"/>
              <a:t>Mountain Barriers</a:t>
            </a:r>
          </a:p>
          <a:p>
            <a:pPr lvl="1"/>
            <a:r>
              <a:rPr lang="en-US" sz="3200" dirty="0" smtClean="0"/>
              <a:t>Rain shadow affect</a:t>
            </a:r>
            <a:endParaRPr lang="en-US" sz="3200" dirty="0"/>
          </a:p>
        </p:txBody>
      </p:sp>
      <p:sp>
        <p:nvSpPr>
          <p:cNvPr id="3" name="Title 2"/>
          <p:cNvSpPr>
            <a:spLocks noGrp="1"/>
          </p:cNvSpPr>
          <p:nvPr>
            <p:ph type="title"/>
          </p:nvPr>
        </p:nvSpPr>
        <p:spPr/>
        <p:txBody>
          <a:bodyPr/>
          <a:lstStyle/>
          <a:p>
            <a:r>
              <a:rPr lang="en-US" dirty="0"/>
              <a:t>What factors impact climate?</a:t>
            </a:r>
          </a:p>
        </p:txBody>
      </p:sp>
    </p:spTree>
    <p:extLst>
      <p:ext uri="{BB962C8B-B14F-4D97-AF65-F5344CB8AC3E}">
        <p14:creationId xmlns:p14="http://schemas.microsoft.com/office/powerpoint/2010/main" val="3710482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919" y="1486510"/>
            <a:ext cx="8229600" cy="1561491"/>
          </a:xfrm>
        </p:spPr>
        <p:txBody>
          <a:bodyPr>
            <a:normAutofit fontScale="62500" lnSpcReduction="20000"/>
          </a:bodyPr>
          <a:lstStyle/>
          <a:p>
            <a:pPr marL="109728" indent="0" algn="ctr">
              <a:buNone/>
            </a:pPr>
            <a:r>
              <a:rPr lang="en-US" sz="6000" dirty="0"/>
              <a:t>How would you explain the formation of the Great Basin in the American Southwest?</a:t>
            </a:r>
          </a:p>
          <a:p>
            <a:pPr marL="109728" indent="0" algn="ctr">
              <a:buNone/>
            </a:pPr>
            <a:endParaRPr lang="en-US" sz="5500" dirty="0"/>
          </a:p>
        </p:txBody>
      </p:sp>
      <p:sp>
        <p:nvSpPr>
          <p:cNvPr id="6" name="Title 2"/>
          <p:cNvSpPr>
            <a:spLocks noGrp="1"/>
          </p:cNvSpPr>
          <p:nvPr>
            <p:ph type="title"/>
          </p:nvPr>
        </p:nvSpPr>
        <p:spPr>
          <a:xfrm>
            <a:off x="457200" y="274638"/>
            <a:ext cx="8229600" cy="1143000"/>
          </a:xfrm>
        </p:spPr>
        <p:txBody>
          <a:bodyPr/>
          <a:lstStyle/>
          <a:p>
            <a:pPr algn="ctr"/>
            <a:r>
              <a:rPr lang="en-US" dirty="0"/>
              <a:t>“Huddle Up”</a:t>
            </a:r>
          </a:p>
        </p:txBody>
      </p:sp>
      <p:pic>
        <p:nvPicPr>
          <p:cNvPr id="7" name="Picture 2" descr="C:\Users\latonya.amboree\AppData\Local\Microsoft\Windows\Temporary Internet Files\Content.IE5\WTI5M9M8\MC900056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19" y="152400"/>
            <a:ext cx="1872691" cy="13341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srcRect/>
          <a:stretch>
            <a:fillRect/>
          </a:stretch>
        </p:blipFill>
        <p:spPr bwMode="auto">
          <a:xfrm>
            <a:off x="2301130" y="3090747"/>
            <a:ext cx="4800600" cy="3773882"/>
          </a:xfrm>
          <a:prstGeom prst="rect">
            <a:avLst/>
          </a:prstGeom>
          <a:noFill/>
          <a:ln w="9525">
            <a:noFill/>
            <a:miter lim="800000"/>
            <a:headEnd/>
            <a:tailEnd/>
          </a:ln>
        </p:spPr>
      </p:pic>
    </p:spTree>
    <p:extLst>
      <p:ext uri="{BB962C8B-B14F-4D97-AF65-F5344CB8AC3E}">
        <p14:creationId xmlns:p14="http://schemas.microsoft.com/office/powerpoint/2010/main" val="318546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5000" b="1" u="sng" dirty="0" smtClean="0"/>
              <a:t>Ocean Currents</a:t>
            </a:r>
          </a:p>
          <a:p>
            <a:pPr lvl="1"/>
            <a:r>
              <a:rPr lang="en-US" sz="3200" dirty="0" smtClean="0"/>
              <a:t>Movements of the ocean’s waters in a circular pattern</a:t>
            </a:r>
          </a:p>
          <a:p>
            <a:pPr lvl="1"/>
            <a:r>
              <a:rPr lang="en-US" sz="3200" dirty="0" smtClean="0"/>
              <a:t>Created by Earth’s winds, rotations, and varying ocean temperatures</a:t>
            </a:r>
          </a:p>
          <a:p>
            <a:pPr lvl="1"/>
            <a:r>
              <a:rPr lang="en-US" sz="3200" dirty="0" smtClean="0"/>
              <a:t>Subtly increases or reduces temperature </a:t>
            </a:r>
          </a:p>
          <a:p>
            <a:pPr lvl="1"/>
            <a:r>
              <a:rPr lang="en-US" sz="3200" dirty="0" smtClean="0"/>
              <a:t>Cold currents create dry conditions; warm currents create wet conditions</a:t>
            </a:r>
          </a:p>
        </p:txBody>
      </p:sp>
      <p:sp>
        <p:nvSpPr>
          <p:cNvPr id="3" name="Title 2"/>
          <p:cNvSpPr>
            <a:spLocks noGrp="1"/>
          </p:cNvSpPr>
          <p:nvPr>
            <p:ph type="title"/>
          </p:nvPr>
        </p:nvSpPr>
        <p:spPr/>
        <p:txBody>
          <a:bodyPr/>
          <a:lstStyle/>
          <a:p>
            <a:r>
              <a:rPr lang="en-US" dirty="0"/>
              <a:t>What factors impact climate?</a:t>
            </a:r>
          </a:p>
        </p:txBody>
      </p:sp>
    </p:spTree>
    <p:extLst>
      <p:ext uri="{BB962C8B-B14F-4D97-AF65-F5344CB8AC3E}">
        <p14:creationId xmlns:p14="http://schemas.microsoft.com/office/powerpoint/2010/main" val="2017513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4876800" cy="4525963"/>
          </a:xfrm>
        </p:spPr>
        <p:txBody>
          <a:bodyPr>
            <a:normAutofit fontScale="92500" lnSpcReduction="20000"/>
          </a:bodyPr>
          <a:lstStyle/>
          <a:p>
            <a:r>
              <a:rPr lang="en-US" b="1" u="sng" dirty="0" smtClean="0"/>
              <a:t>Ocean Currents</a:t>
            </a:r>
          </a:p>
          <a:p>
            <a:pPr lvl="1"/>
            <a:r>
              <a:rPr lang="en-US" sz="2400" dirty="0" smtClean="0"/>
              <a:t>Recurring alterations to weather patterns also impact climate</a:t>
            </a:r>
          </a:p>
          <a:p>
            <a:pPr lvl="1"/>
            <a:r>
              <a:rPr lang="en-US" sz="2400" dirty="0" smtClean="0"/>
              <a:t>Periodic reversal </a:t>
            </a:r>
            <a:r>
              <a:rPr lang="en-US" sz="2400" dirty="0"/>
              <a:t>in ocean currents and water </a:t>
            </a:r>
            <a:r>
              <a:rPr lang="en-US" sz="2400" dirty="0" smtClean="0"/>
              <a:t>temperatures, El </a:t>
            </a:r>
            <a:r>
              <a:rPr lang="en-US" sz="2400" dirty="0"/>
              <a:t>Nino, </a:t>
            </a:r>
            <a:r>
              <a:rPr lang="en-US" sz="2400" dirty="0" smtClean="0"/>
              <a:t>is linked </a:t>
            </a:r>
            <a:r>
              <a:rPr lang="en-US" sz="2400" dirty="0"/>
              <a:t>to global </a:t>
            </a:r>
            <a:r>
              <a:rPr lang="en-US" sz="2400" dirty="0" smtClean="0"/>
              <a:t>warming</a:t>
            </a:r>
          </a:p>
          <a:p>
            <a:pPr lvl="1"/>
            <a:r>
              <a:rPr lang="en-US" sz="2400" dirty="0" smtClean="0"/>
              <a:t>Low pressure rises, and vice versa</a:t>
            </a:r>
          </a:p>
          <a:p>
            <a:pPr lvl="1"/>
            <a:r>
              <a:rPr lang="en-US" sz="2400" dirty="0" smtClean="0"/>
              <a:t>Trade winds stop, or even reverse</a:t>
            </a:r>
          </a:p>
          <a:p>
            <a:pPr lvl="1"/>
            <a:r>
              <a:rPr lang="en-US" sz="2400" dirty="0" smtClean="0"/>
              <a:t>Influences climate around the world in a domino effect</a:t>
            </a:r>
          </a:p>
          <a:p>
            <a:pPr lvl="1"/>
            <a:endParaRPr lang="en-US" sz="2400" dirty="0"/>
          </a:p>
          <a:p>
            <a:pPr lvl="1"/>
            <a:endParaRPr lang="en-US" dirty="0"/>
          </a:p>
        </p:txBody>
      </p:sp>
      <p:sp>
        <p:nvSpPr>
          <p:cNvPr id="3" name="Title 2"/>
          <p:cNvSpPr>
            <a:spLocks noGrp="1"/>
          </p:cNvSpPr>
          <p:nvPr>
            <p:ph type="title"/>
          </p:nvPr>
        </p:nvSpPr>
        <p:spPr/>
        <p:txBody>
          <a:bodyPr/>
          <a:lstStyle/>
          <a:p>
            <a:r>
              <a:rPr lang="en-US" dirty="0"/>
              <a:t>What factors impact climate?</a:t>
            </a:r>
          </a:p>
        </p:txBody>
      </p:sp>
      <p:pic>
        <p:nvPicPr>
          <p:cNvPr id="9218" name="Picture 2" descr="http://www.classroomatsea.net/general_science/images/nino_cir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190" y="1600200"/>
            <a:ext cx="391625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94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eachoceanscience.net/images/current_map_america_center_lge.png"/>
          <p:cNvPicPr>
            <a:picLocks noChangeAspect="1" noChangeArrowheads="1"/>
          </p:cNvPicPr>
          <p:nvPr/>
        </p:nvPicPr>
        <p:blipFill>
          <a:blip r:embed="rId3" cstate="print"/>
          <a:srcRect/>
          <a:stretch>
            <a:fillRect/>
          </a:stretch>
        </p:blipFill>
        <p:spPr bwMode="auto">
          <a:xfrm>
            <a:off x="15240" y="0"/>
            <a:ext cx="9109964" cy="6858000"/>
          </a:xfrm>
          <a:prstGeom prst="rect">
            <a:avLst/>
          </a:prstGeom>
          <a:noFill/>
        </p:spPr>
      </p:pic>
      <p:sp>
        <p:nvSpPr>
          <p:cNvPr id="6" name="TextBox 5"/>
          <p:cNvSpPr txBox="1"/>
          <p:nvPr/>
        </p:nvSpPr>
        <p:spPr>
          <a:xfrm>
            <a:off x="228600" y="76200"/>
            <a:ext cx="4876800" cy="2308324"/>
          </a:xfrm>
          <a:prstGeom prst="rect">
            <a:avLst/>
          </a:prstGeom>
          <a:noFill/>
        </p:spPr>
        <p:txBody>
          <a:bodyPr wrap="square" rtlCol="0">
            <a:spAutoFit/>
          </a:bodyPr>
          <a:lstStyle/>
          <a:p>
            <a:r>
              <a:rPr lang="en-US" sz="3600" dirty="0" smtClean="0"/>
              <a:t>How does the Gulf Stream impact areas such as England and Ireland?</a:t>
            </a:r>
            <a:endParaRPr lang="en-US" sz="3600" dirty="0"/>
          </a:p>
        </p:txBody>
      </p:sp>
      <p:cxnSp>
        <p:nvCxnSpPr>
          <p:cNvPr id="8" name="Straight Arrow Connector 7"/>
          <p:cNvCxnSpPr/>
          <p:nvPr/>
        </p:nvCxnSpPr>
        <p:spPr>
          <a:xfrm>
            <a:off x="3657600" y="1752600"/>
            <a:ext cx="2971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latonya.amboree\AppData\Local\Microsoft\Windows\Temporary Internet Files\Content.IE5\WTI5M9M8\MC9000569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223" y="137465"/>
            <a:ext cx="1872691" cy="13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6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factors impact climate?</a:t>
            </a:r>
            <a:endParaRPr lang="en-US" b="0" dirty="0"/>
          </a:p>
        </p:txBody>
      </p:sp>
      <p:sp>
        <p:nvSpPr>
          <p:cNvPr id="3" name="Content Placeholder 2"/>
          <p:cNvSpPr>
            <a:spLocks noGrp="1"/>
          </p:cNvSpPr>
          <p:nvPr>
            <p:ph idx="1"/>
          </p:nvPr>
        </p:nvSpPr>
        <p:spPr>
          <a:xfrm>
            <a:off x="457200" y="1481329"/>
            <a:ext cx="8229600" cy="957072"/>
          </a:xfrm>
        </p:spPr>
        <p:txBody>
          <a:bodyPr>
            <a:noAutofit/>
          </a:bodyPr>
          <a:lstStyle/>
          <a:p>
            <a:r>
              <a:rPr lang="en-US" sz="4600" b="1" u="sng" dirty="0" smtClean="0"/>
              <a:t>Pressure/Prevailing Winds</a:t>
            </a:r>
          </a:p>
          <a:p>
            <a:pPr lvl="1"/>
            <a:endParaRPr lang="en-US" sz="3200" b="1" u="sng" dirty="0" smtClean="0"/>
          </a:p>
          <a:p>
            <a:pPr lvl="1"/>
            <a:endParaRPr lang="en-US" sz="3200" b="1" u="sng" dirty="0"/>
          </a:p>
        </p:txBody>
      </p:sp>
      <p:pic>
        <p:nvPicPr>
          <p:cNvPr id="4" name="Picture 5" descr="wind_patterns"/>
          <p:cNvPicPr>
            <a:picLocks noChangeAspect="1" noChangeArrowheads="1"/>
          </p:cNvPicPr>
          <p:nvPr/>
        </p:nvPicPr>
        <p:blipFill>
          <a:blip r:embed="rId2" cstate="print"/>
          <a:srcRect/>
          <a:stretch>
            <a:fillRect/>
          </a:stretch>
        </p:blipFill>
        <p:spPr>
          <a:xfrm>
            <a:off x="5257800" y="2656364"/>
            <a:ext cx="3581400" cy="3240088"/>
          </a:xfrm>
          <a:prstGeom prst="rect">
            <a:avLst/>
          </a:prstGeom>
          <a:noFill/>
        </p:spPr>
      </p:pic>
      <p:sp>
        <p:nvSpPr>
          <p:cNvPr id="5" name="TextBox 4"/>
          <p:cNvSpPr txBox="1"/>
          <p:nvPr/>
        </p:nvSpPr>
        <p:spPr>
          <a:xfrm>
            <a:off x="525780" y="2209800"/>
            <a:ext cx="4876800" cy="4431983"/>
          </a:xfrm>
          <a:prstGeom prst="rect">
            <a:avLst/>
          </a:prstGeom>
          <a:noFill/>
        </p:spPr>
        <p:txBody>
          <a:bodyPr wrap="square" rtlCol="0">
            <a:spAutoFit/>
          </a:bodyPr>
          <a:lstStyle/>
          <a:p>
            <a:pPr marL="742950" lvl="1" indent="-285750">
              <a:buFont typeface="Courier New" pitchFamily="49" charset="0"/>
              <a:buChar char="o"/>
            </a:pPr>
            <a:r>
              <a:rPr lang="en-US" sz="2200" dirty="0" smtClean="0"/>
              <a:t>Air pressure changes at different places because of Earth’s unequal heating</a:t>
            </a:r>
          </a:p>
          <a:p>
            <a:pPr marL="742950" lvl="1" indent="-285750">
              <a:buFont typeface="Courier New" pitchFamily="49" charset="0"/>
              <a:buChar char="o"/>
            </a:pPr>
            <a:r>
              <a:rPr lang="en-US" sz="2200" dirty="0" smtClean="0"/>
              <a:t>Hot air rises, cold air sinks</a:t>
            </a:r>
          </a:p>
          <a:p>
            <a:pPr marL="742950" lvl="1" indent="-285750">
              <a:buFont typeface="Courier New" pitchFamily="49" charset="0"/>
              <a:buChar char="o"/>
            </a:pPr>
            <a:r>
              <a:rPr lang="en-US" sz="2200" dirty="0" smtClean="0"/>
              <a:t>Cold air dries as it sinks towards the surface, creating a high-pressure area</a:t>
            </a:r>
          </a:p>
          <a:p>
            <a:pPr marL="742950" lvl="1" indent="-285750">
              <a:buFont typeface="Courier New" pitchFamily="49" charset="0"/>
              <a:buChar char="o"/>
            </a:pPr>
            <a:r>
              <a:rPr lang="en-US" sz="2200" dirty="0" smtClean="0"/>
              <a:t>High-pressure brings clear, stable weather</a:t>
            </a:r>
          </a:p>
          <a:p>
            <a:pPr marL="742950" lvl="1" indent="-285750">
              <a:buFont typeface="Courier New" pitchFamily="49" charset="0"/>
              <a:buChar char="o"/>
            </a:pPr>
            <a:r>
              <a:rPr lang="en-US" sz="2200" dirty="0" smtClean="0"/>
              <a:t>Low-pressure bring unstable weather</a:t>
            </a:r>
          </a:p>
          <a:p>
            <a:pPr marL="742950" lvl="1" indent="-285750">
              <a:buFont typeface="Courier New" pitchFamily="49" charset="0"/>
              <a:buChar char="o"/>
            </a:pPr>
            <a:endParaRPr lang="en-US" dirty="0" smtClean="0"/>
          </a:p>
        </p:txBody>
      </p:sp>
    </p:spTree>
    <p:extLst>
      <p:ext uri="{BB962C8B-B14F-4D97-AF65-F5344CB8AC3E}">
        <p14:creationId xmlns:p14="http://schemas.microsoft.com/office/powerpoint/2010/main" val="1458709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458200" cy="804672"/>
          </a:xfrm>
        </p:spPr>
        <p:txBody>
          <a:bodyPr/>
          <a:lstStyle/>
          <a:p>
            <a:pPr marL="365760" lvl="1" indent="-256032">
              <a:spcBef>
                <a:spcPts val="400"/>
              </a:spcBef>
              <a:buSzPct val="68000"/>
              <a:buFont typeface="Wingdings 3"/>
              <a:buChar char=""/>
            </a:pPr>
            <a:r>
              <a:rPr lang="en-US" sz="4600" b="1" u="sng" dirty="0"/>
              <a:t>Pressure/Prevailing Winds</a:t>
            </a:r>
          </a:p>
          <a:p>
            <a:endParaRPr lang="en-US" b="1" dirty="0"/>
          </a:p>
        </p:txBody>
      </p:sp>
      <p:sp>
        <p:nvSpPr>
          <p:cNvPr id="3" name="Title 2"/>
          <p:cNvSpPr>
            <a:spLocks noGrp="1"/>
          </p:cNvSpPr>
          <p:nvPr>
            <p:ph type="title"/>
          </p:nvPr>
        </p:nvSpPr>
        <p:spPr/>
        <p:txBody>
          <a:bodyPr/>
          <a:lstStyle/>
          <a:p>
            <a:r>
              <a:rPr lang="en-US" dirty="0"/>
              <a:t>What factors impact climate?</a:t>
            </a:r>
          </a:p>
        </p:txBody>
      </p:sp>
      <p:pic>
        <p:nvPicPr>
          <p:cNvPr id="4" name="Picture 3" descr="http://deckskills.org/sitebuildercontent/sitebuilderpictures/global_wind_diagram.jpg"/>
          <p:cNvPicPr/>
          <p:nvPr/>
        </p:nvPicPr>
        <p:blipFill>
          <a:blip r:embed="rId2" cstate="print"/>
          <a:srcRect/>
          <a:stretch>
            <a:fillRect/>
          </a:stretch>
        </p:blipFill>
        <p:spPr bwMode="auto">
          <a:xfrm>
            <a:off x="4876800" y="2438400"/>
            <a:ext cx="4038600" cy="3505200"/>
          </a:xfrm>
          <a:prstGeom prst="rect">
            <a:avLst/>
          </a:prstGeom>
          <a:noFill/>
        </p:spPr>
      </p:pic>
      <p:sp>
        <p:nvSpPr>
          <p:cNvPr id="5" name="TextBox 4"/>
          <p:cNvSpPr txBox="1"/>
          <p:nvPr/>
        </p:nvSpPr>
        <p:spPr>
          <a:xfrm>
            <a:off x="381000" y="2293700"/>
            <a:ext cx="4572000" cy="2954655"/>
          </a:xfrm>
          <a:prstGeom prst="rect">
            <a:avLst/>
          </a:prstGeom>
          <a:noFill/>
        </p:spPr>
        <p:txBody>
          <a:bodyPr wrap="square" rtlCol="0">
            <a:spAutoFit/>
          </a:bodyPr>
          <a:lstStyle/>
          <a:p>
            <a:pPr marL="742950" lvl="1" indent="-285750">
              <a:buFont typeface="Courier New" pitchFamily="49" charset="0"/>
              <a:buChar char="o"/>
            </a:pPr>
            <a:r>
              <a:rPr lang="en-US" sz="2500" dirty="0" smtClean="0"/>
              <a:t>Global winds that blow in fairly constant patterns</a:t>
            </a:r>
          </a:p>
          <a:p>
            <a:pPr marL="742950" lvl="1" indent="-285750">
              <a:buFont typeface="Courier New" pitchFamily="49" charset="0"/>
              <a:buChar char="o"/>
            </a:pPr>
            <a:r>
              <a:rPr lang="en-US" sz="2500" dirty="0" smtClean="0"/>
              <a:t>Affected by the direction of Earth’s rotation and latitude</a:t>
            </a:r>
          </a:p>
          <a:p>
            <a:pPr marL="742950" lvl="1" indent="-285750">
              <a:buFont typeface="Courier New" pitchFamily="49" charset="0"/>
              <a:buChar char="o"/>
            </a:pPr>
            <a:endParaRPr lang="en-US" dirty="0" smtClean="0"/>
          </a:p>
          <a:p>
            <a:pPr marL="742950" lvl="1" indent="-285750">
              <a:buFont typeface="Courier New" pitchFamily="49" charset="0"/>
              <a:buChar char="o"/>
            </a:pPr>
            <a:endParaRPr lang="en-US" dirty="0" smtClean="0"/>
          </a:p>
        </p:txBody>
      </p:sp>
    </p:spTree>
    <p:extLst>
      <p:ext uri="{BB962C8B-B14F-4D97-AF65-F5344CB8AC3E}">
        <p14:creationId xmlns:p14="http://schemas.microsoft.com/office/powerpoint/2010/main" val="369760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08854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 y="1600200"/>
            <a:ext cx="8064251" cy="5257800"/>
          </a:xfr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304800" y="975265"/>
            <a:ext cx="2590800" cy="1246495"/>
          </a:xfrm>
          <a:prstGeom prst="rect">
            <a:avLst/>
          </a:prstGeom>
          <a:solidFill>
            <a:schemeClr val="tx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500" b="1" u="sng" dirty="0">
                <a:solidFill>
                  <a:schemeClr val="accent2"/>
                </a:solidFill>
                <a:latin typeface="Arial Narrow" pitchFamily="34" charset="0"/>
              </a:rPr>
              <a:t>Doldrums</a:t>
            </a:r>
            <a:r>
              <a:rPr lang="en-US" sz="2500" b="1" dirty="0">
                <a:solidFill>
                  <a:schemeClr val="accent2"/>
                </a:solidFill>
                <a:latin typeface="Arial Narrow" pitchFamily="34" charset="0"/>
              </a:rPr>
              <a:t>: windless area near the equator</a:t>
            </a:r>
          </a:p>
        </p:txBody>
      </p:sp>
      <p:sp>
        <p:nvSpPr>
          <p:cNvPr id="6" name="Text Box 6"/>
          <p:cNvSpPr txBox="1">
            <a:spLocks noChangeArrowheads="1"/>
          </p:cNvSpPr>
          <p:nvPr/>
        </p:nvSpPr>
        <p:spPr bwMode="auto">
          <a:xfrm>
            <a:off x="4724400" y="-32703"/>
            <a:ext cx="4419600" cy="1631216"/>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u="sng" dirty="0">
                <a:solidFill>
                  <a:schemeClr val="accent2"/>
                </a:solidFill>
                <a:latin typeface="Arial Narrow" pitchFamily="34" charset="0"/>
              </a:rPr>
              <a:t>Horse Latitudes:</a:t>
            </a:r>
            <a:r>
              <a:rPr lang="en-US" sz="2000" b="1" dirty="0">
                <a:solidFill>
                  <a:schemeClr val="accent2"/>
                </a:solidFill>
                <a:latin typeface="Arial Narrow" pitchFamily="34" charset="0"/>
              </a:rPr>
              <a:t> Historically,  ships would lighten their loads in order to take advantage of the slightest wind such as cargo, excess supplies and livestock…this also included horses.</a:t>
            </a:r>
          </a:p>
        </p:txBody>
      </p:sp>
    </p:spTree>
    <p:extLst>
      <p:ext uri="{BB962C8B-B14F-4D97-AF65-F5344CB8AC3E}">
        <p14:creationId xmlns:p14="http://schemas.microsoft.com/office/powerpoint/2010/main" val="181787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ind_patterns"/>
          <p:cNvPicPr>
            <a:picLocks noChangeAspect="1" noChangeArrowheads="1"/>
          </p:cNvPicPr>
          <p:nvPr/>
        </p:nvPicPr>
        <p:blipFill>
          <a:blip r:embed="rId2" cstate="print"/>
          <a:srcRect/>
          <a:stretch>
            <a:fillRect/>
          </a:stretch>
        </p:blipFill>
        <p:spPr>
          <a:xfrm>
            <a:off x="167640" y="2286000"/>
            <a:ext cx="3581400" cy="3240088"/>
          </a:xfrm>
          <a:prstGeom prst="rect">
            <a:avLst/>
          </a:prstGeom>
          <a:noFill/>
        </p:spPr>
      </p:pic>
      <p:sp>
        <p:nvSpPr>
          <p:cNvPr id="4" name="TextBox 3"/>
          <p:cNvSpPr txBox="1"/>
          <p:nvPr/>
        </p:nvSpPr>
        <p:spPr>
          <a:xfrm>
            <a:off x="2286000" y="76200"/>
            <a:ext cx="6766560" cy="2554545"/>
          </a:xfrm>
          <a:prstGeom prst="rect">
            <a:avLst/>
          </a:prstGeom>
          <a:noFill/>
        </p:spPr>
        <p:txBody>
          <a:bodyPr wrap="square" rtlCol="0">
            <a:spAutoFit/>
          </a:bodyPr>
          <a:lstStyle/>
          <a:p>
            <a:pPr algn="ctr"/>
            <a:r>
              <a:rPr lang="en-US" sz="3200" dirty="0" smtClean="0"/>
              <a:t>What relationship can you detect between the diagram and the map of the world’s major deserts?  HINT:  Think high pressure vs. low pressure.</a:t>
            </a:r>
            <a:endParaRPr lang="en-US" sz="3200" dirty="0"/>
          </a:p>
        </p:txBody>
      </p:sp>
      <p:pic>
        <p:nvPicPr>
          <p:cNvPr id="61442" name="Picture 2" descr="http://www.armystudyguide.com/content/moxiepix/b1_2450.jpg"/>
          <p:cNvPicPr>
            <a:picLocks noChangeAspect="1" noChangeArrowheads="1"/>
          </p:cNvPicPr>
          <p:nvPr/>
        </p:nvPicPr>
        <p:blipFill>
          <a:blip r:embed="rId3" cstate="print"/>
          <a:srcRect/>
          <a:stretch>
            <a:fillRect/>
          </a:stretch>
        </p:blipFill>
        <p:spPr bwMode="auto">
          <a:xfrm>
            <a:off x="3989070" y="2743200"/>
            <a:ext cx="4937760" cy="4114800"/>
          </a:xfrm>
          <a:prstGeom prst="rect">
            <a:avLst/>
          </a:prstGeom>
          <a:noFill/>
        </p:spPr>
      </p:pic>
      <p:pic>
        <p:nvPicPr>
          <p:cNvPr id="5" name="Picture 2" descr="C:\Users\latonya.amboree\AppData\Local\Microsoft\Windows\Temporary Internet Files\Content.IE5\WTI5M9M8\MC9000569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 y="228600"/>
            <a:ext cx="1872691" cy="13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0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000" b="1" u="sng" dirty="0" smtClean="0"/>
              <a:t>Storms</a:t>
            </a:r>
          </a:p>
          <a:p>
            <a:pPr lvl="1"/>
            <a:r>
              <a:rPr lang="en-US" sz="3200" dirty="0" smtClean="0"/>
              <a:t>Formed when cold and hot air masses meet</a:t>
            </a:r>
          </a:p>
          <a:p>
            <a:pPr lvl="1"/>
            <a:r>
              <a:rPr lang="en-US" sz="3200" dirty="0" smtClean="0"/>
              <a:t>Formed when polar winds meet westerlies</a:t>
            </a:r>
          </a:p>
          <a:p>
            <a:pPr lvl="1"/>
            <a:r>
              <a:rPr lang="en-US" sz="3200" dirty="0" smtClean="0"/>
              <a:t>Mid-latitude cyclones = tornadoes</a:t>
            </a:r>
          </a:p>
          <a:p>
            <a:pPr lvl="1"/>
            <a:r>
              <a:rPr lang="en-US" sz="3200" dirty="0" smtClean="0"/>
              <a:t>Tropical cyclones = hurricanes</a:t>
            </a:r>
          </a:p>
          <a:p>
            <a:pPr lvl="1"/>
            <a:endParaRPr lang="en-US" sz="3200" dirty="0" smtClean="0"/>
          </a:p>
        </p:txBody>
      </p:sp>
      <p:sp>
        <p:nvSpPr>
          <p:cNvPr id="3" name="Title 2"/>
          <p:cNvSpPr>
            <a:spLocks noGrp="1"/>
          </p:cNvSpPr>
          <p:nvPr>
            <p:ph type="title"/>
          </p:nvPr>
        </p:nvSpPr>
        <p:spPr/>
        <p:txBody>
          <a:bodyPr/>
          <a:lstStyle/>
          <a:p>
            <a:r>
              <a:rPr lang="en-US" dirty="0"/>
              <a:t>What factors impact climate?</a:t>
            </a:r>
            <a:endParaRPr lang="en-US" b="0" dirty="0"/>
          </a:p>
        </p:txBody>
      </p:sp>
    </p:spTree>
    <p:extLst>
      <p:ext uri="{BB962C8B-B14F-4D97-AF65-F5344CB8AC3E}">
        <p14:creationId xmlns:p14="http://schemas.microsoft.com/office/powerpoint/2010/main" val="303020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214628"/>
            <a:ext cx="8229600" cy="499872"/>
          </a:xfrm>
        </p:spPr>
        <p:txBody>
          <a:bodyPr>
            <a:normAutofit lnSpcReduction="10000"/>
          </a:bodyPr>
          <a:lstStyle/>
          <a:p>
            <a:r>
              <a:rPr lang="en-US" dirty="0" smtClean="0"/>
              <a:t>Pattern of weather over a long period of time</a:t>
            </a:r>
            <a:endParaRPr lang="en-US" dirty="0"/>
          </a:p>
        </p:txBody>
      </p:sp>
      <p:sp>
        <p:nvSpPr>
          <p:cNvPr id="3" name="Title 2"/>
          <p:cNvSpPr>
            <a:spLocks noGrp="1"/>
          </p:cNvSpPr>
          <p:nvPr>
            <p:ph type="title"/>
          </p:nvPr>
        </p:nvSpPr>
        <p:spPr/>
        <p:txBody>
          <a:bodyPr/>
          <a:lstStyle/>
          <a:p>
            <a:r>
              <a:rPr lang="en-US" dirty="0" smtClean="0"/>
              <a:t>What is climate?</a:t>
            </a:r>
            <a:endParaRPr lang="en-US" dirty="0"/>
          </a:p>
        </p:txBody>
      </p:sp>
      <p:pic>
        <p:nvPicPr>
          <p:cNvPr id="3076" name="Picture 4" descr="http://kottayam.nic.in/profile/images/clim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4686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Autofit/>
          </a:bodyPr>
          <a:lstStyle/>
          <a:p>
            <a:pPr marL="109728" indent="0" algn="ctr">
              <a:buNone/>
            </a:pPr>
            <a:r>
              <a:rPr lang="en-US" sz="5500" dirty="0" smtClean="0"/>
              <a:t>Which 3 factors of climate do you think has the greatest impact on climate in the Houston area?</a:t>
            </a:r>
            <a:endParaRPr lang="en-US" sz="5500" dirty="0"/>
          </a:p>
        </p:txBody>
      </p:sp>
      <p:sp>
        <p:nvSpPr>
          <p:cNvPr id="3" name="Title 2"/>
          <p:cNvSpPr>
            <a:spLocks noGrp="1"/>
          </p:cNvSpPr>
          <p:nvPr>
            <p:ph type="title"/>
          </p:nvPr>
        </p:nvSpPr>
        <p:spPr/>
        <p:txBody>
          <a:bodyPr/>
          <a:lstStyle/>
          <a:p>
            <a:pPr algn="ctr"/>
            <a:r>
              <a:rPr lang="en-US" dirty="0" smtClean="0"/>
              <a:t>“Huddle Up”</a:t>
            </a:r>
            <a:endParaRPr lang="en-US" dirty="0"/>
          </a:p>
        </p:txBody>
      </p:sp>
      <p:pic>
        <p:nvPicPr>
          <p:cNvPr id="5" name="Picture 2" descr="C:\Users\latonya.amboree\AppData\Local\Microsoft\Windows\Temporary Internet Files\Content.IE5\WTI5M9M8\MC900056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 y="228600"/>
            <a:ext cx="1872691" cy="13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375568"/>
            <a:ext cx="4495800" cy="4525963"/>
          </a:xfrm>
        </p:spPr>
        <p:txBody>
          <a:bodyPr>
            <a:normAutofit/>
          </a:bodyPr>
          <a:lstStyle/>
          <a:p>
            <a:r>
              <a:rPr lang="en-US" sz="5000" b="1" u="sng" dirty="0" smtClean="0"/>
              <a:t>Latitude</a:t>
            </a:r>
          </a:p>
          <a:p>
            <a:pPr lvl="1"/>
            <a:r>
              <a:rPr lang="en-US" sz="3200" dirty="0" smtClean="0"/>
              <a:t>Main temperature control</a:t>
            </a:r>
          </a:p>
          <a:p>
            <a:pPr lvl="1"/>
            <a:r>
              <a:rPr lang="en-US" sz="3200" dirty="0" smtClean="0"/>
              <a:t>3 zones of latitude</a:t>
            </a:r>
          </a:p>
          <a:p>
            <a:pPr lvl="1"/>
            <a:r>
              <a:rPr lang="en-US" sz="3200" dirty="0" smtClean="0"/>
              <a:t>Closer to equator = hotter </a:t>
            </a:r>
            <a:endParaRPr lang="en-US" sz="3200" dirty="0"/>
          </a:p>
        </p:txBody>
      </p:sp>
      <p:sp>
        <p:nvSpPr>
          <p:cNvPr id="3" name="Title 2"/>
          <p:cNvSpPr>
            <a:spLocks noGrp="1"/>
          </p:cNvSpPr>
          <p:nvPr>
            <p:ph type="title"/>
          </p:nvPr>
        </p:nvSpPr>
        <p:spPr/>
        <p:txBody>
          <a:bodyPr/>
          <a:lstStyle/>
          <a:p>
            <a:r>
              <a:rPr lang="en-US" dirty="0" smtClean="0"/>
              <a:t>What factors impact climate?</a:t>
            </a:r>
            <a:endParaRPr lang="en-US" dirty="0"/>
          </a:p>
        </p:txBody>
      </p:sp>
      <p:pic>
        <p:nvPicPr>
          <p:cNvPr id="2050" name="Picture 2" descr="http://www.alexmorgan.com/l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417195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8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6091"/>
          </a:xfrm>
        </p:spPr>
        <p:txBody>
          <a:bodyPr>
            <a:normAutofit/>
          </a:bodyPr>
          <a:lstStyle/>
          <a:p>
            <a:pPr marL="109728" indent="0" algn="ctr">
              <a:buNone/>
            </a:pPr>
            <a:r>
              <a:rPr lang="en-US" sz="5500" dirty="0" smtClean="0"/>
              <a:t>Which zone of latitude would you prefer to live in and why?</a:t>
            </a:r>
            <a:endParaRPr lang="en-US" sz="5500" dirty="0"/>
          </a:p>
        </p:txBody>
      </p:sp>
      <p:sp>
        <p:nvSpPr>
          <p:cNvPr id="3" name="Title 2"/>
          <p:cNvSpPr>
            <a:spLocks noGrp="1"/>
          </p:cNvSpPr>
          <p:nvPr>
            <p:ph type="title"/>
          </p:nvPr>
        </p:nvSpPr>
        <p:spPr/>
        <p:txBody>
          <a:bodyPr/>
          <a:lstStyle/>
          <a:p>
            <a:pPr algn="ctr"/>
            <a:r>
              <a:rPr lang="en-US" dirty="0" smtClean="0"/>
              <a:t>“Huddle Up”</a:t>
            </a:r>
            <a:endParaRPr lang="en-US" dirty="0"/>
          </a:p>
        </p:txBody>
      </p:sp>
      <p:pic>
        <p:nvPicPr>
          <p:cNvPr id="4" name="Picture 2" descr="C:\Users\latonya.amboree\AppData\Local\Microsoft\Windows\Temporary Internet Files\Content.IE5\WTI5M9M8\MC900056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19" y="152400"/>
            <a:ext cx="1872691" cy="13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4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eatherquestions.com/air_masses_AM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5486400" cy="41148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367790"/>
            <a:ext cx="5486400" cy="4525963"/>
          </a:xfrm>
        </p:spPr>
        <p:txBody>
          <a:bodyPr>
            <a:normAutofit fontScale="85000" lnSpcReduction="20000"/>
          </a:bodyPr>
          <a:lstStyle/>
          <a:p>
            <a:r>
              <a:rPr lang="en-US" sz="5000" b="1" u="sng" dirty="0" smtClean="0"/>
              <a:t>Air Masses</a:t>
            </a:r>
          </a:p>
          <a:p>
            <a:pPr lvl="1">
              <a:lnSpc>
                <a:spcPct val="110000"/>
              </a:lnSpc>
            </a:pPr>
            <a:r>
              <a:rPr lang="en-US" sz="3000" dirty="0" smtClean="0"/>
              <a:t>Large volume of air</a:t>
            </a:r>
          </a:p>
          <a:p>
            <a:pPr lvl="1">
              <a:lnSpc>
                <a:spcPct val="110000"/>
              </a:lnSpc>
            </a:pPr>
            <a:r>
              <a:rPr lang="en-US" sz="3000" dirty="0" smtClean="0"/>
              <a:t>Crosses wide range of land</a:t>
            </a:r>
          </a:p>
          <a:p>
            <a:pPr lvl="1">
              <a:lnSpc>
                <a:spcPct val="110000"/>
              </a:lnSpc>
            </a:pPr>
            <a:r>
              <a:rPr lang="en-US" sz="3000" dirty="0" smtClean="0"/>
              <a:t>Temperature is the same within the air mass</a:t>
            </a:r>
          </a:p>
          <a:p>
            <a:pPr lvl="1">
              <a:lnSpc>
                <a:spcPct val="110000"/>
              </a:lnSpc>
            </a:pPr>
            <a:r>
              <a:rPr lang="en-US" sz="3000" dirty="0" smtClean="0"/>
              <a:t>Takes on temperature and precipitation of surface</a:t>
            </a:r>
          </a:p>
          <a:p>
            <a:pPr lvl="1">
              <a:lnSpc>
                <a:spcPct val="110000"/>
              </a:lnSpc>
            </a:pPr>
            <a:r>
              <a:rPr lang="en-US" sz="3000" dirty="0" smtClean="0"/>
              <a:t>Moves by wind and jet streams</a:t>
            </a:r>
          </a:p>
          <a:p>
            <a:pPr lvl="1">
              <a:lnSpc>
                <a:spcPct val="110000"/>
              </a:lnSpc>
            </a:pPr>
            <a:r>
              <a:rPr lang="en-US" sz="3000" dirty="0" smtClean="0"/>
              <a:t>Fronts form from colliding air masses</a:t>
            </a:r>
          </a:p>
          <a:p>
            <a:pPr lvl="1"/>
            <a:endParaRPr lang="en-US" sz="3200" dirty="0"/>
          </a:p>
        </p:txBody>
      </p:sp>
      <p:sp>
        <p:nvSpPr>
          <p:cNvPr id="3" name="Title 2"/>
          <p:cNvSpPr>
            <a:spLocks noGrp="1"/>
          </p:cNvSpPr>
          <p:nvPr>
            <p:ph type="title"/>
          </p:nvPr>
        </p:nvSpPr>
        <p:spPr/>
        <p:txBody>
          <a:bodyPr/>
          <a:lstStyle/>
          <a:p>
            <a:r>
              <a:rPr lang="en-US" dirty="0"/>
              <a:t>What factors impact climate?</a:t>
            </a:r>
          </a:p>
        </p:txBody>
      </p:sp>
    </p:spTree>
    <p:extLst>
      <p:ext uri="{BB962C8B-B14F-4D97-AF65-F5344CB8AC3E}">
        <p14:creationId xmlns:p14="http://schemas.microsoft.com/office/powerpoint/2010/main" val="2516960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77200" cy="4525963"/>
          </a:xfrm>
        </p:spPr>
        <p:txBody>
          <a:bodyPr>
            <a:normAutofit/>
          </a:bodyPr>
          <a:lstStyle/>
          <a:p>
            <a:r>
              <a:rPr lang="en-US" sz="5000" b="1" u="sng" dirty="0" smtClean="0"/>
              <a:t>Continentality</a:t>
            </a:r>
          </a:p>
          <a:p>
            <a:pPr lvl="1"/>
            <a:r>
              <a:rPr lang="en-US" sz="3200" dirty="0" smtClean="0"/>
              <a:t>Effect of the location of a place on climate</a:t>
            </a:r>
          </a:p>
          <a:p>
            <a:pPr lvl="1"/>
            <a:r>
              <a:rPr lang="en-US" sz="3200" dirty="0" smtClean="0"/>
              <a:t>Inland locations have larger temperature ranges, and usually drier conditions</a:t>
            </a:r>
            <a:endParaRPr lang="en-US" sz="3200" dirty="0"/>
          </a:p>
        </p:txBody>
      </p:sp>
      <p:sp>
        <p:nvSpPr>
          <p:cNvPr id="3" name="Title 2"/>
          <p:cNvSpPr>
            <a:spLocks noGrp="1"/>
          </p:cNvSpPr>
          <p:nvPr>
            <p:ph type="title"/>
          </p:nvPr>
        </p:nvSpPr>
        <p:spPr/>
        <p:txBody>
          <a:bodyPr/>
          <a:lstStyle/>
          <a:p>
            <a:r>
              <a:rPr lang="en-US" dirty="0"/>
              <a:t>What factors impact climate?</a:t>
            </a:r>
            <a:endParaRPr lang="en-US" b="0" dirty="0"/>
          </a:p>
        </p:txBody>
      </p:sp>
    </p:spTree>
    <p:extLst>
      <p:ext uri="{BB962C8B-B14F-4D97-AF65-F5344CB8AC3E}">
        <p14:creationId xmlns:p14="http://schemas.microsoft.com/office/powerpoint/2010/main" val="369031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752600"/>
            <a:ext cx="4114800" cy="4525963"/>
          </a:xfrm>
        </p:spPr>
        <p:txBody>
          <a:bodyPr>
            <a:normAutofit lnSpcReduction="10000"/>
          </a:bodyPr>
          <a:lstStyle/>
          <a:p>
            <a:pPr marL="109728" indent="0" algn="ctr">
              <a:buNone/>
            </a:pPr>
            <a:r>
              <a:rPr lang="en-US" sz="4000" dirty="0" smtClean="0"/>
              <a:t>Why is there a bigger difference in temperature between January and July in Spokane?</a:t>
            </a:r>
            <a:endParaRPr lang="en-US" sz="4000" dirty="0"/>
          </a:p>
        </p:txBody>
      </p:sp>
      <p:sp>
        <p:nvSpPr>
          <p:cNvPr id="3" name="Title 2"/>
          <p:cNvSpPr>
            <a:spLocks noGrp="1"/>
          </p:cNvSpPr>
          <p:nvPr>
            <p:ph type="title"/>
          </p:nvPr>
        </p:nvSpPr>
        <p:spPr/>
        <p:txBody>
          <a:bodyPr/>
          <a:lstStyle/>
          <a:p>
            <a:pPr algn="ctr"/>
            <a:r>
              <a:rPr lang="en-US" dirty="0"/>
              <a:t>“Huddle Up”</a:t>
            </a:r>
          </a:p>
        </p:txBody>
      </p:sp>
      <p:pic>
        <p:nvPicPr>
          <p:cNvPr id="4" name="Picture 2" descr="http://www.geography.hunter.cuny.edu/~tbw/wc.notes/3.temperature/continentality.jpg"/>
          <p:cNvPicPr>
            <a:picLocks noChangeAspect="1" noChangeArrowheads="1"/>
          </p:cNvPicPr>
          <p:nvPr/>
        </p:nvPicPr>
        <p:blipFill>
          <a:blip r:embed="rId2" cstate="print"/>
          <a:srcRect/>
          <a:stretch>
            <a:fillRect/>
          </a:stretch>
        </p:blipFill>
        <p:spPr bwMode="auto">
          <a:xfrm>
            <a:off x="228600" y="1752600"/>
            <a:ext cx="4206021" cy="4267200"/>
          </a:xfrm>
          <a:prstGeom prst="rect">
            <a:avLst/>
          </a:prstGeom>
          <a:noFill/>
        </p:spPr>
      </p:pic>
      <p:pic>
        <p:nvPicPr>
          <p:cNvPr id="5122" name="Picture 2" descr="C:\Users\latonya.amboree\AppData\Local\Microsoft\Windows\Temporary Internet Files\Content.IE5\WTI5M9M8\MC9000569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9" y="152400"/>
            <a:ext cx="1872691" cy="13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04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world-builders.org/lessons/less/biomes/bgifs/elandte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550116"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6200" y="1524000"/>
            <a:ext cx="4267200" cy="4525963"/>
          </a:xfrm>
        </p:spPr>
        <p:txBody>
          <a:bodyPr>
            <a:normAutofit fontScale="77500" lnSpcReduction="20000"/>
          </a:bodyPr>
          <a:lstStyle/>
          <a:p>
            <a:r>
              <a:rPr lang="en-US" sz="5900" b="1" u="sng" dirty="0" smtClean="0"/>
              <a:t>Elevation </a:t>
            </a:r>
          </a:p>
          <a:p>
            <a:pPr lvl="1"/>
            <a:r>
              <a:rPr lang="en-US" sz="3300" dirty="0"/>
              <a:t>A</a:t>
            </a:r>
            <a:r>
              <a:rPr lang="en-US" sz="3300" dirty="0" smtClean="0"/>
              <a:t>ltitude</a:t>
            </a:r>
          </a:p>
          <a:p>
            <a:pPr lvl="1"/>
            <a:r>
              <a:rPr lang="en-US" sz="3300" dirty="0" smtClean="0"/>
              <a:t>Height above sea level</a:t>
            </a:r>
          </a:p>
          <a:p>
            <a:pPr lvl="1"/>
            <a:r>
              <a:rPr lang="en-US" sz="3300" dirty="0" smtClean="0"/>
              <a:t>Higher up mountain, the colder it is </a:t>
            </a:r>
          </a:p>
          <a:p>
            <a:pPr lvl="1"/>
            <a:r>
              <a:rPr lang="en-US" sz="3300" dirty="0" smtClean="0"/>
              <a:t>Affects precipitation patterns; continued cooling brings precipitation</a:t>
            </a:r>
          </a:p>
        </p:txBody>
      </p:sp>
      <p:sp>
        <p:nvSpPr>
          <p:cNvPr id="3" name="Title 2"/>
          <p:cNvSpPr>
            <a:spLocks noGrp="1"/>
          </p:cNvSpPr>
          <p:nvPr>
            <p:ph type="title"/>
          </p:nvPr>
        </p:nvSpPr>
        <p:spPr/>
        <p:txBody>
          <a:bodyPr/>
          <a:lstStyle/>
          <a:p>
            <a:r>
              <a:rPr lang="en-US" dirty="0"/>
              <a:t>What factors impact climate?</a:t>
            </a:r>
          </a:p>
        </p:txBody>
      </p:sp>
    </p:spTree>
    <p:extLst>
      <p:ext uri="{BB962C8B-B14F-4D97-AF65-F5344CB8AC3E}">
        <p14:creationId xmlns:p14="http://schemas.microsoft.com/office/powerpoint/2010/main" val="2936915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109728" indent="0" algn="ctr">
              <a:buNone/>
            </a:pPr>
            <a:r>
              <a:rPr lang="en-US" sz="5500" dirty="0" smtClean="0"/>
              <a:t>Explain why high mountaintops are always covered by snow, even in the Tropics.</a:t>
            </a:r>
            <a:endParaRPr lang="en-US" sz="5500" dirty="0"/>
          </a:p>
        </p:txBody>
      </p:sp>
      <p:sp>
        <p:nvSpPr>
          <p:cNvPr id="5" name="Title 2"/>
          <p:cNvSpPr>
            <a:spLocks noGrp="1"/>
          </p:cNvSpPr>
          <p:nvPr>
            <p:ph type="title"/>
          </p:nvPr>
        </p:nvSpPr>
        <p:spPr/>
        <p:txBody>
          <a:bodyPr/>
          <a:lstStyle/>
          <a:p>
            <a:pPr algn="ctr"/>
            <a:r>
              <a:rPr lang="en-US" dirty="0"/>
              <a:t>“Huddle Up”</a:t>
            </a:r>
          </a:p>
        </p:txBody>
      </p:sp>
      <p:pic>
        <p:nvPicPr>
          <p:cNvPr id="6" name="Picture 2" descr="C:\Users\latonya.amboree\AppData\Local\Microsoft\Windows\Temporary Internet Files\Content.IE5\WTI5M9M8\MC9000569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9" y="152400"/>
            <a:ext cx="1872691" cy="13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05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TotalTime>
  <Words>555</Words>
  <Application>Microsoft Office PowerPoint</Application>
  <PresentationFormat>On-screen Show (4:3)</PresentationFormat>
  <Paragraphs>77</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Narrow</vt:lpstr>
      <vt:lpstr>Calibri</vt:lpstr>
      <vt:lpstr>Courier New</vt:lpstr>
      <vt:lpstr>Lucida Sans Unicode</vt:lpstr>
      <vt:lpstr>Verdana</vt:lpstr>
      <vt:lpstr>Wingdings 2</vt:lpstr>
      <vt:lpstr>Wingdings 3</vt:lpstr>
      <vt:lpstr>Concourse</vt:lpstr>
      <vt:lpstr>L.A.C.E.M.O.P.S</vt:lpstr>
      <vt:lpstr>What is climate?</vt:lpstr>
      <vt:lpstr>What factors impact climate?</vt:lpstr>
      <vt:lpstr>“Huddle Up”</vt:lpstr>
      <vt:lpstr>What factors impact climate?</vt:lpstr>
      <vt:lpstr>What factors impact climate?</vt:lpstr>
      <vt:lpstr>“Huddle Up”</vt:lpstr>
      <vt:lpstr>What factors impact climate?</vt:lpstr>
      <vt:lpstr>“Huddle Up”</vt:lpstr>
      <vt:lpstr>What factors impact climate?</vt:lpstr>
      <vt:lpstr>“Huddle Up”</vt:lpstr>
      <vt:lpstr>What factors impact climate?</vt:lpstr>
      <vt:lpstr>What factors impact climate?</vt:lpstr>
      <vt:lpstr>PowerPoint Presentation</vt:lpstr>
      <vt:lpstr>What factors impact climate?</vt:lpstr>
      <vt:lpstr>What factors impact climate?</vt:lpstr>
      <vt:lpstr>PowerPoint Presentation</vt:lpstr>
      <vt:lpstr>PowerPoint Presentation</vt:lpstr>
      <vt:lpstr>What factors impact climate?</vt:lpstr>
      <vt:lpstr>“Huddle Up”</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L.A.C.E.M.O.P.S</dc:title>
  <dc:creator>Amboree, Latonya</dc:creator>
  <cp:lastModifiedBy>rita.mcmahon@fortbendisd.com</cp:lastModifiedBy>
  <cp:revision>9</cp:revision>
  <dcterms:created xsi:type="dcterms:W3CDTF">2013-09-24T20:23:23Z</dcterms:created>
  <dcterms:modified xsi:type="dcterms:W3CDTF">2016-09-20T20:41:24Z</dcterms:modified>
</cp:coreProperties>
</file>