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9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648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2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9438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47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50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1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34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8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6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2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23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6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1FF0C-88F8-4A20-8E82-3F3F3EB0C53F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56D7CC-E49B-4B44-B1E9-C7D048F08F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0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  <a:latin typeface="Bradley Hand ITC" panose="03070402050302030203" pitchFamily="66" charset="0"/>
              </a:rPr>
              <a:t>Directional Verbs</a:t>
            </a:r>
            <a:endParaRPr lang="en-US" b="1" dirty="0">
              <a:solidFill>
                <a:srgbClr val="7030A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9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Directional Verbs w/ Classifiers (2)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CL:C 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For objects that can be held in the hand such as a book, a portable </a:t>
            </a:r>
            <a:r>
              <a:rPr lang="en-US" sz="2400" dirty="0" err="1" smtClean="0">
                <a:solidFill>
                  <a:schemeClr val="tx2"/>
                </a:solidFill>
              </a:rPr>
              <a:t>tty</a:t>
            </a:r>
            <a:r>
              <a:rPr lang="en-US" sz="2400" dirty="0" smtClean="0">
                <a:solidFill>
                  <a:schemeClr val="tx2"/>
                </a:solidFill>
              </a:rPr>
              <a:t>, a stack of papers, or a small box.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		  ________t________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Ex.  TOMORROW TELETYPEWRITER GIVE-CL:C-HIM.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_______t_______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HISTORY BOOK SHE-GIVE-CL:C-ME.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-9060000">
            <a:off x="3200401" y="1676401"/>
            <a:ext cx="92075" cy="182563"/>
          </a:xfrm>
          <a:prstGeom prst="straightConnector1">
            <a:avLst/>
          </a:prstGeom>
          <a:ln>
            <a:solidFill>
              <a:schemeClr val="tx2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-9060000">
            <a:off x="9563101" y="3516313"/>
            <a:ext cx="92075" cy="182562"/>
          </a:xfrm>
          <a:prstGeom prst="straightConnector1">
            <a:avLst/>
          </a:prstGeom>
          <a:ln>
            <a:solidFill>
              <a:schemeClr val="tx2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-9060000">
            <a:off x="7200901" y="4811713"/>
            <a:ext cx="92075" cy="182562"/>
          </a:xfrm>
          <a:prstGeom prst="straightConnector1">
            <a:avLst/>
          </a:prstGeom>
          <a:ln>
            <a:solidFill>
              <a:schemeClr val="tx2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4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(7)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Use the appropriate C-classifier for the nouns given following the example below: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__t__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MILK I-GIVE-CL:C-YOU.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BOX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PAPER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WATER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BOOK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GLASS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COKE</a:t>
            </a:r>
          </a:p>
        </p:txBody>
      </p:sp>
    </p:spTree>
    <p:extLst>
      <p:ext uri="{BB962C8B-B14F-4D97-AF65-F5344CB8AC3E}">
        <p14:creationId xmlns:p14="http://schemas.microsoft.com/office/powerpoint/2010/main" val="355241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(8)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MOVIE, MY SISTER SEE FINISH.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SIGN, I PRACTICE.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CAR, MY FAMILY NEED.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________t_________			        ___n___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SCHOOL HEARING, MY FRIEND DEAF DON’T-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__n__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LIKE.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UMBRELLA, MY FRIEND K-A-T-H-Y NEED.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MY BOOK, TEACHER LOSE.</a:t>
            </a:r>
          </a:p>
        </p:txBody>
      </p:sp>
    </p:spTree>
    <p:extLst>
      <p:ext uri="{BB962C8B-B14F-4D97-AF65-F5344CB8AC3E}">
        <p14:creationId xmlns:p14="http://schemas.microsoft.com/office/powerpoint/2010/main" val="329135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(9)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__t__   ________q___________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READ, YOUR UNCLE ENJOY?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________t______   _________n__________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BICYCLE GREEN, MY SON DON’T-WANT.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MONEY, MY SISTER LOSE.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____t____   _______________q_____________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NEW CAR, YOUR DAUGHTER FINISH BUY?	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	                  ______n_____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DANCE, I LIKE, BUT I NOT GOOD.</a:t>
            </a:r>
          </a:p>
        </p:txBody>
      </p:sp>
    </p:spTree>
    <p:extLst>
      <p:ext uri="{BB962C8B-B14F-4D97-AF65-F5344CB8AC3E}">
        <p14:creationId xmlns:p14="http://schemas.microsoft.com/office/powerpoint/2010/main" val="118081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(10)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>
              <a:buNone/>
              <a:defRPr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_______t________   ___________n_____________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SIGN LANGUAGE, MY MOTHER DON’T-KNOW.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AUSTIN, I VISIT FINISH.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MY BICYCLE, P-A-U-L, HIS DAUGHTER LOSE.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LETTER, I FINISH WRITE. 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GRANDFATHER, S-A-L-L-Y WANT VISIT.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PRETTY NEW #BUS, OUR SCHOOL BUY.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MY PICTURE, YESTERDAY I </a:t>
            </a:r>
            <a:r>
              <a:rPr lang="en-US" sz="2400" dirty="0" err="1" smtClean="0">
                <a:solidFill>
                  <a:schemeClr val="tx2"/>
                </a:solidFill>
              </a:rPr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-SHOW-HER MOTHER.  SHE LIKE.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I SHY.  YOU-ASK-HER.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789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(11)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en-US" dirty="0" smtClean="0">
                <a:solidFill>
                  <a:schemeClr val="tx2"/>
                </a:solidFill>
              </a:rPr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___t___   __________q_____________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MONEY, YOU YOU-GIVE-ME FINISH?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YOU-ASK-HER BUY ME BOOK NEW.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				____________n____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TEACHER SHE-ASK-ME ME; SHE NOT SHE-ASK-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____n____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YOU </a:t>
            </a:r>
            <a:r>
              <a:rPr lang="en-US" sz="2400" dirty="0" err="1" smtClean="0">
                <a:solidFill>
                  <a:schemeClr val="tx2"/>
                </a:solidFill>
              </a:rPr>
              <a:t>YOU</a:t>
            </a:r>
            <a:r>
              <a:rPr lang="en-US" sz="2400" dirty="0" smtClean="0">
                <a:solidFill>
                  <a:schemeClr val="tx2"/>
                </a:solidFill>
              </a:rPr>
              <a:t>!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P-A-U-L, HE-TELL-ME J-O-K-E FUNNY.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I I-PAY-YOU FINISH!</a:t>
            </a:r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688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(12)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PICTURE, YOU FINISH YOU-GIVE-CL-C  -HER.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__t_  ____________q_____________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TTY, I I-GIVE-CL:C  -YOU FINISH?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MY BROTHER, HE-INFLUENCE ME.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J-O-H-N (right), K-A-R-E-N (left) BEST-FRIEND.  PAST THURSDAY SHE-GIVE-HIM CUTE CAT.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PAST FRIDAY C-O-N-N-I-E SHE-PAY-ME.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________________q_________________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PAST SATURDAY YOU YOU-PAY-ME?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-9060000">
            <a:off x="8267701" y="1687513"/>
            <a:ext cx="92075" cy="182562"/>
          </a:xfrm>
          <a:prstGeom prst="straightConnector1">
            <a:avLst/>
          </a:prstGeom>
          <a:ln>
            <a:solidFill>
              <a:schemeClr val="tx2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-9060000">
            <a:off x="5143501" y="2601913"/>
            <a:ext cx="92075" cy="182562"/>
          </a:xfrm>
          <a:prstGeom prst="straightConnector1">
            <a:avLst/>
          </a:prstGeom>
          <a:ln>
            <a:solidFill>
              <a:schemeClr val="tx2">
                <a:lumMod val="9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2935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(13)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UMBRELLA NEW, I WANT I-SHOW-ALL-YOU.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WATER, LATER SHE SHE-GIVE-CL:C-YOU.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______t_____   __________q_______________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MY PICTURE, PAST MONDAY I I-SEND-YOU?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MILK, YOU PLEASE YOU-GIVE-CL:C-HER.</a:t>
            </a:r>
          </a:p>
        </p:txBody>
      </p:sp>
    </p:spTree>
    <p:extLst>
      <p:ext uri="{BB962C8B-B14F-4D97-AF65-F5344CB8AC3E}">
        <p14:creationId xmlns:p14="http://schemas.microsoft.com/office/powerpoint/2010/main" val="316284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5/2/2017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Think about 3 examples of a directional verb and write them in Gloss. Be prepared to sign one of them when I call on you. You have 10 minutes! NO TALKING!!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736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Directional and Non-directional Verbs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Some verbs change their movement to indicate the subject and object of the verb.  They incorporate the locations of the subject and object pronouns. Some of these directional verbs are: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SHOW	ASK		TELL		LOOK-AT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HELP	SEND		GIVE		PAY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Ex.  I I-GIVE-YOU MONEY.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YOU-GIVE-ME MONEY.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I I-ASK-YOU.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YOU-ASK-ME.	</a:t>
            </a:r>
          </a:p>
        </p:txBody>
      </p:sp>
    </p:spTree>
    <p:extLst>
      <p:ext uri="{BB962C8B-B14F-4D97-AF65-F5344CB8AC3E}">
        <p14:creationId xmlns:p14="http://schemas.microsoft.com/office/powerpoint/2010/main" val="189286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Directional Verbs (2)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Notice that the object pronouns are not signed in these types of sentences except in emphatic forms.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			          ___n___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YESTERDAY YOU-ASK-ME, I NOT HE.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Many other verbs such as KNOW, HAVE, WANT, NEED, and REMEMBER do not change their movement to indicate the subject and object.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I KNOW YOU I.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SHE REMEMBER ME.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COOKIE WE WANT.</a:t>
            </a:r>
          </a:p>
        </p:txBody>
      </p:sp>
    </p:spTree>
    <p:extLst>
      <p:ext uri="{BB962C8B-B14F-4D97-AF65-F5344CB8AC3E}">
        <p14:creationId xmlns:p14="http://schemas.microsoft.com/office/powerpoint/2010/main" val="2579365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(3)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Sign the following sentences using the correct directional verbs.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__t__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BOOK YESTERDAY I </a:t>
            </a:r>
            <a:r>
              <a:rPr lang="en-US" sz="2400" dirty="0" err="1" smtClean="0">
                <a:solidFill>
                  <a:schemeClr val="tx2"/>
                </a:solidFill>
              </a:rPr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-GIVE-YOU.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___t___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MONEY TOMORROW YOU-PAY-ME.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___t___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LETTER LATER I </a:t>
            </a:r>
            <a:r>
              <a:rPr lang="en-US" sz="2400" dirty="0" err="1" smtClean="0">
                <a:solidFill>
                  <a:schemeClr val="tx2"/>
                </a:solidFill>
              </a:rPr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-SEND-YOU.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________t______</a:t>
            </a:r>
          </a:p>
          <a:p>
            <a:pPr marL="274320" indent="-274320">
              <a:buNone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	RIGHT ADDRESS TOMORROW I </a:t>
            </a:r>
            <a:r>
              <a:rPr lang="en-US" sz="2400" dirty="0" err="1" smtClean="0">
                <a:solidFill>
                  <a:schemeClr val="tx2"/>
                </a:solidFill>
              </a:rPr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-TELL-YOU.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18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(4)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YOU FINISH YOU-ASK-ME.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__________t___________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TELETYPEWRITER NEW I I-SHOW-YOU WILL I.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YOU-GIVE-ME PICTURE NOW.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___t__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LETTER I I-HELP-YOU WRITE.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LATER I AGAIN I-ASK-YOU.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_____t____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UMBRELLA LONG-TIME-AGO I I-GIVE-YOU.</a:t>
            </a:r>
          </a:p>
        </p:txBody>
      </p:sp>
    </p:spTree>
    <p:extLst>
      <p:ext uri="{BB962C8B-B14F-4D97-AF65-F5344CB8AC3E}">
        <p14:creationId xmlns:p14="http://schemas.microsoft.com/office/powerpoint/2010/main" val="122095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Directional Verbs (3)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Directional verbs can also incorporate HE/SHE/IT pronouns.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Ex.  </a:t>
            </a:r>
            <a:r>
              <a:rPr lang="en-US" sz="2400" dirty="0">
                <a:solidFill>
                  <a:schemeClr val="tx2"/>
                </a:solidFill>
              </a:rPr>
              <a:t>TOMORROW BOOK </a:t>
            </a:r>
            <a:r>
              <a:rPr lang="en-US" sz="2400" dirty="0" smtClean="0">
                <a:solidFill>
                  <a:schemeClr val="tx2"/>
                </a:solidFill>
              </a:rPr>
              <a:t>I I-GIVE-HER.</a:t>
            </a:r>
          </a:p>
          <a:p>
            <a:r>
              <a:rPr lang="en-US" sz="2400" dirty="0">
                <a:solidFill>
                  <a:schemeClr val="tx2"/>
                </a:solidFill>
              </a:rPr>
              <a:t>BOOK </a:t>
            </a:r>
            <a:r>
              <a:rPr lang="en-US" sz="2400" dirty="0" smtClean="0">
                <a:solidFill>
                  <a:schemeClr val="tx2"/>
                </a:solidFill>
              </a:rPr>
              <a:t>SHE-GIVE-ME.</a:t>
            </a:r>
          </a:p>
          <a:p>
            <a:r>
              <a:rPr lang="en-US" sz="2400" dirty="0">
                <a:solidFill>
                  <a:schemeClr val="tx2"/>
                </a:solidFill>
              </a:rPr>
              <a:t>BOOK YOU-GIVE-HER.</a:t>
            </a:r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BOOK SHE-GIVE-HIM.</a:t>
            </a:r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BOOK HE-GIVE-YOU.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58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(5)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Sign these sentences using correct directional verbs.</a:t>
            </a:r>
          </a:p>
          <a:p>
            <a:pPr marL="274320" indent="-274320">
              <a:buNone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	_____t____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UMBRELLA TOMORROW SHE-GIVE-ME.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YESTERDAY I </a:t>
            </a:r>
            <a:r>
              <a:rPr lang="en-US" sz="5100" dirty="0" err="1" smtClean="0">
                <a:solidFill>
                  <a:schemeClr val="tx2"/>
                </a:solidFill>
              </a:rPr>
              <a:t>I</a:t>
            </a:r>
            <a:r>
              <a:rPr lang="en-US" sz="5100" dirty="0" smtClean="0">
                <a:solidFill>
                  <a:schemeClr val="tx2"/>
                </a:solidFill>
              </a:rPr>
              <a:t>-TELL-HER STAY.</a:t>
            </a:r>
          </a:p>
          <a:p>
            <a:pPr marL="274320" indent="-274320">
              <a:buNone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	____t____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CLOTHES NEXT-WEEK I-HELP-HIM BUY.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FINISH I </a:t>
            </a:r>
            <a:r>
              <a:rPr lang="en-US" sz="5100" dirty="0" err="1" smtClean="0">
                <a:solidFill>
                  <a:schemeClr val="tx2"/>
                </a:solidFill>
              </a:rPr>
              <a:t>I</a:t>
            </a:r>
            <a:r>
              <a:rPr lang="en-US" sz="5100" dirty="0" smtClean="0">
                <a:solidFill>
                  <a:schemeClr val="tx2"/>
                </a:solidFill>
              </a:rPr>
              <a:t>-ASK-HIM WAIT.</a:t>
            </a:r>
          </a:p>
          <a:p>
            <a:pPr marL="274320" indent="-274320">
              <a:buNone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	____________q_____________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WILL YOU-ASK-HIM WORK?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en-US" sz="5100" dirty="0" smtClean="0">
                <a:solidFill>
                  <a:schemeClr val="tx2"/>
                </a:solidFill>
              </a:rPr>
              <a:t>YOU-SEND-HER BOX LATER.</a:t>
            </a:r>
          </a:p>
          <a:p>
            <a:pPr marL="274320" indent="-274320"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 marL="274320" indent="-274320">
              <a:buNone/>
              <a:defRPr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90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Practice Sentences (6)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chemeClr val="tx2"/>
                </a:solidFill>
              </a:rPr>
              <a:t>___t___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MONEY TOMORROW IT-SEND-HER.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___t___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MOVIE LATER I I-SHOW-HER.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________________q__________________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BREAD TODAY YOU-HELP-HIM MAKE?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_________t_________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NEW WRISTWATCH YOU-SHOW-HIM NOW.</a:t>
            </a:r>
          </a:p>
        </p:txBody>
      </p:sp>
    </p:spTree>
    <p:extLst>
      <p:ext uri="{BB962C8B-B14F-4D97-AF65-F5344CB8AC3E}">
        <p14:creationId xmlns:p14="http://schemas.microsoft.com/office/powerpoint/2010/main" val="331139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smtClean="0">
                <a:solidFill>
                  <a:schemeClr val="accent6">
                    <a:lumMod val="50000"/>
                  </a:schemeClr>
                </a:solidFill>
              </a:rPr>
              <a:t>Directional Verbs with Classifiers</a:t>
            </a:r>
            <a:endParaRPr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Some classifiers can add directional movement and become directional verbs.  Some examples of these are: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CL:C – for small container-like objects such as a cup, a glass, a bottle or a vase.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___t__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Ex.  	GLASS I-GIVE-CL:C-YOU. 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___t___</a:t>
            </a:r>
          </a:p>
          <a:p>
            <a:pPr>
              <a:buFont typeface="Wingdings 2" pitchFamily="18" charset="2"/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		BOTTLE HE-GIVE-CL:C-ME WILL HE.</a:t>
            </a:r>
          </a:p>
        </p:txBody>
      </p:sp>
    </p:spTree>
    <p:extLst>
      <p:ext uri="{BB962C8B-B14F-4D97-AF65-F5344CB8AC3E}">
        <p14:creationId xmlns:p14="http://schemas.microsoft.com/office/powerpoint/2010/main" val="198218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337</Words>
  <Application>Microsoft Office PowerPoint</Application>
  <PresentationFormat>Widescreen</PresentationFormat>
  <Paragraphs>145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Bradley Hand ITC</vt:lpstr>
      <vt:lpstr>Century Gothic</vt:lpstr>
      <vt:lpstr>Wingdings 2</vt:lpstr>
      <vt:lpstr>Wingdings 3</vt:lpstr>
      <vt:lpstr>Wisp</vt:lpstr>
      <vt:lpstr>Directional Verbs</vt:lpstr>
      <vt:lpstr>Directional and Non-directional Verbs</vt:lpstr>
      <vt:lpstr>Directional Verbs (2)</vt:lpstr>
      <vt:lpstr>Practice Sentences (3)</vt:lpstr>
      <vt:lpstr>Practice Sentences (4)</vt:lpstr>
      <vt:lpstr>Directional Verbs (3)</vt:lpstr>
      <vt:lpstr>Practice Sentences (5)</vt:lpstr>
      <vt:lpstr>Practice Sentences (6)</vt:lpstr>
      <vt:lpstr>Directional Verbs with Classifiers</vt:lpstr>
      <vt:lpstr>Directional Verbs w/ Classifiers (2)</vt:lpstr>
      <vt:lpstr>Practice Sentences (7)</vt:lpstr>
      <vt:lpstr>Practice Sentences (8)</vt:lpstr>
      <vt:lpstr>Practice Sentences (9)</vt:lpstr>
      <vt:lpstr>Practice Sentences (10)</vt:lpstr>
      <vt:lpstr>Practice Sentences (11)</vt:lpstr>
      <vt:lpstr>Practice Sentences (12)</vt:lpstr>
      <vt:lpstr>Practice Sentences (13)</vt:lpstr>
      <vt:lpstr>5/2/2017</vt:lpstr>
    </vt:vector>
  </TitlesOfParts>
  <Company>Fort Bend ISD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Directional Verbs</dc:title>
  <dc:creator>Till, Sharon</dc:creator>
  <cp:lastModifiedBy>Cheeseborough, Shavonna</cp:lastModifiedBy>
  <cp:revision>4</cp:revision>
  <dcterms:created xsi:type="dcterms:W3CDTF">2016-07-27T17:38:05Z</dcterms:created>
  <dcterms:modified xsi:type="dcterms:W3CDTF">2017-05-02T12:47:08Z</dcterms:modified>
</cp:coreProperties>
</file>