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handoutMasterIdLst>
    <p:handoutMasterId r:id="rId26"/>
  </p:handoutMasterIdLst>
  <p:sldIdLst>
    <p:sldId id="256" r:id="rId5"/>
    <p:sldId id="277" r:id="rId6"/>
    <p:sldId id="258" r:id="rId7"/>
    <p:sldId id="294" r:id="rId8"/>
    <p:sldId id="295" r:id="rId9"/>
    <p:sldId id="293" r:id="rId10"/>
    <p:sldId id="303" r:id="rId11"/>
    <p:sldId id="290" r:id="rId12"/>
    <p:sldId id="264" r:id="rId13"/>
    <p:sldId id="296" r:id="rId14"/>
    <p:sldId id="297" r:id="rId15"/>
    <p:sldId id="291" r:id="rId16"/>
    <p:sldId id="268" r:id="rId17"/>
    <p:sldId id="298" r:id="rId18"/>
    <p:sldId id="299" r:id="rId19"/>
    <p:sldId id="300" r:id="rId20"/>
    <p:sldId id="301" r:id="rId21"/>
    <p:sldId id="302" r:id="rId22"/>
    <p:sldId id="262"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3204" autoAdjust="0"/>
  </p:normalViewPr>
  <p:slideViewPr>
    <p:cSldViewPr snapToGrid="0">
      <p:cViewPr varScale="1">
        <p:scale>
          <a:sx n="110" d="100"/>
          <a:sy n="110" d="100"/>
        </p:scale>
        <p:origin x="240" y="108"/>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11/19/2024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19</a:t>
            </a:fld>
            <a:endParaRPr lang="en-US" dirty="0"/>
          </a:p>
        </p:txBody>
      </p:sp>
    </p:spTree>
    <p:extLst>
      <p:ext uri="{BB962C8B-B14F-4D97-AF65-F5344CB8AC3E}">
        <p14:creationId xmlns:p14="http://schemas.microsoft.com/office/powerpoint/2010/main" val="130633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20</a:t>
            </a:fld>
            <a:endParaRPr lang="en-US" dirty="0"/>
          </a:p>
        </p:txBody>
      </p:sp>
    </p:spTree>
    <p:extLst>
      <p:ext uri="{BB962C8B-B14F-4D97-AF65-F5344CB8AC3E}">
        <p14:creationId xmlns:p14="http://schemas.microsoft.com/office/powerpoint/2010/main" val="3607125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ortbendisd.com/Page/131859"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psychology.iresearchnet.com/school-psychology/special-education/least-restrictive-environment/#:~:text=The%20roots%20of%20LRE%20can%20be%20traced%20back,settings%20and%20placed%20in%20separate%20institutions%20or%20classrooms." TargetMode="External"/><Relationship Id="rId5" Type="http://schemas.openxmlformats.org/officeDocument/2006/relationships/hyperlink" Target="https://texasprojectfirst.org/wp-content/uploads/2022/07/Least_Restrictive_-Environment_LRE_Q_and_A_2017-1.pdf" TargetMode="External"/><Relationship Id="rId4" Type="http://schemas.openxmlformats.org/officeDocument/2006/relationships/hyperlink" Target="https://4.files.edl.io/5316/10/29/21/183610-46214769-03dd-4b3f-a9e1-7d87c1884988.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8.xml"/><Relationship Id="rId1" Type="http://schemas.openxmlformats.org/officeDocument/2006/relationships/video" Target="https://www.youtube.com/embed/GFrbfdOTf7o?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3544389" y="198946"/>
            <a:ext cx="8192138" cy="5600962"/>
          </a:xfrm>
        </p:spPr>
        <p:txBody>
          <a:bodyPr>
            <a:normAutofit/>
          </a:bodyPr>
          <a:lstStyle/>
          <a:p>
            <a:pPr algn="r"/>
            <a:r>
              <a:rPr lang="en-US" dirty="0"/>
              <a:t>CONTINUUM OF SERVICES</a:t>
            </a:r>
            <a:br>
              <a:rPr lang="en-US" dirty="0"/>
            </a:br>
            <a:br>
              <a:rPr lang="en-US" sz="1400" dirty="0"/>
            </a:br>
            <a:r>
              <a:rPr lang="en-US" sz="3600" dirty="0">
                <a:latin typeface="Arial" panose="020B0604020202020204" pitchFamily="34" charset="0"/>
                <a:cs typeface="Arial" panose="020B0604020202020204" pitchFamily="34" charset="0"/>
              </a:rPr>
              <a:t>Fort Bend ISD</a:t>
            </a:r>
            <a:br>
              <a:rPr lang="en-US" sz="36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parent learning opportunity</a:t>
            </a:r>
            <a:br>
              <a:rPr lang="en-US" sz="36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Cindy Manthey, Program manager</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November 19, 2024</a:t>
            </a:r>
            <a:endParaRPr lang="en-US" sz="2800" dirty="0"/>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9B50-4043-2F0F-4B42-5E28848D821D}"/>
              </a:ext>
            </a:extLst>
          </p:cNvPr>
          <p:cNvSpPr>
            <a:spLocks noGrp="1"/>
          </p:cNvSpPr>
          <p:nvPr>
            <p:ph type="title"/>
          </p:nvPr>
        </p:nvSpPr>
        <p:spPr>
          <a:xfrm>
            <a:off x="2779059" y="277547"/>
            <a:ext cx="9061455" cy="1506430"/>
          </a:xfrm>
        </p:spPr>
        <p:txBody>
          <a:bodyPr>
            <a:normAutofit/>
          </a:bodyPr>
          <a:lstStyle/>
          <a:p>
            <a:r>
              <a:rPr lang="en-US" sz="3000" b="0" i="0" dirty="0">
                <a:solidFill>
                  <a:srgbClr val="222222"/>
                </a:solidFill>
                <a:effectLst/>
                <a:latin typeface="Roboto" panose="02000000000000000000" pitchFamily="2" charset="0"/>
              </a:rPr>
              <a:t>key principles to guide the placement of students with disabilities in the least restrictive environment:</a:t>
            </a:r>
            <a:endParaRPr lang="en-US" sz="3000" dirty="0"/>
          </a:p>
        </p:txBody>
      </p:sp>
      <p:sp>
        <p:nvSpPr>
          <p:cNvPr id="3" name="Content Placeholder 2">
            <a:extLst>
              <a:ext uri="{FF2B5EF4-FFF2-40B4-BE49-F238E27FC236}">
                <a16:creationId xmlns:a16="http://schemas.microsoft.com/office/drawing/2014/main" id="{A2303F92-4B83-BE6A-E41F-07A19C209052}"/>
              </a:ext>
            </a:extLst>
          </p:cNvPr>
          <p:cNvSpPr>
            <a:spLocks noGrp="1"/>
          </p:cNvSpPr>
          <p:nvPr>
            <p:ph sz="half" idx="14"/>
          </p:nvPr>
        </p:nvSpPr>
        <p:spPr>
          <a:xfrm>
            <a:off x="3021105" y="1783977"/>
            <a:ext cx="8650941" cy="4796475"/>
          </a:xfrm>
        </p:spPr>
        <p:txBody>
          <a:bodyPr>
            <a:normAutofit fontScale="77500" lnSpcReduction="20000"/>
          </a:bodyPr>
          <a:lstStyle/>
          <a:p>
            <a:pPr algn="just">
              <a:lnSpc>
                <a:spcPct val="120000"/>
              </a:lnSpc>
              <a:buFont typeface="Arial" panose="020B0604020202020204" pitchFamily="34" charset="0"/>
              <a:buChar char="•"/>
            </a:pPr>
            <a:r>
              <a:rPr lang="en-US" sz="2300" b="1" i="0" u="sng" dirty="0">
                <a:solidFill>
                  <a:srgbClr val="222222"/>
                </a:solidFill>
                <a:effectLst/>
                <a:latin typeface="Roboto" panose="02000000000000000000" pitchFamily="2" charset="0"/>
              </a:rPr>
              <a:t>Individualization:</a:t>
            </a:r>
            <a:r>
              <a:rPr lang="en-US" sz="2300" b="1" i="0" dirty="0">
                <a:solidFill>
                  <a:srgbClr val="222222"/>
                </a:solidFill>
                <a:effectLst/>
                <a:latin typeface="Roboto" panose="02000000000000000000" pitchFamily="2" charset="0"/>
              </a:rPr>
              <a:t> </a:t>
            </a:r>
            <a:r>
              <a:rPr lang="en-US" sz="2300" b="0" i="0" dirty="0">
                <a:solidFill>
                  <a:srgbClr val="222222"/>
                </a:solidFill>
                <a:effectLst/>
                <a:latin typeface="Roboto" panose="02000000000000000000" pitchFamily="2" charset="0"/>
              </a:rPr>
              <a:t>One of the foundational principles of LRE is individualization. It recognizes that each student with a disability is unique, and their educational needs must be addressed on a case-by-case basis. What is considered the least restrictive environment for one student may differ from another based on their specific strengths, challenges, and goals.</a:t>
            </a:r>
          </a:p>
          <a:p>
            <a:pPr algn="just">
              <a:lnSpc>
                <a:spcPct val="120000"/>
              </a:lnSpc>
              <a:buFont typeface="Arial" panose="020B0604020202020204" pitchFamily="34" charset="0"/>
              <a:buChar char="•"/>
            </a:pPr>
            <a:r>
              <a:rPr lang="en-US" sz="2300" b="1" i="0" u="sng" dirty="0">
                <a:solidFill>
                  <a:srgbClr val="222222"/>
                </a:solidFill>
                <a:effectLst/>
                <a:latin typeface="Roboto" panose="02000000000000000000" pitchFamily="2" charset="0"/>
              </a:rPr>
              <a:t>Academic and Social Benefit:</a:t>
            </a:r>
            <a:r>
              <a:rPr lang="en-US" sz="2300" b="1" i="0" dirty="0">
                <a:solidFill>
                  <a:srgbClr val="222222"/>
                </a:solidFill>
                <a:effectLst/>
                <a:latin typeface="Roboto" panose="02000000000000000000" pitchFamily="2" charset="0"/>
              </a:rPr>
              <a:t> </a:t>
            </a:r>
            <a:r>
              <a:rPr lang="en-US" sz="2300" b="0" i="0" dirty="0">
                <a:solidFill>
                  <a:srgbClr val="222222"/>
                </a:solidFill>
                <a:effectLst/>
                <a:latin typeface="Roboto" panose="02000000000000000000" pitchFamily="2" charset="0"/>
              </a:rPr>
              <a:t>The primary objective of LRE is to provide students with disabilities an environment where they can benefit academically and socially. This means that while inclusion in a general education classroom is encouraged, it should also ensure that the student has the opportunity to make progress toward their educational and developmental goals.</a:t>
            </a:r>
          </a:p>
          <a:p>
            <a:pPr algn="just">
              <a:lnSpc>
                <a:spcPct val="120000"/>
              </a:lnSpc>
              <a:buFont typeface="Arial" panose="020B0604020202020204" pitchFamily="34" charset="0"/>
              <a:buChar char="•"/>
            </a:pPr>
            <a:r>
              <a:rPr lang="en-US" sz="2300" b="1" i="0" u="sng" dirty="0">
                <a:solidFill>
                  <a:srgbClr val="222222"/>
                </a:solidFill>
                <a:effectLst/>
                <a:latin typeface="Roboto" panose="02000000000000000000" pitchFamily="2" charset="0"/>
              </a:rPr>
              <a:t>Non-Academic Benefits:</a:t>
            </a:r>
            <a:r>
              <a:rPr lang="en-US" sz="2300" b="1" i="0" dirty="0">
                <a:solidFill>
                  <a:srgbClr val="222222"/>
                </a:solidFill>
                <a:effectLst/>
                <a:latin typeface="Roboto" panose="02000000000000000000" pitchFamily="2" charset="0"/>
              </a:rPr>
              <a:t> </a:t>
            </a:r>
            <a:r>
              <a:rPr lang="en-US" sz="2300" b="0" i="0" dirty="0">
                <a:solidFill>
                  <a:srgbClr val="222222"/>
                </a:solidFill>
                <a:effectLst/>
                <a:latin typeface="Roboto" panose="02000000000000000000" pitchFamily="2" charset="0"/>
              </a:rPr>
              <a:t>LRE not only addresses academic needs but also considers the non-academic benefits of inclusion, such as social interaction, communication, and the development of self-advocacy skills. These non-academic benefits are integral to a student’s overall growth and well-being.</a:t>
            </a:r>
          </a:p>
          <a:p>
            <a:endParaRPr lang="en-US" dirty="0"/>
          </a:p>
        </p:txBody>
      </p:sp>
      <p:sp>
        <p:nvSpPr>
          <p:cNvPr id="5" name="Slide Number Placeholder 4">
            <a:extLst>
              <a:ext uri="{FF2B5EF4-FFF2-40B4-BE49-F238E27FC236}">
                <a16:creationId xmlns:a16="http://schemas.microsoft.com/office/drawing/2014/main" id="{291545E1-7DBC-35FE-9A4D-DDB7AAB7B0F6}"/>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227648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9B50-4043-2F0F-4B42-5E28848D821D}"/>
              </a:ext>
            </a:extLst>
          </p:cNvPr>
          <p:cNvSpPr>
            <a:spLocks noGrp="1"/>
          </p:cNvSpPr>
          <p:nvPr>
            <p:ph type="title"/>
          </p:nvPr>
        </p:nvSpPr>
        <p:spPr>
          <a:xfrm>
            <a:off x="2779059" y="277547"/>
            <a:ext cx="9061455" cy="1506430"/>
          </a:xfrm>
        </p:spPr>
        <p:txBody>
          <a:bodyPr>
            <a:normAutofit/>
          </a:bodyPr>
          <a:lstStyle/>
          <a:p>
            <a:r>
              <a:rPr lang="en-US" sz="3000" b="0" i="0" dirty="0">
                <a:solidFill>
                  <a:srgbClr val="222222"/>
                </a:solidFill>
                <a:effectLst/>
                <a:latin typeface="Roboto" panose="02000000000000000000" pitchFamily="2" charset="0"/>
              </a:rPr>
              <a:t>key principles to guide the placement of students with disabilities in the least restrictive environment: (continued)</a:t>
            </a:r>
            <a:endParaRPr lang="en-US" sz="3000" dirty="0"/>
          </a:p>
        </p:txBody>
      </p:sp>
      <p:sp>
        <p:nvSpPr>
          <p:cNvPr id="3" name="Content Placeholder 2">
            <a:extLst>
              <a:ext uri="{FF2B5EF4-FFF2-40B4-BE49-F238E27FC236}">
                <a16:creationId xmlns:a16="http://schemas.microsoft.com/office/drawing/2014/main" id="{A2303F92-4B83-BE6A-E41F-07A19C209052}"/>
              </a:ext>
            </a:extLst>
          </p:cNvPr>
          <p:cNvSpPr>
            <a:spLocks noGrp="1"/>
          </p:cNvSpPr>
          <p:nvPr>
            <p:ph sz="half" idx="14"/>
          </p:nvPr>
        </p:nvSpPr>
        <p:spPr>
          <a:xfrm>
            <a:off x="2886636" y="1864659"/>
            <a:ext cx="4794256" cy="4715794"/>
          </a:xfrm>
        </p:spPr>
        <p:txBody>
          <a:bodyPr>
            <a:normAutofit fontScale="85000" lnSpcReduction="10000"/>
          </a:bodyPr>
          <a:lstStyle/>
          <a:p>
            <a:pPr algn="just">
              <a:buFont typeface="Arial" panose="020B0604020202020204" pitchFamily="34" charset="0"/>
              <a:buChar char="•"/>
            </a:pPr>
            <a:r>
              <a:rPr lang="en-US" sz="2000" b="1" i="0" u="sng" dirty="0">
                <a:solidFill>
                  <a:srgbClr val="222222"/>
                </a:solidFill>
                <a:effectLst/>
                <a:latin typeface="Roboto" panose="02000000000000000000" pitchFamily="2" charset="0"/>
                <a:ea typeface="Roboto" panose="02000000000000000000" pitchFamily="2" charset="0"/>
                <a:cs typeface="Roboto" panose="02000000000000000000" pitchFamily="2" charset="0"/>
              </a:rPr>
              <a:t>Regular Classroom as a Starting Point:</a:t>
            </a:r>
            <a:r>
              <a:rPr lang="en-US" sz="20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0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LRE advocates for considering the regular education classroom as the starting point for placement decisions. In other words, the default should be to place a student in a general education classroom and then determine if additional support or services are necessary.</a:t>
            </a:r>
          </a:p>
          <a:p>
            <a:pPr algn="just">
              <a:buFont typeface="Arial" panose="020B0604020202020204" pitchFamily="34" charset="0"/>
              <a:buChar char="•"/>
            </a:pPr>
            <a:r>
              <a:rPr lang="en-US" sz="2000" b="1" i="0" u="sng" dirty="0">
                <a:solidFill>
                  <a:srgbClr val="222222"/>
                </a:solidFill>
                <a:effectLst/>
                <a:latin typeface="Roboto" panose="02000000000000000000" pitchFamily="2" charset="0"/>
                <a:ea typeface="Roboto" panose="02000000000000000000" pitchFamily="2" charset="0"/>
                <a:cs typeface="Roboto" panose="02000000000000000000" pitchFamily="2" charset="0"/>
              </a:rPr>
              <a:t>Appropriate Support and Services:</a:t>
            </a:r>
            <a:r>
              <a:rPr lang="en-US" sz="2000" b="1"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20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While inclusion in the general education setting is ideal, it does not mean that students with disabilities are left without the necessary supports and services. In fact, LRE emphasizes that students should receive the individualized support and accommodations required to succeed in the regular classroom.</a:t>
            </a:r>
          </a:p>
          <a:p>
            <a:endParaRPr lang="en-US" dirty="0"/>
          </a:p>
        </p:txBody>
      </p:sp>
      <p:sp>
        <p:nvSpPr>
          <p:cNvPr id="5" name="Slide Number Placeholder 4">
            <a:extLst>
              <a:ext uri="{FF2B5EF4-FFF2-40B4-BE49-F238E27FC236}">
                <a16:creationId xmlns:a16="http://schemas.microsoft.com/office/drawing/2014/main" id="{291545E1-7DBC-35FE-9A4D-DDB7AAB7B0F6}"/>
              </a:ext>
            </a:extLst>
          </p:cNvPr>
          <p:cNvSpPr>
            <a:spLocks noGrp="1"/>
          </p:cNvSpPr>
          <p:nvPr>
            <p:ph type="sldNum" sz="quarter" idx="12"/>
          </p:nvPr>
        </p:nvSpPr>
        <p:spPr/>
        <p:txBody>
          <a:bodyPr/>
          <a:lstStyle/>
          <a:p>
            <a:fld id="{B5CEABB6-07DC-46E8-9B57-56EC44A396E5}" type="slidenum">
              <a:rPr lang="en-US" smtClean="0"/>
              <a:pPr/>
              <a:t>11</a:t>
            </a:fld>
            <a:endParaRPr lang="en-US" dirty="0"/>
          </a:p>
        </p:txBody>
      </p:sp>
      <p:pic>
        <p:nvPicPr>
          <p:cNvPr id="2050" name="Picture 2" descr="Which Style Should You Have? | Playbuzz">
            <a:extLst>
              <a:ext uri="{FF2B5EF4-FFF2-40B4-BE49-F238E27FC236}">
                <a16:creationId xmlns:a16="http://schemas.microsoft.com/office/drawing/2014/main" id="{BFA7F9A6-856F-5C42-AB64-DFCE37D4D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361" y="2337546"/>
            <a:ext cx="4025153" cy="301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26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4771" y="576943"/>
            <a:ext cx="6449786" cy="2785508"/>
          </a:xfrm>
        </p:spPr>
        <p:txBody>
          <a:bodyPr>
            <a:normAutofit/>
          </a:bodyPr>
          <a:lstStyle/>
          <a:p>
            <a:r>
              <a:rPr lang="en-US" dirty="0"/>
              <a:t>Assessment of Various Factors &amp; Criteria</a:t>
            </a:r>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12</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484141" y="505097"/>
            <a:ext cx="10105481" cy="5851253"/>
          </a:xfrm>
        </p:spPr>
        <p:txBody>
          <a:bodyPr vert="horz" lIns="91440" tIns="45720" rIns="91440" bIns="45720" rtlCol="0" anchor="t">
            <a:normAutofit/>
          </a:bodyPr>
          <a:lstStyle/>
          <a:p>
            <a:pPr algn="just">
              <a:buFont typeface="Arial" panose="020B0604020202020204" pitchFamily="34" charset="0"/>
              <a:buChar char="•"/>
            </a:pPr>
            <a:r>
              <a:rPr lang="en-US" b="1" i="0" dirty="0">
                <a:solidFill>
                  <a:srgbClr val="222222"/>
                </a:solidFill>
                <a:effectLst/>
                <a:latin typeface="Roboto" panose="02000000000000000000" pitchFamily="2" charset="0"/>
              </a:rPr>
              <a:t> </a:t>
            </a:r>
            <a:r>
              <a:rPr lang="en-US" b="1" i="0" u="sng" dirty="0">
                <a:solidFill>
                  <a:srgbClr val="222222"/>
                </a:solidFill>
                <a:effectLst/>
                <a:latin typeface="Roboto" panose="02000000000000000000" pitchFamily="2" charset="0"/>
              </a:rPr>
              <a:t>Student Needs:</a:t>
            </a:r>
            <a:r>
              <a:rPr lang="en-US" b="0" i="0" dirty="0">
                <a:solidFill>
                  <a:srgbClr val="222222"/>
                </a:solidFill>
                <a:effectLst/>
                <a:latin typeface="Roboto" panose="02000000000000000000" pitchFamily="2" charset="0"/>
              </a:rPr>
              <a:t> The starting point for determining LRE is the assessment of a student’s unique needs: </a:t>
            </a:r>
            <a:r>
              <a:rPr lang="en-US" b="0" i="1" dirty="0">
                <a:solidFill>
                  <a:srgbClr val="222222"/>
                </a:solidFill>
                <a:effectLst/>
                <a:latin typeface="Roboto" panose="02000000000000000000" pitchFamily="2" charset="0"/>
              </a:rPr>
              <a:t>academic requirements</a:t>
            </a:r>
            <a:r>
              <a:rPr lang="en-US" b="0" i="0" dirty="0">
                <a:solidFill>
                  <a:srgbClr val="222222"/>
                </a:solidFill>
                <a:effectLst/>
                <a:latin typeface="Roboto" panose="02000000000000000000" pitchFamily="2" charset="0"/>
              </a:rPr>
              <a:t>, such as specialized instruction, assistive technology, or speech therapy, as well as </a:t>
            </a:r>
            <a:r>
              <a:rPr lang="en-US" b="0" i="1" dirty="0">
                <a:solidFill>
                  <a:srgbClr val="222222"/>
                </a:solidFill>
                <a:effectLst/>
                <a:latin typeface="Roboto" panose="02000000000000000000" pitchFamily="2" charset="0"/>
              </a:rPr>
              <a:t>social and emotional needs</a:t>
            </a:r>
            <a:r>
              <a:rPr lang="en-US" b="0" i="0" dirty="0">
                <a:solidFill>
                  <a:srgbClr val="222222"/>
                </a:solidFill>
                <a:effectLst/>
                <a:latin typeface="Roboto" panose="02000000000000000000" pitchFamily="2" charset="0"/>
              </a:rPr>
              <a:t>, like behavioral supports or counseling.</a:t>
            </a:r>
          </a:p>
          <a:p>
            <a:pPr algn="just">
              <a:buFont typeface="Arial" panose="020B0604020202020204" pitchFamily="34" charset="0"/>
              <a:buChar char="•"/>
            </a:pPr>
            <a:r>
              <a:rPr lang="en-US" b="0" i="0" dirty="0">
                <a:solidFill>
                  <a:srgbClr val="222222"/>
                </a:solidFill>
                <a:effectLst/>
                <a:latin typeface="Roboto" panose="02000000000000000000" pitchFamily="2" charset="0"/>
              </a:rPr>
              <a:t> </a:t>
            </a:r>
            <a:r>
              <a:rPr lang="en-US" b="1" i="0" u="sng" dirty="0">
                <a:solidFill>
                  <a:srgbClr val="222222"/>
                </a:solidFill>
                <a:effectLst/>
                <a:latin typeface="Roboto" panose="02000000000000000000" pitchFamily="2" charset="0"/>
              </a:rPr>
              <a:t>Student Goals:</a:t>
            </a:r>
            <a:r>
              <a:rPr lang="en-US" b="0" i="0" dirty="0">
                <a:solidFill>
                  <a:srgbClr val="222222"/>
                </a:solidFill>
                <a:effectLst/>
                <a:latin typeface="Roboto" panose="02000000000000000000" pitchFamily="2" charset="0"/>
              </a:rPr>
              <a:t> The individualized goals outlined in a student’s Individualized Education Program (IEP) play a critical role in LRE determination. The IEP should reflect what the student is working towards and what supports are needed to achieve those goals. The closer alignment between the goals and the regular education curriculum, the stronger the case for placement in the general education classroom.</a:t>
            </a:r>
          </a:p>
          <a:p>
            <a:pPr algn="just">
              <a:buFont typeface="Arial" panose="020B0604020202020204" pitchFamily="34" charset="0"/>
              <a:buChar char="•"/>
            </a:pPr>
            <a:r>
              <a:rPr lang="en-US" b="0" i="0" dirty="0">
                <a:solidFill>
                  <a:srgbClr val="222222"/>
                </a:solidFill>
                <a:effectLst/>
                <a:latin typeface="Roboto" panose="02000000000000000000" pitchFamily="2" charset="0"/>
              </a:rPr>
              <a:t> </a:t>
            </a:r>
            <a:r>
              <a:rPr lang="en-US" b="1" i="0" u="sng" dirty="0">
                <a:solidFill>
                  <a:srgbClr val="222222"/>
                </a:solidFill>
                <a:effectLst/>
                <a:latin typeface="Roboto" panose="02000000000000000000" pitchFamily="2" charset="0"/>
              </a:rPr>
              <a:t>Progress Monitoring:</a:t>
            </a:r>
            <a:r>
              <a:rPr lang="en-US" b="0" i="0" dirty="0">
                <a:solidFill>
                  <a:srgbClr val="222222"/>
                </a:solidFill>
                <a:effectLst/>
                <a:latin typeface="Roboto" panose="02000000000000000000" pitchFamily="2" charset="0"/>
              </a:rPr>
              <a:t> Continual progress monitoring is essential in assessing the appropriateness of the placement. Educators, along with parents and other professionals, should regularly evaluate the student’s progress and make necessary adjustments to ensure that the placement remains the least restrictive while still effective.</a:t>
            </a:r>
          </a:p>
          <a:p>
            <a:pPr algn="just">
              <a:buFont typeface="Arial" panose="020B0604020202020204" pitchFamily="34" charset="0"/>
              <a:buChar char="•"/>
            </a:pPr>
            <a:r>
              <a:rPr lang="en-US" b="0" i="0" dirty="0">
                <a:solidFill>
                  <a:srgbClr val="222222"/>
                </a:solidFill>
                <a:effectLst/>
                <a:latin typeface="Roboto" panose="02000000000000000000" pitchFamily="2" charset="0"/>
              </a:rPr>
              <a:t> </a:t>
            </a:r>
            <a:r>
              <a:rPr lang="en-US" b="1" i="0" u="sng" dirty="0">
                <a:solidFill>
                  <a:srgbClr val="222222"/>
                </a:solidFill>
                <a:effectLst/>
                <a:latin typeface="Roboto" panose="02000000000000000000" pitchFamily="2" charset="0"/>
              </a:rPr>
              <a:t>Collaboration:</a:t>
            </a:r>
            <a:r>
              <a:rPr lang="en-US" b="0" i="0" dirty="0">
                <a:solidFill>
                  <a:srgbClr val="222222"/>
                </a:solidFill>
                <a:effectLst/>
                <a:latin typeface="Roboto" panose="02000000000000000000" pitchFamily="2" charset="0"/>
              </a:rPr>
              <a:t> Collaboration among educators, specialists, parents, and students is key in determining LRE. Collecting input from multiple stakeholders allows for a comprehensive understanding of the student’s needs and the most suitable placement.</a:t>
            </a:r>
          </a:p>
          <a:p>
            <a:pPr algn="just">
              <a:buFont typeface="Arial" panose="020B0604020202020204" pitchFamily="34" charset="0"/>
              <a:buChar char="•"/>
            </a:pPr>
            <a:r>
              <a:rPr lang="en-US" b="0" i="0" dirty="0">
                <a:solidFill>
                  <a:srgbClr val="222222"/>
                </a:solidFill>
                <a:effectLst/>
                <a:latin typeface="Roboto" panose="02000000000000000000" pitchFamily="2" charset="0"/>
              </a:rPr>
              <a:t> </a:t>
            </a:r>
            <a:r>
              <a:rPr lang="en-US" b="1" i="0" u="sng" dirty="0">
                <a:solidFill>
                  <a:srgbClr val="222222"/>
                </a:solidFill>
                <a:effectLst/>
                <a:latin typeface="Roboto" panose="02000000000000000000" pitchFamily="2" charset="0"/>
              </a:rPr>
              <a:t>Least Restrictive Environment Options:</a:t>
            </a:r>
            <a:r>
              <a:rPr lang="en-US" b="0" i="0" dirty="0">
                <a:solidFill>
                  <a:srgbClr val="222222"/>
                </a:solidFill>
                <a:effectLst/>
                <a:latin typeface="Roboto" panose="02000000000000000000" pitchFamily="2" charset="0"/>
              </a:rPr>
              <a:t> Educational teams should consider a range of placement options, from full inclusion in general education to partial inclusion with varying levels of support, and, in some cases, specialized settings. The choice of the least restrictive environment should align with the student’s individualized requirements.</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13</a:t>
            </a:fld>
            <a:endParaRPr lang="en-US" dirty="0"/>
          </a:p>
        </p:txBody>
      </p:sp>
    </p:spTree>
    <p:extLst>
      <p:ext uri="{BB962C8B-B14F-4D97-AF65-F5344CB8AC3E}">
        <p14:creationId xmlns:p14="http://schemas.microsoft.com/office/powerpoint/2010/main" val="4151694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72C8-B2C0-510D-7196-4E16AEC008F0}"/>
              </a:ext>
            </a:extLst>
          </p:cNvPr>
          <p:cNvSpPr>
            <a:spLocks noGrp="1"/>
          </p:cNvSpPr>
          <p:nvPr>
            <p:ph type="title"/>
          </p:nvPr>
        </p:nvSpPr>
        <p:spPr>
          <a:xfrm>
            <a:off x="1552574" y="521643"/>
            <a:ext cx="9866540" cy="1358140"/>
          </a:xfrm>
        </p:spPr>
        <p:txBody>
          <a:bodyPr/>
          <a:lstStyle/>
          <a:p>
            <a:r>
              <a:rPr lang="en-US" dirty="0"/>
              <a:t>The </a:t>
            </a:r>
            <a:r>
              <a:rPr lang="en-US" dirty="0" err="1"/>
              <a:t>ard</a:t>
            </a:r>
            <a:r>
              <a:rPr lang="en-US" dirty="0"/>
              <a:t> committee must consider:</a:t>
            </a:r>
          </a:p>
        </p:txBody>
      </p:sp>
      <p:sp>
        <p:nvSpPr>
          <p:cNvPr id="3" name="Content Placeholder 2">
            <a:extLst>
              <a:ext uri="{FF2B5EF4-FFF2-40B4-BE49-F238E27FC236}">
                <a16:creationId xmlns:a16="http://schemas.microsoft.com/office/drawing/2014/main" id="{1CB7375E-45DE-9816-EDEA-76A150BC7691}"/>
              </a:ext>
            </a:extLst>
          </p:cNvPr>
          <p:cNvSpPr>
            <a:spLocks noGrp="1"/>
          </p:cNvSpPr>
          <p:nvPr>
            <p:ph sz="half" idx="15"/>
          </p:nvPr>
        </p:nvSpPr>
        <p:spPr>
          <a:xfrm>
            <a:off x="1552575" y="2481940"/>
            <a:ext cx="5457825" cy="3635831"/>
          </a:xfrm>
        </p:spPr>
        <p:txBody>
          <a:bodyPr/>
          <a:lstStyle/>
          <a:p>
            <a:pPr marL="285750" indent="-285750">
              <a:buFont typeface="Arial" panose="020B0604020202020204" pitchFamily="34" charset="0"/>
              <a:buChar char="•"/>
            </a:pPr>
            <a:r>
              <a:rPr lang="en-US" dirty="0"/>
              <a:t>whether the student can be educated in less restrictive settings with the use of appropriate supplementary aids and services; </a:t>
            </a:r>
          </a:p>
          <a:p>
            <a:pPr marL="285750" indent="-285750">
              <a:buFont typeface="Arial" panose="020B0604020202020204" pitchFamily="34" charset="0"/>
              <a:buChar char="•"/>
            </a:pPr>
            <a:r>
              <a:rPr lang="en-US" dirty="0"/>
              <a:t>whether the student would receive educational benefit from the general education classroom; and</a:t>
            </a:r>
          </a:p>
          <a:p>
            <a:pPr marL="285750" indent="-285750">
              <a:buFont typeface="Arial" panose="020B0604020202020204" pitchFamily="34" charset="0"/>
              <a:buChar char="•"/>
            </a:pPr>
            <a:r>
              <a:rPr lang="en-US" dirty="0"/>
              <a:t>what effect (any potential harmful effects) the student’s placement would have on the student or on the quality of services that he or she needs (34 CFR § 300.116 (d)).</a:t>
            </a:r>
          </a:p>
        </p:txBody>
      </p:sp>
      <p:sp>
        <p:nvSpPr>
          <p:cNvPr id="4" name="Text Placeholder 3">
            <a:extLst>
              <a:ext uri="{FF2B5EF4-FFF2-40B4-BE49-F238E27FC236}">
                <a16:creationId xmlns:a16="http://schemas.microsoft.com/office/drawing/2014/main" id="{4E9398ED-2626-4C0E-D432-D3045176BC1A}"/>
              </a:ext>
            </a:extLst>
          </p:cNvPr>
          <p:cNvSpPr>
            <a:spLocks noGrp="1"/>
          </p:cNvSpPr>
          <p:nvPr>
            <p:ph type="body" sz="quarter" idx="14"/>
          </p:nvPr>
        </p:nvSpPr>
        <p:spPr>
          <a:xfrm>
            <a:off x="7866290" y="1715589"/>
            <a:ext cx="3485605" cy="4544967"/>
          </a:xfrm>
          <a:ln>
            <a:solidFill>
              <a:schemeClr val="accent4">
                <a:lumMod val="75000"/>
              </a:schemeClr>
            </a:solidFill>
          </a:ln>
        </p:spPr>
        <p:txBody>
          <a:bodyPr>
            <a:normAutofit lnSpcReduction="10000"/>
          </a:bodyPr>
          <a:lstStyle/>
          <a:p>
            <a:pPr marL="0" indent="0">
              <a:buNone/>
            </a:pPr>
            <a:r>
              <a:rPr lang="en-US" dirty="0"/>
              <a:t>ARD committees </a:t>
            </a:r>
            <a:r>
              <a:rPr lang="en-US" b="1" i="1" dirty="0"/>
              <a:t>may not </a:t>
            </a:r>
            <a:r>
              <a:rPr lang="en-US" dirty="0"/>
              <a:t>make placements based solely on the following factors </a:t>
            </a:r>
            <a:r>
              <a:rPr lang="en-US" sz="1500" dirty="0"/>
              <a:t>(November 30, 2007 Letter to Trigg)</a:t>
            </a:r>
            <a:r>
              <a:rPr lang="en-US" dirty="0"/>
              <a:t>: </a:t>
            </a:r>
          </a:p>
          <a:p>
            <a:pPr>
              <a:buAutoNum type="alphaLcParenBoth"/>
            </a:pPr>
            <a:r>
              <a:rPr lang="en-US" dirty="0"/>
              <a:t>category of disability; </a:t>
            </a:r>
          </a:p>
          <a:p>
            <a:pPr>
              <a:buAutoNum type="alphaLcParenBoth"/>
            </a:pPr>
            <a:r>
              <a:rPr lang="en-US" dirty="0"/>
              <a:t>severity of disability; </a:t>
            </a:r>
          </a:p>
          <a:p>
            <a:pPr>
              <a:buAutoNum type="alphaLcParenBoth"/>
            </a:pPr>
            <a:r>
              <a:rPr lang="en-US" dirty="0"/>
              <a:t>configuration of delivery system; (the full continuum of services must be considered) </a:t>
            </a:r>
          </a:p>
          <a:p>
            <a:pPr>
              <a:buAutoNum type="alphaLcParenBoth"/>
            </a:pPr>
            <a:r>
              <a:rPr lang="en-US" dirty="0"/>
              <a:t>availability of educational or related services; </a:t>
            </a:r>
          </a:p>
          <a:p>
            <a:pPr>
              <a:buAutoNum type="alphaLcParenBoth"/>
            </a:pPr>
            <a:r>
              <a:rPr lang="en-US" dirty="0"/>
              <a:t>availability of space; and/or </a:t>
            </a:r>
          </a:p>
          <a:p>
            <a:pPr>
              <a:buAutoNum type="alphaLcParenBoth"/>
            </a:pPr>
            <a:r>
              <a:rPr lang="en-US" dirty="0"/>
              <a:t>administrative convenience (i.e., child’s need doesn’t fit into the master schedule). </a:t>
            </a:r>
          </a:p>
        </p:txBody>
      </p:sp>
      <p:sp>
        <p:nvSpPr>
          <p:cNvPr id="5" name="Slide Number Placeholder 4">
            <a:extLst>
              <a:ext uri="{FF2B5EF4-FFF2-40B4-BE49-F238E27FC236}">
                <a16:creationId xmlns:a16="http://schemas.microsoft.com/office/drawing/2014/main" id="{76F6DBAC-352E-3132-4424-DCE4EFC418D2}"/>
              </a:ext>
            </a:extLst>
          </p:cNvPr>
          <p:cNvSpPr>
            <a:spLocks noGrp="1"/>
          </p:cNvSpPr>
          <p:nvPr>
            <p:ph type="sldNum" sz="quarter" idx="12"/>
          </p:nvPr>
        </p:nvSpPr>
        <p:spPr/>
        <p:txBody>
          <a:bodyPr/>
          <a:lstStyle/>
          <a:p>
            <a:fld id="{B5CEABB6-07DC-46E8-9B57-56EC44A396E5}" type="slidenum">
              <a:rPr lang="en-US" smtClean="0"/>
              <a:pPr/>
              <a:t>14</a:t>
            </a:fld>
            <a:endParaRPr lang="en-US" dirty="0"/>
          </a:p>
        </p:txBody>
      </p:sp>
    </p:spTree>
    <p:extLst>
      <p:ext uri="{BB962C8B-B14F-4D97-AF65-F5344CB8AC3E}">
        <p14:creationId xmlns:p14="http://schemas.microsoft.com/office/powerpoint/2010/main" val="2184900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97F-1D53-F8D7-9FF0-3C25E8EF8E9F}"/>
              </a:ext>
            </a:extLst>
          </p:cNvPr>
          <p:cNvSpPr>
            <a:spLocks noGrp="1"/>
          </p:cNvSpPr>
          <p:nvPr>
            <p:ph type="title"/>
          </p:nvPr>
        </p:nvSpPr>
        <p:spPr>
          <a:xfrm>
            <a:off x="687977" y="896113"/>
            <a:ext cx="10833463" cy="654014"/>
          </a:xfrm>
        </p:spPr>
        <p:txBody>
          <a:bodyPr>
            <a:normAutofit/>
          </a:bodyPr>
          <a:lstStyle/>
          <a:p>
            <a:r>
              <a:rPr lang="en-US" sz="3000" dirty="0"/>
              <a:t>What does “maximum extent appropriate” mean?</a:t>
            </a:r>
          </a:p>
        </p:txBody>
      </p:sp>
      <p:sp>
        <p:nvSpPr>
          <p:cNvPr id="3" name="Table Placeholder 2">
            <a:extLst>
              <a:ext uri="{FF2B5EF4-FFF2-40B4-BE49-F238E27FC236}">
                <a16:creationId xmlns:a16="http://schemas.microsoft.com/office/drawing/2014/main" id="{B01EBAF1-A368-AF67-2328-58D3176BA0C6}"/>
              </a:ext>
            </a:extLst>
          </p:cNvPr>
          <p:cNvSpPr>
            <a:spLocks noGrp="1"/>
          </p:cNvSpPr>
          <p:nvPr>
            <p:ph type="tbl" sz="quarter" idx="13"/>
          </p:nvPr>
        </p:nvSpPr>
        <p:spPr>
          <a:xfrm>
            <a:off x="762000" y="1811383"/>
            <a:ext cx="10665845" cy="4284615"/>
          </a:xfrm>
        </p:spPr>
        <p:txBody>
          <a:bodyPr>
            <a:normAutofit fontScale="85000" lnSpcReduction="10000"/>
          </a:bodyPr>
          <a:lstStyle/>
          <a:p>
            <a:r>
              <a:rPr lang="en-US" dirty="0"/>
              <a:t>The ARD committee is responsible for identifying the student’s needs and the appropriate placement in which these needs can be met. </a:t>
            </a:r>
          </a:p>
          <a:p>
            <a:r>
              <a:rPr lang="en-US" dirty="0"/>
              <a:t>Placement decisions should begin with the least restrictive environment, i.e., the general education classroom with or without supplementary aids and services. </a:t>
            </a:r>
          </a:p>
          <a:p>
            <a:r>
              <a:rPr lang="en-US" dirty="0"/>
              <a:t>All possible placement alternatives should be considered to ensure that services are delivered in the LRE (34 CFR §300.116(a)). </a:t>
            </a:r>
          </a:p>
          <a:p>
            <a:r>
              <a:rPr lang="en-US" dirty="0"/>
              <a:t>A student can be placed in a more restrictive environment only when the ARD committee concludes that education in the less restrictive setting, even with appropriate supports and services, cannot be achieved satisfactorily.</a:t>
            </a:r>
          </a:p>
        </p:txBody>
      </p:sp>
      <p:sp>
        <p:nvSpPr>
          <p:cNvPr id="4" name="Slide Number Placeholder 3">
            <a:extLst>
              <a:ext uri="{FF2B5EF4-FFF2-40B4-BE49-F238E27FC236}">
                <a16:creationId xmlns:a16="http://schemas.microsoft.com/office/drawing/2014/main" id="{5CF28DDA-9D09-3CDD-800B-EE70AAD11656}"/>
              </a:ext>
            </a:extLst>
          </p:cNvPr>
          <p:cNvSpPr>
            <a:spLocks noGrp="1"/>
          </p:cNvSpPr>
          <p:nvPr>
            <p:ph type="sldNum" sz="quarter" idx="12"/>
          </p:nvPr>
        </p:nvSpPr>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2330442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D8BDF-2F75-A3C3-272A-6453232F44F4}"/>
              </a:ext>
            </a:extLst>
          </p:cNvPr>
          <p:cNvSpPr>
            <a:spLocks noGrp="1"/>
          </p:cNvSpPr>
          <p:nvPr>
            <p:ph type="title"/>
          </p:nvPr>
        </p:nvSpPr>
        <p:spPr>
          <a:xfrm>
            <a:off x="764155" y="896112"/>
            <a:ext cx="10665845" cy="831087"/>
          </a:xfrm>
        </p:spPr>
        <p:txBody>
          <a:bodyPr>
            <a:normAutofit fontScale="90000"/>
          </a:bodyPr>
          <a:lstStyle/>
          <a:p>
            <a:r>
              <a:rPr lang="en-US" sz="3000" dirty="0"/>
              <a:t>what is needed for the student to make progress toward his/her annual goal(s)?</a:t>
            </a:r>
          </a:p>
        </p:txBody>
      </p:sp>
      <p:sp>
        <p:nvSpPr>
          <p:cNvPr id="3" name="Table Placeholder 2">
            <a:extLst>
              <a:ext uri="{FF2B5EF4-FFF2-40B4-BE49-F238E27FC236}">
                <a16:creationId xmlns:a16="http://schemas.microsoft.com/office/drawing/2014/main" id="{BBCDA7ED-2669-4BB3-44FF-E24E3484DA66}"/>
              </a:ext>
            </a:extLst>
          </p:cNvPr>
          <p:cNvSpPr>
            <a:spLocks noGrp="1"/>
          </p:cNvSpPr>
          <p:nvPr>
            <p:ph type="tbl" sz="quarter" idx="13"/>
          </p:nvPr>
        </p:nvSpPr>
        <p:spPr>
          <a:xfrm>
            <a:off x="759530" y="1910080"/>
            <a:ext cx="10665845" cy="4521199"/>
          </a:xfrm>
        </p:spPr>
        <p:txBody>
          <a:bodyPr/>
          <a:lstStyle/>
          <a:p>
            <a:r>
              <a:rPr lang="en-US" dirty="0"/>
              <a:t>STAFF:  Examples- General educator in collaboration with special educator, Part time support from special educator, Full time support from special educator</a:t>
            </a:r>
          </a:p>
          <a:p>
            <a:r>
              <a:rPr lang="en-US" dirty="0"/>
              <a:t>SUPPLEMENTAL AIDS AND SERVICES: Examples- Scheduled time for special education and general education co-planning, Modified curricular goals, Pre-teaching, Alternate ways for student to demonstrate learning, Test modifications, Changing method of presentation, Adaptive equipment, Audio text, Adjustments to sensory inputs, Social skills instruction</a:t>
            </a:r>
          </a:p>
        </p:txBody>
      </p:sp>
      <p:sp>
        <p:nvSpPr>
          <p:cNvPr id="4" name="Slide Number Placeholder 3">
            <a:extLst>
              <a:ext uri="{FF2B5EF4-FFF2-40B4-BE49-F238E27FC236}">
                <a16:creationId xmlns:a16="http://schemas.microsoft.com/office/drawing/2014/main" id="{397FC090-F2F5-05D9-D0BC-C75A9643BEA3}"/>
              </a:ext>
            </a:extLst>
          </p:cNvPr>
          <p:cNvSpPr>
            <a:spLocks noGrp="1"/>
          </p:cNvSpPr>
          <p:nvPr>
            <p:ph type="sldNum" sz="quarter" idx="12"/>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3172236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D8BDF-2F75-A3C3-272A-6453232F44F4}"/>
              </a:ext>
            </a:extLst>
          </p:cNvPr>
          <p:cNvSpPr>
            <a:spLocks noGrp="1"/>
          </p:cNvSpPr>
          <p:nvPr>
            <p:ph type="title"/>
          </p:nvPr>
        </p:nvSpPr>
        <p:spPr/>
        <p:txBody>
          <a:bodyPr>
            <a:normAutofit/>
          </a:bodyPr>
          <a:lstStyle/>
          <a:p>
            <a:r>
              <a:rPr lang="en-US" sz="3200" dirty="0"/>
              <a:t>What considerations should the ARD committee give to “Harmful effects”?</a:t>
            </a:r>
          </a:p>
        </p:txBody>
      </p:sp>
      <p:sp>
        <p:nvSpPr>
          <p:cNvPr id="3" name="Table Placeholder 2">
            <a:extLst>
              <a:ext uri="{FF2B5EF4-FFF2-40B4-BE49-F238E27FC236}">
                <a16:creationId xmlns:a16="http://schemas.microsoft.com/office/drawing/2014/main" id="{BBCDA7ED-2669-4BB3-44FF-E24E3484DA66}"/>
              </a:ext>
            </a:extLst>
          </p:cNvPr>
          <p:cNvSpPr>
            <a:spLocks noGrp="1"/>
          </p:cNvSpPr>
          <p:nvPr>
            <p:ph type="tbl" sz="quarter" idx="13"/>
          </p:nvPr>
        </p:nvSpPr>
        <p:spPr>
          <a:xfrm>
            <a:off x="762000" y="2037807"/>
            <a:ext cx="10665845" cy="4180114"/>
          </a:xfrm>
        </p:spPr>
        <p:txBody>
          <a:bodyPr>
            <a:normAutofit lnSpcReduction="10000"/>
          </a:bodyPr>
          <a:lstStyle/>
          <a:p>
            <a:r>
              <a:rPr lang="en-US" dirty="0"/>
              <a:t>Any potential harmful effects on the student or quality of services that he/she needs when placement is determined:</a:t>
            </a:r>
          </a:p>
          <a:p>
            <a:pPr lvl="1"/>
            <a:r>
              <a:rPr lang="en-US" dirty="0"/>
              <a:t>On the student with disabilities if the student is removed from general education classes</a:t>
            </a:r>
          </a:p>
          <a:p>
            <a:pPr lvl="1"/>
            <a:r>
              <a:rPr lang="en-US" dirty="0"/>
              <a:t>On the quality of services provided to the student with disabilities if the student is removed from general education classes</a:t>
            </a:r>
          </a:p>
          <a:p>
            <a:pPr lvl="1"/>
            <a:r>
              <a:rPr lang="en-US" dirty="0"/>
              <a:t>If the child’s behavior in the general education classroom, even with the provision of appropriate behavioral supports, strategies or interventions, would significantly impair the learning of others, that placement may not be appropriate for that child.</a:t>
            </a:r>
          </a:p>
        </p:txBody>
      </p:sp>
      <p:sp>
        <p:nvSpPr>
          <p:cNvPr id="4" name="Slide Number Placeholder 3">
            <a:extLst>
              <a:ext uri="{FF2B5EF4-FFF2-40B4-BE49-F238E27FC236}">
                <a16:creationId xmlns:a16="http://schemas.microsoft.com/office/drawing/2014/main" id="{397FC090-F2F5-05D9-D0BC-C75A9643BEA3}"/>
              </a:ext>
            </a:extLst>
          </p:cNvPr>
          <p:cNvSpPr>
            <a:spLocks noGrp="1"/>
          </p:cNvSpPr>
          <p:nvPr>
            <p:ph type="sldNum" sz="quarter" idx="12"/>
          </p:nvPr>
        </p:nvSpPr>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327362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D8BDF-2F75-A3C3-272A-6453232F44F4}"/>
              </a:ext>
            </a:extLst>
          </p:cNvPr>
          <p:cNvSpPr>
            <a:spLocks noGrp="1"/>
          </p:cNvSpPr>
          <p:nvPr>
            <p:ph type="title"/>
          </p:nvPr>
        </p:nvSpPr>
        <p:spPr>
          <a:xfrm>
            <a:off x="633526" y="330055"/>
            <a:ext cx="10665845" cy="889145"/>
          </a:xfrm>
        </p:spPr>
        <p:txBody>
          <a:bodyPr>
            <a:normAutofit/>
          </a:bodyPr>
          <a:lstStyle/>
          <a:p>
            <a:pPr algn="ctr"/>
            <a:r>
              <a:rPr lang="en-US" sz="3600" dirty="0"/>
              <a:t>Continuum of alternative placements</a:t>
            </a:r>
          </a:p>
        </p:txBody>
      </p:sp>
      <p:sp>
        <p:nvSpPr>
          <p:cNvPr id="4" name="Slide Number Placeholder 3">
            <a:extLst>
              <a:ext uri="{FF2B5EF4-FFF2-40B4-BE49-F238E27FC236}">
                <a16:creationId xmlns:a16="http://schemas.microsoft.com/office/drawing/2014/main" id="{397FC090-F2F5-05D9-D0BC-C75A9643BEA3}"/>
              </a:ext>
            </a:extLst>
          </p:cNvPr>
          <p:cNvSpPr>
            <a:spLocks noGrp="1"/>
          </p:cNvSpPr>
          <p:nvPr>
            <p:ph type="sldNum" sz="quarter" idx="12"/>
          </p:nvPr>
        </p:nvSpPr>
        <p:spPr/>
        <p:txBody>
          <a:bodyPr/>
          <a:lstStyle/>
          <a:p>
            <a:fld id="{B5CEABB6-07DC-46E8-9B57-56EC44A396E5}" type="slidenum">
              <a:rPr lang="en-US" smtClean="0"/>
              <a:pPr/>
              <a:t>18</a:t>
            </a:fld>
            <a:endParaRPr lang="en-US" dirty="0"/>
          </a:p>
        </p:txBody>
      </p:sp>
      <p:pic>
        <p:nvPicPr>
          <p:cNvPr id="3074" name="Picture 2" descr="Promoting Inclusion and Belonging - START Project - Grand Valley State ...">
            <a:extLst>
              <a:ext uri="{FF2B5EF4-FFF2-40B4-BE49-F238E27FC236}">
                <a16:creationId xmlns:a16="http://schemas.microsoft.com/office/drawing/2014/main" id="{F9BF7CA0-5015-5D82-EFC5-11202050EE0A}"/>
              </a:ext>
            </a:extLst>
          </p:cNvPr>
          <p:cNvPicPr>
            <a:picLocks noGrp="1" noChangeAspect="1" noChangeArrowheads="1"/>
          </p:cNvPicPr>
          <p:nvPr>
            <p:ph type="tbl" sz="quarter" idx="13"/>
          </p:nvPr>
        </p:nvPicPr>
        <p:blipFill>
          <a:blip r:embed="rId2">
            <a:extLst>
              <a:ext uri="{28A0092B-C50C-407E-A947-70E740481C1C}">
                <a14:useLocalDpi xmlns:a14="http://schemas.microsoft.com/office/drawing/2010/main" val="0"/>
              </a:ext>
            </a:extLst>
          </a:blip>
          <a:srcRect/>
          <a:stretch>
            <a:fillRect/>
          </a:stretch>
        </p:blipFill>
        <p:spPr bwMode="auto">
          <a:xfrm>
            <a:off x="980150" y="1541417"/>
            <a:ext cx="9972596" cy="433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81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4186800" y="915519"/>
            <a:ext cx="7606895" cy="1459170"/>
          </a:xfrm>
        </p:spPr>
        <p:txBody>
          <a:bodyPr>
            <a:normAutofit/>
          </a:bodyPr>
          <a:lstStyle/>
          <a:p>
            <a:r>
              <a:rPr lang="en-US" sz="6000" dirty="0"/>
              <a:t>Questions?</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19</a:t>
            </a:fld>
            <a:endParaRPr lang="en-US" dirty="0"/>
          </a:p>
        </p:txBody>
      </p:sp>
      <p:pic>
        <p:nvPicPr>
          <p:cNvPr id="6" name="Picture 5" descr="Wooden blocks with question marks">
            <a:extLst>
              <a:ext uri="{FF2B5EF4-FFF2-40B4-BE49-F238E27FC236}">
                <a16:creationId xmlns:a16="http://schemas.microsoft.com/office/drawing/2014/main" id="{533C81DA-3FE6-FF41-F96E-258E59333A4E}"/>
              </a:ext>
            </a:extLst>
          </p:cNvPr>
          <p:cNvPicPr>
            <a:picLocks noChangeAspect="1"/>
          </p:cNvPicPr>
          <p:nvPr/>
        </p:nvPicPr>
        <p:blipFill>
          <a:blip r:embed="rId4"/>
          <a:stretch>
            <a:fillRect/>
          </a:stretch>
        </p:blipFill>
        <p:spPr>
          <a:xfrm>
            <a:off x="4280163" y="2374689"/>
            <a:ext cx="4889500" cy="3259667"/>
          </a:xfrm>
          <a:prstGeom prst="rect">
            <a:avLst/>
          </a:prstGeom>
        </p:spPr>
      </p:pic>
    </p:spTree>
    <p:extLst>
      <p:ext uri="{BB962C8B-B14F-4D97-AF65-F5344CB8AC3E}">
        <p14:creationId xmlns:p14="http://schemas.microsoft.com/office/powerpoint/2010/main" val="1593920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Agenda</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3300413"/>
            <a:ext cx="6338887" cy="2668587"/>
          </a:xfrm>
        </p:spPr>
        <p:txBody>
          <a:bodyPr>
            <a:normAutofit/>
          </a:bodyPr>
          <a:lstStyle/>
          <a:p>
            <a:r>
              <a:rPr lang="en-US" dirty="0"/>
              <a:t>Least Restrictive Environment (LRE)</a:t>
            </a:r>
          </a:p>
          <a:p>
            <a:r>
              <a:rPr lang="en-US" dirty="0"/>
              <a:t>Historical Context &amp; Legal Foundations</a:t>
            </a:r>
          </a:p>
          <a:p>
            <a:r>
              <a:rPr lang="en-US" dirty="0"/>
              <a:t>Key Principles in Determining LRE</a:t>
            </a:r>
          </a:p>
          <a:p>
            <a:r>
              <a:rPr lang="en-US" dirty="0"/>
              <a:t>Assessment of Various Factors &amp; Criteria</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2975617" y="205231"/>
            <a:ext cx="5528217" cy="933508"/>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3523480" y="1138739"/>
            <a:ext cx="4279400" cy="2229301"/>
          </a:xfrm>
        </p:spPr>
        <p:txBody>
          <a:bodyPr bIns="0">
            <a:normAutofit fontScale="92500" lnSpcReduction="20000"/>
          </a:bodyPr>
          <a:lstStyle/>
          <a:p>
            <a:r>
              <a:rPr lang="en-US" dirty="0"/>
              <a:t>Cindy Manthey​</a:t>
            </a:r>
          </a:p>
          <a:p>
            <a:r>
              <a:rPr lang="en-US" dirty="0"/>
              <a:t>281-327-2653</a:t>
            </a:r>
          </a:p>
          <a:p>
            <a:r>
              <a:rPr lang="en-US" dirty="0"/>
              <a:t>cindy.manthey@fortbendisd.gov​</a:t>
            </a:r>
          </a:p>
          <a:p>
            <a:r>
              <a:rPr lang="en-US" dirty="0">
                <a:hlinkClick r:id="rId3">
                  <a:extLst>
                    <a:ext uri="{A12FA001-AC4F-418D-AE19-62706E023703}">
                      <ahyp:hlinkClr xmlns:ahyp="http://schemas.microsoft.com/office/drawing/2018/hyperlinkcolor" val="tx"/>
                    </a:ext>
                  </a:extLst>
                </a:hlinkClick>
              </a:rPr>
              <a:t>Special Education / Parent Learning Opportunities (fortbendisd.com)</a:t>
            </a:r>
            <a:endParaRPr lang="en-US" dirty="0"/>
          </a:p>
        </p:txBody>
      </p:sp>
      <p:sp>
        <p:nvSpPr>
          <p:cNvPr id="4" name="TextBox 3">
            <a:extLst>
              <a:ext uri="{FF2B5EF4-FFF2-40B4-BE49-F238E27FC236}">
                <a16:creationId xmlns:a16="http://schemas.microsoft.com/office/drawing/2014/main" id="{0D17CF06-070F-9CA7-E045-8D730BFDD154}"/>
              </a:ext>
            </a:extLst>
          </p:cNvPr>
          <p:cNvSpPr txBox="1"/>
          <p:nvPr/>
        </p:nvSpPr>
        <p:spPr>
          <a:xfrm>
            <a:off x="7415262" y="3605348"/>
            <a:ext cx="4362994" cy="2862322"/>
          </a:xfrm>
          <a:prstGeom prst="rect">
            <a:avLst/>
          </a:prstGeom>
          <a:noFill/>
        </p:spPr>
        <p:txBody>
          <a:bodyPr wrap="square" rtlCol="0">
            <a:spAutoFit/>
          </a:bodyPr>
          <a:lstStyle/>
          <a:p>
            <a:r>
              <a:rPr lang="en-US" b="1" u="sng" dirty="0">
                <a:solidFill>
                  <a:schemeClr val="accent5"/>
                </a:solidFill>
              </a:rPr>
              <a:t>References:</a:t>
            </a:r>
          </a:p>
          <a:p>
            <a:r>
              <a:rPr lang="en-US" dirty="0">
                <a:solidFill>
                  <a:schemeClr val="accent5"/>
                </a:solidFill>
                <a:hlinkClick r:id="rId4">
                  <a:extLst>
                    <a:ext uri="{A12FA001-AC4F-418D-AE19-62706E023703}">
                      <ahyp:hlinkClr xmlns:ahyp="http://schemas.microsoft.com/office/drawing/2018/hyperlinkcolor" val="tx"/>
                    </a:ext>
                  </a:extLst>
                </a:hlinkClick>
              </a:rPr>
              <a:t>20218-LeastRestrictiveInfo-04.06.17 (edl.io)</a:t>
            </a:r>
            <a:br>
              <a:rPr lang="en-US" dirty="0">
                <a:solidFill>
                  <a:schemeClr val="accent5"/>
                </a:solidFill>
              </a:rPr>
            </a:br>
            <a:endParaRPr lang="en-US" dirty="0">
              <a:solidFill>
                <a:schemeClr val="accent5"/>
              </a:solidFill>
            </a:endParaRPr>
          </a:p>
          <a:p>
            <a:r>
              <a:rPr lang="en-US" dirty="0">
                <a:solidFill>
                  <a:schemeClr val="accent5"/>
                </a:solidFill>
                <a:hlinkClick r:id="rId5">
                  <a:extLst>
                    <a:ext uri="{A12FA001-AC4F-418D-AE19-62706E023703}">
                      <ahyp:hlinkClr xmlns:ahyp="http://schemas.microsoft.com/office/drawing/2018/hyperlinkcolor" val="tx"/>
                    </a:ext>
                  </a:extLst>
                </a:hlinkClick>
              </a:rPr>
              <a:t>Least_Restrictive_-Environment_LRE_Q_and_A_2017-1.pdf (texasprojectfirst.org)</a:t>
            </a:r>
            <a:br>
              <a:rPr lang="en-US" dirty="0">
                <a:solidFill>
                  <a:schemeClr val="accent5"/>
                </a:solidFill>
              </a:rPr>
            </a:br>
            <a:endParaRPr lang="en-US" dirty="0">
              <a:solidFill>
                <a:schemeClr val="accent5"/>
              </a:solidFill>
            </a:endParaRPr>
          </a:p>
          <a:p>
            <a:r>
              <a:rPr lang="en-US" dirty="0">
                <a:solidFill>
                  <a:schemeClr val="accent5"/>
                </a:solidFill>
                <a:hlinkClick r:id="rId6">
                  <a:extLst>
                    <a:ext uri="{A12FA001-AC4F-418D-AE19-62706E023703}">
                      <ahyp:hlinkClr xmlns:ahyp="http://schemas.microsoft.com/office/drawing/2018/hyperlinkcolor" val="tx"/>
                    </a:ext>
                  </a:extLst>
                </a:hlinkClick>
              </a:rPr>
              <a:t>Least Restrictive Environment - School Psychology - </a:t>
            </a:r>
            <a:r>
              <a:rPr lang="en-US" dirty="0" err="1">
                <a:solidFill>
                  <a:schemeClr val="accent5"/>
                </a:solidFill>
                <a:hlinkClick r:id="rId6">
                  <a:extLst>
                    <a:ext uri="{A12FA001-AC4F-418D-AE19-62706E023703}">
                      <ahyp:hlinkClr xmlns:ahyp="http://schemas.microsoft.com/office/drawing/2018/hyperlinkcolor" val="tx"/>
                    </a:ext>
                  </a:extLst>
                </a:hlinkClick>
              </a:rPr>
              <a:t>iResearchNet</a:t>
            </a:r>
            <a:endParaRPr lang="en-US" dirty="0">
              <a:solidFill>
                <a:schemeClr val="accent5"/>
              </a:solidFill>
            </a:endParaRPr>
          </a:p>
        </p:txBody>
      </p:sp>
    </p:spTree>
    <p:extLst>
      <p:ext uri="{BB962C8B-B14F-4D97-AF65-F5344CB8AC3E}">
        <p14:creationId xmlns:p14="http://schemas.microsoft.com/office/powerpoint/2010/main" val="243649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a:normAutofit/>
          </a:bodyPr>
          <a:lstStyle/>
          <a:p>
            <a:r>
              <a:rPr lang="en-US" dirty="0"/>
              <a:t>Least restrictive environment</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60C3-3E26-B9B8-CC6F-FB6CB8D17DDA}"/>
              </a:ext>
            </a:extLst>
          </p:cNvPr>
          <p:cNvSpPr>
            <a:spLocks noGrp="1"/>
          </p:cNvSpPr>
          <p:nvPr>
            <p:ph type="title"/>
          </p:nvPr>
        </p:nvSpPr>
        <p:spPr>
          <a:xfrm>
            <a:off x="1552573" y="451974"/>
            <a:ext cx="10027921" cy="1358140"/>
          </a:xfrm>
        </p:spPr>
        <p:txBody>
          <a:bodyPr/>
          <a:lstStyle/>
          <a:p>
            <a:r>
              <a:rPr lang="en-US" dirty="0"/>
              <a:t>Least restrictive environment</a:t>
            </a:r>
          </a:p>
        </p:txBody>
      </p:sp>
      <p:sp>
        <p:nvSpPr>
          <p:cNvPr id="3" name="Content Placeholder 2">
            <a:extLst>
              <a:ext uri="{FF2B5EF4-FFF2-40B4-BE49-F238E27FC236}">
                <a16:creationId xmlns:a16="http://schemas.microsoft.com/office/drawing/2014/main" id="{6AB08BD7-57A5-E424-E537-72C52C3438AC}"/>
              </a:ext>
            </a:extLst>
          </p:cNvPr>
          <p:cNvSpPr>
            <a:spLocks noGrp="1"/>
          </p:cNvSpPr>
          <p:nvPr>
            <p:ph sz="half" idx="15"/>
          </p:nvPr>
        </p:nvSpPr>
        <p:spPr>
          <a:xfrm>
            <a:off x="1288870" y="1810114"/>
            <a:ext cx="6104708" cy="4546236"/>
          </a:xfrm>
        </p:spPr>
        <p:txBody>
          <a:bodyPr>
            <a:normAutofit/>
          </a:bodyPr>
          <a:lstStyle/>
          <a:p>
            <a:pPr marL="285750" indent="-285750">
              <a:buFont typeface="Arial" panose="020B0604020202020204" pitchFamily="34" charset="0"/>
              <a:buChar char="•"/>
            </a:pPr>
            <a:r>
              <a:rPr lang="en-US" b="0" i="0" dirty="0">
                <a:solidFill>
                  <a:srgbClr val="222222"/>
                </a:solidFill>
                <a:effectLst/>
                <a:latin typeface="Roboto" panose="02000000000000000000" pitchFamily="2" charset="0"/>
              </a:rPr>
              <a:t>Understanding LRE is vital for fostering inclusive educational environments that promote the academic and social growth of all students, including those with disabilities. </a:t>
            </a:r>
          </a:p>
          <a:p>
            <a:pPr marL="285750" indent="-285750">
              <a:buFont typeface="Arial" panose="020B0604020202020204" pitchFamily="34" charset="0"/>
              <a:buChar char="•"/>
            </a:pPr>
            <a:endParaRPr lang="en-US" b="0" i="0" dirty="0">
              <a:solidFill>
                <a:srgbClr val="222222"/>
              </a:solidFill>
              <a:effectLst/>
              <a:latin typeface="Roboto" panose="02000000000000000000" pitchFamily="2" charset="0"/>
            </a:endParaRPr>
          </a:p>
          <a:p>
            <a:pPr marL="285750" indent="-285750">
              <a:buFont typeface="Arial" panose="020B0604020202020204" pitchFamily="34" charset="0"/>
              <a:buChar char="•"/>
            </a:pPr>
            <a:r>
              <a:rPr lang="en-US" b="0" i="0" dirty="0">
                <a:solidFill>
                  <a:srgbClr val="222222"/>
                </a:solidFill>
                <a:effectLst/>
                <a:latin typeface="Roboto" panose="02000000000000000000" pitchFamily="2" charset="0"/>
              </a:rPr>
              <a:t>LRE refers to a crucial component of special education that has evolved over time to ensure that students with disabilities receive an education that is both meaningful and equitable.</a:t>
            </a:r>
          </a:p>
          <a:p>
            <a:pPr marL="285750" indent="-285750">
              <a:buFont typeface="Arial" panose="020B0604020202020204" pitchFamily="34" charset="0"/>
              <a:buChar char="•"/>
            </a:pPr>
            <a:endParaRPr lang="en-US" b="0" i="0" dirty="0">
              <a:solidFill>
                <a:srgbClr val="222222"/>
              </a:solidFill>
              <a:effectLst/>
              <a:latin typeface="Roboto" panose="02000000000000000000" pitchFamily="2" charset="0"/>
            </a:endParaRPr>
          </a:p>
          <a:p>
            <a:pPr marL="285750" indent="-285750">
              <a:buFont typeface="Arial" panose="020B0604020202020204" pitchFamily="34" charset="0"/>
              <a:buChar char="•"/>
            </a:pPr>
            <a:r>
              <a:rPr lang="en-US" b="0" i="0" dirty="0">
                <a:solidFill>
                  <a:srgbClr val="222222"/>
                </a:solidFill>
                <a:effectLst/>
                <a:latin typeface="Roboto" panose="02000000000000000000" pitchFamily="2" charset="0"/>
              </a:rPr>
              <a:t>LRE does not advocate for a one-size-fits-all approach. Instead, it emphasizes individualized placement, acknowledging that the level of restriction should be determined by the specific needs and abilities of each student.</a:t>
            </a:r>
            <a:endParaRPr lang="en-US" dirty="0"/>
          </a:p>
        </p:txBody>
      </p:sp>
      <p:sp>
        <p:nvSpPr>
          <p:cNvPr id="4" name="Text Placeholder 3">
            <a:extLst>
              <a:ext uri="{FF2B5EF4-FFF2-40B4-BE49-F238E27FC236}">
                <a16:creationId xmlns:a16="http://schemas.microsoft.com/office/drawing/2014/main" id="{00060D4C-9132-C98C-602A-15672FDB154C}"/>
              </a:ext>
            </a:extLst>
          </p:cNvPr>
          <p:cNvSpPr>
            <a:spLocks noGrp="1"/>
          </p:cNvSpPr>
          <p:nvPr>
            <p:ph type="body" sz="quarter" idx="14"/>
          </p:nvPr>
        </p:nvSpPr>
        <p:spPr>
          <a:xfrm>
            <a:off x="7916092" y="1640659"/>
            <a:ext cx="3587932" cy="4715691"/>
          </a:xfrm>
          <a:ln>
            <a:solidFill>
              <a:srgbClr val="002060"/>
            </a:solidFill>
          </a:ln>
        </p:spPr>
        <p:txBody>
          <a:bodyPr>
            <a:normAutofit/>
          </a:bodyPr>
          <a:lstStyle/>
          <a:p>
            <a:pPr marL="0" indent="0">
              <a:buNone/>
            </a:pPr>
            <a:r>
              <a:rPr lang="en-US" b="0" i="0" dirty="0">
                <a:solidFill>
                  <a:schemeClr val="tx1">
                    <a:lumMod val="75000"/>
                    <a:lumOff val="25000"/>
                  </a:schemeClr>
                </a:solidFill>
                <a:effectLst/>
                <a:latin typeface="Roboto" panose="02000000000000000000" pitchFamily="2" charset="0"/>
              </a:rPr>
              <a:t>LRE embodies the principle that students with disabilities should be educated alongside their non-disabled peers to the </a:t>
            </a:r>
            <a:r>
              <a:rPr lang="en-US" b="0" i="1" dirty="0">
                <a:solidFill>
                  <a:schemeClr val="tx1">
                    <a:lumMod val="75000"/>
                    <a:lumOff val="25000"/>
                  </a:schemeClr>
                </a:solidFill>
                <a:effectLst/>
                <a:latin typeface="Roboto" panose="02000000000000000000" pitchFamily="2" charset="0"/>
              </a:rPr>
              <a:t>greatest extent possible</a:t>
            </a:r>
            <a:r>
              <a:rPr lang="en-US" b="0" i="0" dirty="0">
                <a:solidFill>
                  <a:schemeClr val="tx1">
                    <a:lumMod val="75000"/>
                    <a:lumOff val="25000"/>
                  </a:schemeClr>
                </a:solidFill>
                <a:effectLst/>
                <a:latin typeface="Roboto" panose="02000000000000000000" pitchFamily="2" charset="0"/>
              </a:rPr>
              <a:t>, while still receiving the necessary supports and services tailored to their unique needs. </a:t>
            </a:r>
          </a:p>
          <a:p>
            <a:pPr marL="0" indent="0">
              <a:buNone/>
            </a:pPr>
            <a:r>
              <a:rPr lang="en-US" b="0" i="0" dirty="0">
                <a:solidFill>
                  <a:schemeClr val="tx1">
                    <a:lumMod val="75000"/>
                    <a:lumOff val="25000"/>
                  </a:schemeClr>
                </a:solidFill>
                <a:effectLst/>
                <a:latin typeface="Roboto" panose="02000000000000000000" pitchFamily="2" charset="0"/>
              </a:rPr>
              <a:t>In other words, LRE advocates for the inclusion of students with disabilities in regular educational settings, such as mainstream classrooms, as opposed to segregating them into separate, specialized programs or classrooms.</a:t>
            </a:r>
            <a:endParaRPr lang="en-US"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56CEF4BA-32DE-C33D-5889-5C27199F6AB2}"/>
              </a:ext>
            </a:extLst>
          </p:cNvPr>
          <p:cNvSpPr>
            <a:spLocks noGrp="1"/>
          </p:cNvSpPr>
          <p:nvPr>
            <p:ph type="sldNum" sz="quarter" idx="12"/>
          </p:nvPr>
        </p:nvSpPr>
        <p:spPr/>
        <p:txBody>
          <a:bodyPr/>
          <a:lstStyle/>
          <a:p>
            <a:fld id="{B5CEABB6-07DC-46E8-9B57-56EC44A396E5}" type="slidenum">
              <a:rPr lang="en-US" smtClean="0"/>
              <a:pPr/>
              <a:t>4</a:t>
            </a:fld>
            <a:endParaRPr lang="en-US" dirty="0"/>
          </a:p>
        </p:txBody>
      </p:sp>
    </p:spTree>
    <p:extLst>
      <p:ext uri="{BB962C8B-B14F-4D97-AF65-F5344CB8AC3E}">
        <p14:creationId xmlns:p14="http://schemas.microsoft.com/office/powerpoint/2010/main" val="127330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1A62-EBC3-2597-32EA-425DE747F1A5}"/>
              </a:ext>
            </a:extLst>
          </p:cNvPr>
          <p:cNvSpPr>
            <a:spLocks noGrp="1"/>
          </p:cNvSpPr>
          <p:nvPr>
            <p:ph type="title"/>
          </p:nvPr>
        </p:nvSpPr>
        <p:spPr/>
        <p:txBody>
          <a:bodyPr/>
          <a:lstStyle/>
          <a:p>
            <a:r>
              <a:rPr lang="en-US" dirty="0"/>
              <a:t>Historical context &amp; legal foundations</a:t>
            </a:r>
          </a:p>
        </p:txBody>
      </p:sp>
      <p:sp>
        <p:nvSpPr>
          <p:cNvPr id="3" name="Text Placeholder 2">
            <a:extLst>
              <a:ext uri="{FF2B5EF4-FFF2-40B4-BE49-F238E27FC236}">
                <a16:creationId xmlns:a16="http://schemas.microsoft.com/office/drawing/2014/main" id="{0B275468-7E61-FE92-BE23-7FBFBE09082F}"/>
              </a:ext>
            </a:extLst>
          </p:cNvPr>
          <p:cNvSpPr>
            <a:spLocks noGrp="1"/>
          </p:cNvSpPr>
          <p:nvPr>
            <p:ph type="body" sz="quarter" idx="13"/>
          </p:nvPr>
        </p:nvSpPr>
        <p:spPr>
          <a:xfrm>
            <a:off x="762000" y="2417197"/>
            <a:ext cx="4278313" cy="4053272"/>
          </a:xfrm>
        </p:spPr>
        <p:txBody>
          <a:bodyPr>
            <a:noAutofit/>
          </a:bodyPr>
          <a:lstStyle/>
          <a:p>
            <a:r>
              <a:rPr lang="en-US" dirty="0">
                <a:latin typeface="Arial" panose="020B0604020202020204" pitchFamily="34" charset="0"/>
                <a:cs typeface="Arial" panose="020B0604020202020204" pitchFamily="34" charset="0"/>
              </a:rPr>
              <a:t>1975 – Part B of the Individuals with Disabilities Education Act (IDEA 2004)</a:t>
            </a:r>
          </a:p>
          <a:p>
            <a:r>
              <a:rPr lang="en-US" b="0" i="0" dirty="0">
                <a:solidFill>
                  <a:srgbClr val="222222"/>
                </a:solidFill>
                <a:effectLst/>
                <a:latin typeface="Arial" panose="020B0604020202020204" pitchFamily="34" charset="0"/>
                <a:cs typeface="Arial" panose="020B0604020202020204" pitchFamily="34" charset="0"/>
              </a:rPr>
              <a:t>IDEA underscores the importance of placing students with disabilities in the least restrictive environment where they can make meaningful educational progress. </a:t>
            </a:r>
          </a:p>
          <a:p>
            <a:r>
              <a:rPr lang="en-US" b="0" i="0" dirty="0">
                <a:solidFill>
                  <a:srgbClr val="222222"/>
                </a:solidFill>
                <a:effectLst/>
                <a:latin typeface="Arial" panose="020B0604020202020204" pitchFamily="34" charset="0"/>
                <a:cs typeface="Arial" panose="020B0604020202020204" pitchFamily="34" charset="0"/>
              </a:rPr>
              <a:t>The law requires that children with disabilities are educated in regular educational settings, to the maximum extent appropriate, with the necessary supports and services to ensure their success. </a:t>
            </a:r>
            <a:endParaRPr lang="en-US" dirty="0">
              <a:latin typeface="Arial" panose="020B0604020202020204" pitchFamily="34" charset="0"/>
              <a:cs typeface="Arial" panose="020B0604020202020204" pitchFamily="34" charset="0"/>
            </a:endParaRPr>
          </a:p>
        </p:txBody>
      </p:sp>
      <p:sp>
        <p:nvSpPr>
          <p:cNvPr id="4" name="Table Placeholder 3">
            <a:extLst>
              <a:ext uri="{FF2B5EF4-FFF2-40B4-BE49-F238E27FC236}">
                <a16:creationId xmlns:a16="http://schemas.microsoft.com/office/drawing/2014/main" id="{45F9E22B-84AE-2213-D13D-B84D7A46A8BA}"/>
              </a:ext>
            </a:extLst>
          </p:cNvPr>
          <p:cNvSpPr>
            <a:spLocks noGrp="1"/>
          </p:cNvSpPr>
          <p:nvPr>
            <p:ph type="tbl" sz="quarter" idx="14"/>
          </p:nvPr>
        </p:nvSpPr>
        <p:spPr>
          <a:xfrm>
            <a:off x="5860869" y="2417763"/>
            <a:ext cx="5451565" cy="3736975"/>
          </a:xfrm>
          <a:ln>
            <a:solidFill>
              <a:schemeClr val="accent3"/>
            </a:solidFill>
          </a:ln>
        </p:spPr>
        <p:txBody>
          <a:bodyPr>
            <a:normAutofit fontScale="92500" lnSpcReduction="10000"/>
          </a:bodyPr>
          <a:lstStyle/>
          <a:p>
            <a:pPr marL="0" indent="0" algn="ctr">
              <a:buNone/>
            </a:pPr>
            <a:r>
              <a:rPr lang="en-US" b="0" i="0" dirty="0">
                <a:solidFill>
                  <a:schemeClr val="accent1"/>
                </a:solidFill>
                <a:effectLst/>
                <a:latin typeface="Roboto" panose="02000000000000000000" pitchFamily="2" charset="0"/>
              </a:rPr>
              <a:t>Court cases, such as “Sacramento City Unified School District v. Rachel H.” (1994), further clarified the requirements of LRE. The “Rachel H.” case emphasized the importance of considering placement options in the general education classroom before resorting to more restrictive settings.</a:t>
            </a:r>
            <a:endParaRPr lang="en-US" dirty="0">
              <a:solidFill>
                <a:schemeClr val="accent1"/>
              </a:solidFill>
            </a:endParaRPr>
          </a:p>
        </p:txBody>
      </p:sp>
      <p:sp>
        <p:nvSpPr>
          <p:cNvPr id="5" name="Slide Number Placeholder 4">
            <a:extLst>
              <a:ext uri="{FF2B5EF4-FFF2-40B4-BE49-F238E27FC236}">
                <a16:creationId xmlns:a16="http://schemas.microsoft.com/office/drawing/2014/main" id="{8C836FB9-43C9-EDCE-4778-3A92D628F76B}"/>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291681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07C5-49E2-3809-106A-FE2CEE20AC90}"/>
              </a:ext>
            </a:extLst>
          </p:cNvPr>
          <p:cNvSpPr>
            <a:spLocks noGrp="1"/>
          </p:cNvSpPr>
          <p:nvPr>
            <p:ph type="title"/>
          </p:nvPr>
        </p:nvSpPr>
        <p:spPr/>
        <p:txBody>
          <a:bodyPr/>
          <a:lstStyle/>
          <a:p>
            <a:r>
              <a:rPr lang="en-US" dirty="0"/>
              <a:t>Part b of the idea 2004</a:t>
            </a:r>
          </a:p>
        </p:txBody>
      </p:sp>
      <p:sp>
        <p:nvSpPr>
          <p:cNvPr id="3" name="Slide Number Placeholder 2">
            <a:extLst>
              <a:ext uri="{FF2B5EF4-FFF2-40B4-BE49-F238E27FC236}">
                <a16:creationId xmlns:a16="http://schemas.microsoft.com/office/drawing/2014/main" id="{F6F76624-1257-028C-E32B-F20949E984E2}"/>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
        <p:nvSpPr>
          <p:cNvPr id="4" name="Content Placeholder 3">
            <a:extLst>
              <a:ext uri="{FF2B5EF4-FFF2-40B4-BE49-F238E27FC236}">
                <a16:creationId xmlns:a16="http://schemas.microsoft.com/office/drawing/2014/main" id="{1B9A6D1E-4391-56E5-177F-49FD1BED6AFB}"/>
              </a:ext>
            </a:extLst>
          </p:cNvPr>
          <p:cNvSpPr>
            <a:spLocks noGrp="1"/>
          </p:cNvSpPr>
          <p:nvPr>
            <p:ph sz="half" idx="14"/>
          </p:nvPr>
        </p:nvSpPr>
        <p:spPr>
          <a:xfrm>
            <a:off x="771734" y="1750423"/>
            <a:ext cx="4515035" cy="4345577"/>
          </a:xfrm>
        </p:spPr>
        <p:txBody>
          <a:bodyPr>
            <a:normAutofit fontScale="92500"/>
          </a:bodyPr>
          <a:lstStyle/>
          <a:p>
            <a:r>
              <a:rPr lang="en-US" dirty="0"/>
              <a:t>34 CFR § 300.114 </a:t>
            </a:r>
            <a:r>
              <a:rPr lang="en-US" b="1" dirty="0"/>
              <a:t>LRE</a:t>
            </a:r>
            <a:r>
              <a:rPr lang="en-US" dirty="0"/>
              <a:t> requirements </a:t>
            </a:r>
          </a:p>
          <a:p>
            <a:r>
              <a:rPr lang="en-US" dirty="0"/>
              <a:t>Each public agency must ensure that– </a:t>
            </a:r>
          </a:p>
          <a:p>
            <a:pPr marL="400050" indent="-400050">
              <a:buAutoNum type="romanLcParenBoth"/>
            </a:pPr>
            <a:r>
              <a:rPr lang="en-US" dirty="0"/>
              <a:t>To the maximum extent appropriate, children with disabilities, [ …]are educated with children who are nondisabled; and </a:t>
            </a:r>
          </a:p>
          <a:p>
            <a:pPr marL="400050" indent="-400050">
              <a:buAutoNum type="romanLcParenBoth"/>
            </a:pPr>
            <a:r>
              <a:rPr lang="en-US" dirty="0"/>
              <a:t>Special classes, separate schooling, or other removal of children with disabilities from the regular educational environment occurs only if the nature or severity of the disability is such that education in regular classes with the use of supplementary aids and services cannot be achieved satisfactorily.</a:t>
            </a:r>
          </a:p>
        </p:txBody>
      </p:sp>
      <p:pic>
        <p:nvPicPr>
          <p:cNvPr id="1026" name="Picture 2" descr="Practical Teaching Ideas - Students with Physical Disabilities">
            <a:extLst>
              <a:ext uri="{FF2B5EF4-FFF2-40B4-BE49-F238E27FC236}">
                <a16:creationId xmlns:a16="http://schemas.microsoft.com/office/drawing/2014/main" id="{A228E8F6-F348-C226-CBCB-06434633610B}"/>
              </a:ext>
            </a:extLst>
          </p:cNvPr>
          <p:cNvPicPr>
            <a:picLocks noGrp="1" noChangeAspect="1" noChangeArrowheads="1"/>
          </p:cNvPicPr>
          <p:nvPr>
            <p:ph sz="half" idx="15"/>
          </p:nvPr>
        </p:nvPicPr>
        <p:blipFill>
          <a:blip r:embed="rId2">
            <a:extLst>
              <a:ext uri="{28A0092B-C50C-407E-A947-70E740481C1C}">
                <a14:useLocalDpi xmlns:a14="http://schemas.microsoft.com/office/drawing/2010/main" val="0"/>
              </a:ext>
            </a:extLst>
          </a:blip>
          <a:srcRect/>
          <a:stretch>
            <a:fillRect/>
          </a:stretch>
        </p:blipFill>
        <p:spPr bwMode="auto">
          <a:xfrm>
            <a:off x="5900738" y="2420241"/>
            <a:ext cx="4514850" cy="300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22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Principles of IDEA: LRE">
            <a:hlinkClick r:id="" action="ppaction://media"/>
            <a:extLst>
              <a:ext uri="{FF2B5EF4-FFF2-40B4-BE49-F238E27FC236}">
                <a16:creationId xmlns:a16="http://schemas.microsoft.com/office/drawing/2014/main" id="{3D5DEE76-701C-74A7-D597-6EEC01184CBA}"/>
              </a:ext>
            </a:extLst>
          </p:cNvPr>
          <p:cNvPicPr>
            <a:picLocks noRot="1" noChangeAspect="1"/>
          </p:cNvPicPr>
          <p:nvPr>
            <a:videoFile r:link="rId1"/>
          </p:nvPr>
        </p:nvPicPr>
        <p:blipFill>
          <a:blip r:embed="rId3"/>
          <a:stretch>
            <a:fillRect/>
          </a:stretch>
        </p:blipFill>
        <p:spPr>
          <a:xfrm>
            <a:off x="860755" y="304800"/>
            <a:ext cx="10545765" cy="5958354"/>
          </a:xfrm>
          <a:prstGeom prst="rect">
            <a:avLst/>
          </a:prstGeom>
          <a:noFill/>
        </p:spPr>
      </p:pic>
      <p:sp>
        <p:nvSpPr>
          <p:cNvPr id="4" name="Slide Number Placeholder 3">
            <a:extLst>
              <a:ext uri="{FF2B5EF4-FFF2-40B4-BE49-F238E27FC236}">
                <a16:creationId xmlns:a16="http://schemas.microsoft.com/office/drawing/2014/main" id="{DDABC1CB-8F95-A92D-C1C2-8F28F8A670C5}"/>
              </a:ext>
            </a:extLst>
          </p:cNvPr>
          <p:cNvSpPr>
            <a:spLocks noGrp="1"/>
          </p:cNvSpPr>
          <p:nvPr>
            <p:ph type="sldNum" sz="quarter" idx="12"/>
          </p:nvPr>
        </p:nvSpPr>
        <p:spPr>
          <a:xfrm>
            <a:off x="10949320" y="6356350"/>
            <a:ext cx="457200" cy="365125"/>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spTree>
    <p:extLst>
      <p:ext uri="{BB962C8B-B14F-4D97-AF65-F5344CB8AC3E}">
        <p14:creationId xmlns:p14="http://schemas.microsoft.com/office/powerpoint/2010/main" val="414296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833694" y="544285"/>
            <a:ext cx="6594768" cy="3445329"/>
          </a:xfrm>
        </p:spPr>
        <p:txBody>
          <a:bodyPr>
            <a:normAutofit/>
          </a:bodyPr>
          <a:lstStyle/>
          <a:p>
            <a:r>
              <a:rPr lang="en-US" dirty="0"/>
              <a:t>Key principles in determining </a:t>
            </a:r>
            <a:r>
              <a:rPr lang="en-US" dirty="0" err="1"/>
              <a:t>Lre</a:t>
            </a:r>
            <a:endParaRPr lang="en-US"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0" y="748067"/>
            <a:ext cx="6589150" cy="758517"/>
          </a:xfrm>
        </p:spPr>
        <p:txBody>
          <a:bodyPr/>
          <a:lstStyle/>
          <a:p>
            <a:r>
              <a:rPr lang="en-US" dirty="0"/>
              <a:t>Key principles</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666206" y="1933302"/>
            <a:ext cx="6597650" cy="4604340"/>
          </a:xfrm>
        </p:spPr>
        <p:txBody>
          <a:bodyPr vert="horz" lIns="91440" tIns="45720" rIns="91440" bIns="45720" rtlCol="0" anchor="t">
            <a:normAutofit fontScale="85000" lnSpcReduction="10000"/>
          </a:bodyPr>
          <a:lstStyle/>
          <a:p>
            <a:pPr marL="285750" indent="-285750">
              <a:lnSpc>
                <a:spcPct val="100000"/>
              </a:lnSpc>
              <a:buFont typeface="Arial" panose="020B0604020202020204" pitchFamily="34" charset="0"/>
              <a:buChar char="•"/>
            </a:pPr>
            <a:r>
              <a:rPr lang="en-US" sz="3200" b="0" i="0" dirty="0">
                <a:solidFill>
                  <a:srgbClr val="222222"/>
                </a:solidFill>
                <a:effectLst/>
                <a:latin typeface="Roboto" panose="02000000000000000000" pitchFamily="2" charset="0"/>
              </a:rPr>
              <a:t>The LRE is not just a legal mandate; it’s a set of principles that guide the placement of students with disabilities in educational settings. </a:t>
            </a:r>
          </a:p>
          <a:p>
            <a:pPr marL="285750" indent="-285750">
              <a:lnSpc>
                <a:spcPct val="100000"/>
              </a:lnSpc>
              <a:buFont typeface="Arial" panose="020B0604020202020204" pitchFamily="34" charset="0"/>
              <a:buChar char="•"/>
            </a:pPr>
            <a:endParaRPr lang="en-US" sz="1200" b="0" i="0" dirty="0">
              <a:solidFill>
                <a:srgbClr val="222222"/>
              </a:solidFill>
              <a:effectLst/>
              <a:latin typeface="Roboto" panose="02000000000000000000" pitchFamily="2" charset="0"/>
            </a:endParaRPr>
          </a:p>
          <a:p>
            <a:pPr marL="285750" indent="-285750">
              <a:lnSpc>
                <a:spcPct val="100000"/>
              </a:lnSpc>
              <a:buFont typeface="Arial" panose="020B0604020202020204" pitchFamily="34" charset="0"/>
              <a:buChar char="•"/>
            </a:pPr>
            <a:r>
              <a:rPr lang="en-US" sz="3200" b="0" i="0" dirty="0">
                <a:solidFill>
                  <a:srgbClr val="222222"/>
                </a:solidFill>
                <a:effectLst/>
                <a:latin typeface="Roboto" panose="02000000000000000000" pitchFamily="2" charset="0"/>
              </a:rPr>
              <a:t>These principles are designed to ensure that students with disabilities receive an education that is both equitable and appropriate to their unique needs, while also fostering inclusivity and interaction with their typically developing peers.</a:t>
            </a: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1346372204"/>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{EA1B5280-FE9E-48AB-91DB-7CBDC53A50E2}tf33968143_win32</Template>
  <TotalTime>132</TotalTime>
  <Words>1631</Words>
  <Application>Microsoft Office PowerPoint</Application>
  <PresentationFormat>Widescreen</PresentationFormat>
  <Paragraphs>103</Paragraphs>
  <Slides>20</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Avenir Next LT Pro</vt:lpstr>
      <vt:lpstr>Calibri</vt:lpstr>
      <vt:lpstr>Roboto</vt:lpstr>
      <vt:lpstr>Custom</vt:lpstr>
      <vt:lpstr>CONTINUUM OF SERVICES  Fort Bend ISD  parent learning opportunity  Cindy Manthey, Program manager  November 19, 2024</vt:lpstr>
      <vt:lpstr>Agenda</vt:lpstr>
      <vt:lpstr>Least restrictive environment</vt:lpstr>
      <vt:lpstr>Least restrictive environment</vt:lpstr>
      <vt:lpstr>Historical context &amp; legal foundations</vt:lpstr>
      <vt:lpstr>Part b of the idea 2004</vt:lpstr>
      <vt:lpstr>PowerPoint Presentation</vt:lpstr>
      <vt:lpstr>Key principles in determining Lre</vt:lpstr>
      <vt:lpstr>Key principles</vt:lpstr>
      <vt:lpstr>key principles to guide the placement of students with disabilities in the least restrictive environment:</vt:lpstr>
      <vt:lpstr>key principles to guide the placement of students with disabilities in the least restrictive environment: (continued)</vt:lpstr>
      <vt:lpstr>Assessment of Various Factors &amp; Criteria</vt:lpstr>
      <vt:lpstr>PowerPoint Presentation</vt:lpstr>
      <vt:lpstr>The ard committee must consider:</vt:lpstr>
      <vt:lpstr>What does “maximum extent appropriate” mean?</vt:lpstr>
      <vt:lpstr>what is needed for the student to make progress toward his/her annual goal(s)?</vt:lpstr>
      <vt:lpstr>What considerations should the ARD committee give to “Harmful effects”?</vt:lpstr>
      <vt:lpstr>Continuum of alternative placements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CONTINUUM OF SERVICES  Fort Bend ISD  parent learning opportunity  Cindy Manthey, Program manager  November 19, 2024</dc:title>
  <dc:creator>Manthey, Cindy</dc:creator>
  <cp:lastModifiedBy>Manthey, Cindy</cp:lastModifiedBy>
  <cp:revision>1</cp:revision>
  <dcterms:created xsi:type="dcterms:W3CDTF">2024-11-19T14:44:01Z</dcterms:created>
  <dcterms:modified xsi:type="dcterms:W3CDTF">2024-11-19T16:56:12Z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