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1"/>
  </p:sldMasterIdLst>
  <p:handoutMasterIdLst>
    <p:handoutMasterId r:id="rId45"/>
  </p:handoutMasterIdLst>
  <p:sldIdLst>
    <p:sldId id="256" r:id="rId2"/>
    <p:sldId id="305" r:id="rId3"/>
    <p:sldId id="325" r:id="rId4"/>
    <p:sldId id="262" r:id="rId5"/>
    <p:sldId id="263" r:id="rId6"/>
    <p:sldId id="357" r:id="rId7"/>
    <p:sldId id="358" r:id="rId8"/>
    <p:sldId id="355" r:id="rId9"/>
    <p:sldId id="344" r:id="rId10"/>
    <p:sldId id="361" r:id="rId11"/>
    <p:sldId id="360" r:id="rId12"/>
    <p:sldId id="359" r:id="rId13"/>
    <p:sldId id="366" r:id="rId14"/>
    <p:sldId id="330" r:id="rId15"/>
    <p:sldId id="331" r:id="rId16"/>
    <p:sldId id="364" r:id="rId17"/>
    <p:sldId id="365" r:id="rId18"/>
    <p:sldId id="332" r:id="rId19"/>
    <p:sldId id="333" r:id="rId20"/>
    <p:sldId id="363" r:id="rId21"/>
    <p:sldId id="352" r:id="rId22"/>
    <p:sldId id="276" r:id="rId23"/>
    <p:sldId id="353" r:id="rId24"/>
    <p:sldId id="277" r:id="rId25"/>
    <p:sldId id="354" r:id="rId26"/>
    <p:sldId id="326" r:id="rId27"/>
    <p:sldId id="374" r:id="rId28"/>
    <p:sldId id="266" r:id="rId29"/>
    <p:sldId id="309" r:id="rId30"/>
    <p:sldId id="311" r:id="rId31"/>
    <p:sldId id="312" r:id="rId32"/>
    <p:sldId id="314" r:id="rId33"/>
    <p:sldId id="315" r:id="rId34"/>
    <p:sldId id="316" r:id="rId35"/>
    <p:sldId id="368" r:id="rId36"/>
    <p:sldId id="372" r:id="rId37"/>
    <p:sldId id="371" r:id="rId38"/>
    <p:sldId id="370" r:id="rId39"/>
    <p:sldId id="318" r:id="rId40"/>
    <p:sldId id="319" r:id="rId41"/>
    <p:sldId id="377" r:id="rId42"/>
    <p:sldId id="375" r:id="rId43"/>
    <p:sldId id="376" r:id="rId44"/>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380" y="78"/>
      </p:cViewPr>
      <p:guideLst>
        <p:guide orient="horz" pos="2160"/>
        <p:guide pos="2880"/>
      </p:guideLst>
    </p:cSldViewPr>
  </p:slideViewPr>
  <p:notesTextViewPr>
    <p:cViewPr>
      <p:scale>
        <a:sx n="100" d="100"/>
        <a:sy n="100" d="100"/>
      </p:scale>
      <p:origin x="0" y="0"/>
    </p:cViewPr>
  </p:notesTextViewPr>
  <p:sorterViewPr>
    <p:cViewPr>
      <p:scale>
        <a:sx n="90" d="100"/>
        <a:sy n="90" d="100"/>
      </p:scale>
      <p:origin x="0" y="19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4F9253E4-4FEF-4169-A087-E3839C5858E2}"/>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defRPr sz="1200">
                <a:latin typeface="Arial" charset="0"/>
              </a:defRPr>
            </a:lvl1pPr>
          </a:lstStyle>
          <a:p>
            <a:pPr>
              <a:defRPr/>
            </a:pPr>
            <a:endParaRPr lang="en-US"/>
          </a:p>
        </p:txBody>
      </p:sp>
      <p:sp>
        <p:nvSpPr>
          <p:cNvPr id="67587" name="Rectangle 3">
            <a:extLst>
              <a:ext uri="{FF2B5EF4-FFF2-40B4-BE49-F238E27FC236}">
                <a16:creationId xmlns:a16="http://schemas.microsoft.com/office/drawing/2014/main" id="{4C4ED719-7A52-401B-96F1-E10E2AA9BCDD}"/>
              </a:ext>
            </a:extLst>
          </p:cNvPr>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a:latin typeface="Arial" charset="0"/>
              </a:defRPr>
            </a:lvl1pPr>
          </a:lstStyle>
          <a:p>
            <a:pPr>
              <a:defRPr/>
            </a:pPr>
            <a:endParaRPr lang="en-US"/>
          </a:p>
        </p:txBody>
      </p:sp>
      <p:sp>
        <p:nvSpPr>
          <p:cNvPr id="67588" name="Rectangle 4">
            <a:extLst>
              <a:ext uri="{FF2B5EF4-FFF2-40B4-BE49-F238E27FC236}">
                <a16:creationId xmlns:a16="http://schemas.microsoft.com/office/drawing/2014/main" id="{2E6AC450-92DB-4CBF-B987-1062D55A162B}"/>
              </a:ext>
            </a:extLst>
          </p:cNvPr>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defRPr sz="1200">
                <a:latin typeface="Arial" charset="0"/>
              </a:defRPr>
            </a:lvl1pPr>
          </a:lstStyle>
          <a:p>
            <a:pPr>
              <a:defRPr/>
            </a:pPr>
            <a:endParaRPr lang="en-US"/>
          </a:p>
        </p:txBody>
      </p:sp>
      <p:sp>
        <p:nvSpPr>
          <p:cNvPr id="67589" name="Rectangle 5">
            <a:extLst>
              <a:ext uri="{FF2B5EF4-FFF2-40B4-BE49-F238E27FC236}">
                <a16:creationId xmlns:a16="http://schemas.microsoft.com/office/drawing/2014/main" id="{2ADB5CFD-381A-4706-9B8A-E49108AE88C7}"/>
              </a:ext>
            </a:extLst>
          </p:cNvPr>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smtClean="0"/>
            </a:lvl1pPr>
          </a:lstStyle>
          <a:p>
            <a:pPr>
              <a:defRPr/>
            </a:pPr>
            <a:fld id="{F458DDBE-A053-4868-976C-3BF89F1D8B6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2A643B5-7B8A-4381-AB9F-4C1F960873C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F3B0675-70B0-40F0-8087-A34F3D3837F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779F53-3A39-4B94-9025-A1C38E81CF88}"/>
              </a:ext>
            </a:extLst>
          </p:cNvPr>
          <p:cNvSpPr>
            <a:spLocks noGrp="1"/>
          </p:cNvSpPr>
          <p:nvPr>
            <p:ph type="sldNum" sz="quarter" idx="12"/>
          </p:nvPr>
        </p:nvSpPr>
        <p:spPr/>
        <p:txBody>
          <a:bodyPr/>
          <a:lstStyle>
            <a:lvl1pPr>
              <a:defRPr/>
            </a:lvl1pPr>
          </a:lstStyle>
          <a:p>
            <a:pPr>
              <a:defRPr/>
            </a:pPr>
            <a:fld id="{D9319FD3-C283-45DB-B296-ECE8C7F6C87A}" type="slidenum">
              <a:rPr lang="en-US" altLang="en-US"/>
              <a:pPr>
                <a:defRPr/>
              </a:pPr>
              <a:t>‹#›</a:t>
            </a:fld>
            <a:endParaRPr lang="en-US" altLang="en-US"/>
          </a:p>
        </p:txBody>
      </p:sp>
    </p:spTree>
    <p:extLst>
      <p:ext uri="{BB962C8B-B14F-4D97-AF65-F5344CB8AC3E}">
        <p14:creationId xmlns:p14="http://schemas.microsoft.com/office/powerpoint/2010/main" val="2301426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C61668-E0E1-42BC-AFD9-3D0F7AFDA6F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B087FAE-68EE-41C0-A898-E2EE52A017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091C61-4C67-469B-856F-18CA383F6CA4}"/>
              </a:ext>
            </a:extLst>
          </p:cNvPr>
          <p:cNvSpPr>
            <a:spLocks noGrp="1"/>
          </p:cNvSpPr>
          <p:nvPr>
            <p:ph type="sldNum" sz="quarter" idx="12"/>
          </p:nvPr>
        </p:nvSpPr>
        <p:spPr/>
        <p:txBody>
          <a:bodyPr/>
          <a:lstStyle>
            <a:lvl1pPr>
              <a:defRPr/>
            </a:lvl1pPr>
          </a:lstStyle>
          <a:p>
            <a:pPr>
              <a:defRPr/>
            </a:pPr>
            <a:fld id="{6E5E9C0A-B97D-4778-8733-A0D54413B1E8}" type="slidenum">
              <a:rPr lang="en-US" altLang="en-US"/>
              <a:pPr>
                <a:defRPr/>
              </a:pPr>
              <a:t>‹#›</a:t>
            </a:fld>
            <a:endParaRPr lang="en-US" altLang="en-US"/>
          </a:p>
        </p:txBody>
      </p:sp>
    </p:spTree>
    <p:extLst>
      <p:ext uri="{BB962C8B-B14F-4D97-AF65-F5344CB8AC3E}">
        <p14:creationId xmlns:p14="http://schemas.microsoft.com/office/powerpoint/2010/main" val="1845273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249948-11F4-4141-BD18-58F137B6A2E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D123C68-B6A2-484C-9113-05675B0DC5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C34BA89-233F-4E54-BAC7-32AC9252965F}"/>
              </a:ext>
            </a:extLst>
          </p:cNvPr>
          <p:cNvSpPr>
            <a:spLocks noGrp="1"/>
          </p:cNvSpPr>
          <p:nvPr>
            <p:ph type="sldNum" sz="quarter" idx="12"/>
          </p:nvPr>
        </p:nvSpPr>
        <p:spPr/>
        <p:txBody>
          <a:bodyPr/>
          <a:lstStyle>
            <a:lvl1pPr>
              <a:defRPr/>
            </a:lvl1pPr>
          </a:lstStyle>
          <a:p>
            <a:pPr>
              <a:defRPr/>
            </a:pPr>
            <a:fld id="{EA82D56B-550C-4FD0-B5E0-B61378330726}" type="slidenum">
              <a:rPr lang="en-US" altLang="en-US"/>
              <a:pPr>
                <a:defRPr/>
              </a:pPr>
              <a:t>‹#›</a:t>
            </a:fld>
            <a:endParaRPr lang="en-US" altLang="en-US"/>
          </a:p>
        </p:txBody>
      </p:sp>
    </p:spTree>
    <p:extLst>
      <p:ext uri="{BB962C8B-B14F-4D97-AF65-F5344CB8AC3E}">
        <p14:creationId xmlns:p14="http://schemas.microsoft.com/office/powerpoint/2010/main" val="2589748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8F5191E-D288-423D-A901-731C285AB68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6F95DDC-D3BC-4770-870B-DA03B868077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CB8E722-DB59-45F2-A8C0-5B68F0214A8D}"/>
              </a:ext>
            </a:extLst>
          </p:cNvPr>
          <p:cNvSpPr>
            <a:spLocks noGrp="1"/>
          </p:cNvSpPr>
          <p:nvPr>
            <p:ph type="sldNum" sz="quarter" idx="12"/>
          </p:nvPr>
        </p:nvSpPr>
        <p:spPr/>
        <p:txBody>
          <a:bodyPr/>
          <a:lstStyle>
            <a:lvl1pPr>
              <a:defRPr/>
            </a:lvl1pPr>
          </a:lstStyle>
          <a:p>
            <a:pPr>
              <a:defRPr/>
            </a:pPr>
            <a:fld id="{718A034A-BC41-425F-AFC5-42FD4950369E}" type="slidenum">
              <a:rPr lang="en-US" altLang="en-US"/>
              <a:pPr>
                <a:defRPr/>
              </a:pPr>
              <a:t>‹#›</a:t>
            </a:fld>
            <a:endParaRPr lang="en-US" altLang="en-US"/>
          </a:p>
        </p:txBody>
      </p:sp>
    </p:spTree>
    <p:extLst>
      <p:ext uri="{BB962C8B-B14F-4D97-AF65-F5344CB8AC3E}">
        <p14:creationId xmlns:p14="http://schemas.microsoft.com/office/powerpoint/2010/main" val="1393390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572293-AF8B-43D3-92E6-5802CFBA315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105E0BE-CD96-4961-8F38-4FA87BAEF3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15EE5D3-2167-409F-BF2F-D6178C3FB99D}"/>
              </a:ext>
            </a:extLst>
          </p:cNvPr>
          <p:cNvSpPr>
            <a:spLocks noGrp="1"/>
          </p:cNvSpPr>
          <p:nvPr>
            <p:ph type="sldNum" sz="quarter" idx="12"/>
          </p:nvPr>
        </p:nvSpPr>
        <p:spPr/>
        <p:txBody>
          <a:bodyPr/>
          <a:lstStyle>
            <a:lvl1pPr>
              <a:defRPr/>
            </a:lvl1pPr>
          </a:lstStyle>
          <a:p>
            <a:pPr>
              <a:defRPr/>
            </a:pPr>
            <a:fld id="{61AEE1FE-9755-403E-9B4F-5D29EBBBC3D0}" type="slidenum">
              <a:rPr lang="en-US" altLang="en-US"/>
              <a:pPr>
                <a:defRPr/>
              </a:pPr>
              <a:t>‹#›</a:t>
            </a:fld>
            <a:endParaRPr lang="en-US" altLang="en-US"/>
          </a:p>
        </p:txBody>
      </p:sp>
    </p:spTree>
    <p:extLst>
      <p:ext uri="{BB962C8B-B14F-4D97-AF65-F5344CB8AC3E}">
        <p14:creationId xmlns:p14="http://schemas.microsoft.com/office/powerpoint/2010/main" val="1232045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786A0B-475F-41E5-96C6-3CB5E3C208C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EED8BB6-8E0E-4007-835C-84E327289C1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09BDB9D-1E06-4533-8DC1-7493DEB30BC7}"/>
              </a:ext>
            </a:extLst>
          </p:cNvPr>
          <p:cNvSpPr>
            <a:spLocks noGrp="1"/>
          </p:cNvSpPr>
          <p:nvPr>
            <p:ph type="sldNum" sz="quarter" idx="12"/>
          </p:nvPr>
        </p:nvSpPr>
        <p:spPr/>
        <p:txBody>
          <a:bodyPr/>
          <a:lstStyle>
            <a:lvl1pPr>
              <a:defRPr/>
            </a:lvl1pPr>
          </a:lstStyle>
          <a:p>
            <a:pPr>
              <a:defRPr/>
            </a:pPr>
            <a:fld id="{A4617F95-0D84-4FE3-AC29-E2371970B846}" type="slidenum">
              <a:rPr lang="en-US" altLang="en-US"/>
              <a:pPr>
                <a:defRPr/>
              </a:pPr>
              <a:t>‹#›</a:t>
            </a:fld>
            <a:endParaRPr lang="en-US" altLang="en-US"/>
          </a:p>
        </p:txBody>
      </p:sp>
    </p:spTree>
    <p:extLst>
      <p:ext uri="{BB962C8B-B14F-4D97-AF65-F5344CB8AC3E}">
        <p14:creationId xmlns:p14="http://schemas.microsoft.com/office/powerpoint/2010/main" val="2666979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5B627AD-67B3-4ABD-9E5E-FF650B31813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78129EF-DC65-40CA-964C-C8EAAAC1354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0F74CFC-AAA1-4409-A73C-96BC1D420013}"/>
              </a:ext>
            </a:extLst>
          </p:cNvPr>
          <p:cNvSpPr>
            <a:spLocks noGrp="1"/>
          </p:cNvSpPr>
          <p:nvPr>
            <p:ph type="sldNum" sz="quarter" idx="12"/>
          </p:nvPr>
        </p:nvSpPr>
        <p:spPr/>
        <p:txBody>
          <a:bodyPr/>
          <a:lstStyle>
            <a:lvl1pPr>
              <a:defRPr/>
            </a:lvl1pPr>
          </a:lstStyle>
          <a:p>
            <a:pPr>
              <a:defRPr/>
            </a:pPr>
            <a:fld id="{4A1E421D-0E2D-4C97-8334-C6268B1737A6}" type="slidenum">
              <a:rPr lang="en-US" altLang="en-US"/>
              <a:pPr>
                <a:defRPr/>
              </a:pPr>
              <a:t>‹#›</a:t>
            </a:fld>
            <a:endParaRPr lang="en-US" altLang="en-US"/>
          </a:p>
        </p:txBody>
      </p:sp>
    </p:spTree>
    <p:extLst>
      <p:ext uri="{BB962C8B-B14F-4D97-AF65-F5344CB8AC3E}">
        <p14:creationId xmlns:p14="http://schemas.microsoft.com/office/powerpoint/2010/main" val="1709482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092F1A6-7476-48A5-8840-E82286AD1A05}"/>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EA5B7218-E0F8-40CA-B962-B73B23E7304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5B1A21B-5AED-4CCC-BBA6-0CF58D3A6369}"/>
              </a:ext>
            </a:extLst>
          </p:cNvPr>
          <p:cNvSpPr>
            <a:spLocks noGrp="1"/>
          </p:cNvSpPr>
          <p:nvPr>
            <p:ph type="sldNum" sz="quarter" idx="12"/>
          </p:nvPr>
        </p:nvSpPr>
        <p:spPr/>
        <p:txBody>
          <a:bodyPr/>
          <a:lstStyle>
            <a:lvl1pPr>
              <a:defRPr/>
            </a:lvl1pPr>
          </a:lstStyle>
          <a:p>
            <a:pPr>
              <a:defRPr/>
            </a:pPr>
            <a:fld id="{58EA6969-5092-4BD4-9837-ABDFDA7008C6}" type="slidenum">
              <a:rPr lang="en-US" altLang="en-US"/>
              <a:pPr>
                <a:defRPr/>
              </a:pPr>
              <a:t>‹#›</a:t>
            </a:fld>
            <a:endParaRPr lang="en-US" altLang="en-US"/>
          </a:p>
        </p:txBody>
      </p:sp>
    </p:spTree>
    <p:extLst>
      <p:ext uri="{BB962C8B-B14F-4D97-AF65-F5344CB8AC3E}">
        <p14:creationId xmlns:p14="http://schemas.microsoft.com/office/powerpoint/2010/main" val="80749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1F36A7F-5077-46C3-A61D-76B9C910CFF8}"/>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5A6A7944-B555-4752-A3C6-EF4C28E83D6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F823DB1-6302-4B77-A502-0EBED857B168}"/>
              </a:ext>
            </a:extLst>
          </p:cNvPr>
          <p:cNvSpPr>
            <a:spLocks noGrp="1"/>
          </p:cNvSpPr>
          <p:nvPr>
            <p:ph type="sldNum" sz="quarter" idx="12"/>
          </p:nvPr>
        </p:nvSpPr>
        <p:spPr/>
        <p:txBody>
          <a:bodyPr/>
          <a:lstStyle>
            <a:lvl1pPr>
              <a:defRPr/>
            </a:lvl1pPr>
          </a:lstStyle>
          <a:p>
            <a:pPr>
              <a:defRPr/>
            </a:pPr>
            <a:fld id="{B297D3AD-6F90-475B-AF8A-07005396BBF8}" type="slidenum">
              <a:rPr lang="en-US" altLang="en-US"/>
              <a:pPr>
                <a:defRPr/>
              </a:pPr>
              <a:t>‹#›</a:t>
            </a:fld>
            <a:endParaRPr lang="en-US" altLang="en-US"/>
          </a:p>
        </p:txBody>
      </p:sp>
    </p:spTree>
    <p:extLst>
      <p:ext uri="{BB962C8B-B14F-4D97-AF65-F5344CB8AC3E}">
        <p14:creationId xmlns:p14="http://schemas.microsoft.com/office/powerpoint/2010/main" val="1516649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2466D0A-68FA-4B9D-814C-C0468E9642A4}"/>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187D3016-5337-4B28-957B-8668A0B2934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860CD86-8820-4CE1-907B-AE18B8369C8D}"/>
              </a:ext>
            </a:extLst>
          </p:cNvPr>
          <p:cNvSpPr>
            <a:spLocks noGrp="1"/>
          </p:cNvSpPr>
          <p:nvPr>
            <p:ph type="sldNum" sz="quarter" idx="12"/>
          </p:nvPr>
        </p:nvSpPr>
        <p:spPr/>
        <p:txBody>
          <a:bodyPr/>
          <a:lstStyle>
            <a:lvl1pPr>
              <a:defRPr/>
            </a:lvl1pPr>
          </a:lstStyle>
          <a:p>
            <a:pPr>
              <a:defRPr/>
            </a:pPr>
            <a:fld id="{5B7F4341-70DD-4C69-9598-FD3C8299BAC4}" type="slidenum">
              <a:rPr lang="en-US" altLang="en-US"/>
              <a:pPr>
                <a:defRPr/>
              </a:pPr>
              <a:t>‹#›</a:t>
            </a:fld>
            <a:endParaRPr lang="en-US" altLang="en-US"/>
          </a:p>
        </p:txBody>
      </p:sp>
    </p:spTree>
    <p:extLst>
      <p:ext uri="{BB962C8B-B14F-4D97-AF65-F5344CB8AC3E}">
        <p14:creationId xmlns:p14="http://schemas.microsoft.com/office/powerpoint/2010/main" val="482917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7EA6BE3-56B9-4A89-9100-A631A6BAED4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FBDED70-A7A1-4770-97E8-06CF87BCBA3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B532FC8-3BC3-4D5D-BED6-A1A4D50578EC}"/>
              </a:ext>
            </a:extLst>
          </p:cNvPr>
          <p:cNvSpPr>
            <a:spLocks noGrp="1"/>
          </p:cNvSpPr>
          <p:nvPr>
            <p:ph type="sldNum" sz="quarter" idx="12"/>
          </p:nvPr>
        </p:nvSpPr>
        <p:spPr/>
        <p:txBody>
          <a:bodyPr/>
          <a:lstStyle>
            <a:lvl1pPr>
              <a:defRPr/>
            </a:lvl1pPr>
          </a:lstStyle>
          <a:p>
            <a:pPr>
              <a:defRPr/>
            </a:pPr>
            <a:fld id="{3BEAF9C7-6B22-42BA-A9CD-F4A082D22B07}" type="slidenum">
              <a:rPr lang="en-US" altLang="en-US"/>
              <a:pPr>
                <a:defRPr/>
              </a:pPr>
              <a:t>‹#›</a:t>
            </a:fld>
            <a:endParaRPr lang="en-US" altLang="en-US"/>
          </a:p>
        </p:txBody>
      </p:sp>
    </p:spTree>
    <p:extLst>
      <p:ext uri="{BB962C8B-B14F-4D97-AF65-F5344CB8AC3E}">
        <p14:creationId xmlns:p14="http://schemas.microsoft.com/office/powerpoint/2010/main" val="1767762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338762E-9FCB-402C-A1AF-62F267B44A7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D96D86E-5589-47B2-84FD-0F11B9EE007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31D9513-CDF1-491D-A376-9C785DEF68C5}"/>
              </a:ext>
            </a:extLst>
          </p:cNvPr>
          <p:cNvSpPr>
            <a:spLocks noGrp="1"/>
          </p:cNvSpPr>
          <p:nvPr>
            <p:ph type="sldNum" sz="quarter" idx="12"/>
          </p:nvPr>
        </p:nvSpPr>
        <p:spPr/>
        <p:txBody>
          <a:bodyPr/>
          <a:lstStyle>
            <a:lvl1pPr>
              <a:defRPr/>
            </a:lvl1pPr>
          </a:lstStyle>
          <a:p>
            <a:pPr>
              <a:defRPr/>
            </a:pPr>
            <a:fld id="{23EBF2A8-3295-4B8A-9441-AFA0550D8811}" type="slidenum">
              <a:rPr lang="en-US" altLang="en-US"/>
              <a:pPr>
                <a:defRPr/>
              </a:pPr>
              <a:t>‹#›</a:t>
            </a:fld>
            <a:endParaRPr lang="en-US" altLang="en-US"/>
          </a:p>
        </p:txBody>
      </p:sp>
    </p:spTree>
    <p:extLst>
      <p:ext uri="{BB962C8B-B14F-4D97-AF65-F5344CB8AC3E}">
        <p14:creationId xmlns:p14="http://schemas.microsoft.com/office/powerpoint/2010/main" val="3968296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6530BC9-4DA5-47A8-8E4A-CC8A724EB22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69CE2B3-250B-4432-BF9F-703E15B3016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13C5C0D-BF1F-4805-9702-121357C0B0D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9C8FA63E-E697-4D9B-BAE5-1D72A073C96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3D749E41-B7AA-41A0-9646-42083DCFE94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FFFFFF"/>
                </a:solidFill>
              </a:defRPr>
            </a:lvl1pPr>
          </a:lstStyle>
          <a:p>
            <a:pPr>
              <a:defRPr/>
            </a:pPr>
            <a:fld id="{47E0EEB7-081C-4E9A-A36B-01BB315F6364}"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K5pidzTZslo" TargetMode="External"/><Relationship Id="rId2" Type="http://schemas.openxmlformats.org/officeDocument/2006/relationships/hyperlink" Target="http://www.wimp.com/massivelandslide/" TargetMode="Externa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NqcjF5C03DI"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sciencedaily.com/videos/391406.ht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pbs.org/wnet/savageearth/animations/earthquakes/main.htm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youtube.com/watch?v=jpqUu0PLkm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DD4113F-D44F-4EE9-8AD3-889036BB670D}"/>
              </a:ext>
            </a:extLst>
          </p:cNvPr>
          <p:cNvSpPr>
            <a:spLocks noGrp="1" noChangeArrowheads="1"/>
          </p:cNvSpPr>
          <p:nvPr>
            <p:ph type="ctrTitle"/>
          </p:nvPr>
        </p:nvSpPr>
        <p:spPr>
          <a:xfrm>
            <a:off x="457200" y="381000"/>
            <a:ext cx="8229600" cy="2041525"/>
          </a:xfrm>
        </p:spPr>
        <p:txBody>
          <a:bodyPr rtlCol="0">
            <a:normAutofit fontScale="90000"/>
          </a:bodyPr>
          <a:lstStyle/>
          <a:p>
            <a:pPr eaLnBrk="1" fontAlgn="auto" hangingPunct="1">
              <a:spcAft>
                <a:spcPts val="0"/>
              </a:spcAft>
              <a:defRPr/>
            </a:pPr>
            <a:r>
              <a:rPr lang="en-US" sz="7200" b="1" dirty="0">
                <a:latin typeface="Arial" panose="020B0604020202020204" pitchFamily="34" charset="0"/>
                <a:cs typeface="Arial" panose="020B0604020202020204" pitchFamily="34" charset="0"/>
              </a:rPr>
              <a:t>Changes to Earth’s Surface</a:t>
            </a:r>
          </a:p>
        </p:txBody>
      </p:sp>
      <p:pic>
        <p:nvPicPr>
          <p:cNvPr id="3075" name="Picture 5" descr="http://nssdc.gsfc.nasa.gov/planetary/image/earth_day.jpg">
            <a:extLst>
              <a:ext uri="{FF2B5EF4-FFF2-40B4-BE49-F238E27FC236}">
                <a16:creationId xmlns:a16="http://schemas.microsoft.com/office/drawing/2014/main" id="{8A53413D-DE69-4C3C-8526-120451FC9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908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gceroded">
            <a:extLst>
              <a:ext uri="{FF2B5EF4-FFF2-40B4-BE49-F238E27FC236}">
                <a16:creationId xmlns:a16="http://schemas.microsoft.com/office/drawing/2014/main" id="{1BE4EEA8-D227-4E74-BDDA-9D338443F3A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78088" y="1336675"/>
            <a:ext cx="4492625"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4">
            <a:extLst>
              <a:ext uri="{FF2B5EF4-FFF2-40B4-BE49-F238E27FC236}">
                <a16:creationId xmlns:a16="http://schemas.microsoft.com/office/drawing/2014/main" id="{FF4DAAB5-A8E2-4438-BE33-1F1B3557CD2D}"/>
              </a:ext>
            </a:extLst>
          </p:cNvPr>
          <p:cNvSpPr txBox="1">
            <a:spLocks noChangeArrowheads="1"/>
          </p:cNvSpPr>
          <p:nvPr/>
        </p:nvSpPr>
        <p:spPr bwMode="auto">
          <a:xfrm>
            <a:off x="304800" y="5073650"/>
            <a:ext cx="8839200" cy="1784350"/>
          </a:xfrm>
          <a:prstGeom prst="rect">
            <a:avLst/>
          </a:prstGeom>
          <a:solidFill>
            <a:srgbClr val="FFCC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200">
                <a:latin typeface="Arial" panose="020B0604020202020204" pitchFamily="34" charset="0"/>
                <a:ea typeface="ＭＳ Ｐゴシック" panose="020B0600070205080204" pitchFamily="34" charset="-128"/>
              </a:rPr>
              <a:t>Canyons are large valleys created by a river or stream. This simple animation shows how the Colorado River has </a:t>
            </a:r>
            <a:r>
              <a:rPr lang="en-US" altLang="en-US" sz="2200" b="1">
                <a:latin typeface="Arial" panose="020B0604020202020204" pitchFamily="34" charset="0"/>
                <a:ea typeface="ＭＳ Ｐゴシック" panose="020B0600070205080204" pitchFamily="34" charset="-128"/>
              </a:rPr>
              <a:t>"cut down"</a:t>
            </a:r>
            <a:r>
              <a:rPr lang="en-US" altLang="en-US" sz="2200">
                <a:latin typeface="Arial" panose="020B0604020202020204" pitchFamily="34" charset="0"/>
                <a:ea typeface="ＭＳ Ｐゴシック" panose="020B0600070205080204" pitchFamily="34" charset="-128"/>
              </a:rPr>
              <a:t> into the rock layers of the Grand Canyon, creating a deep valley wit steep walls. This is created over thousand of years. Canyons demonstrate both weathering and erosion.</a:t>
            </a:r>
          </a:p>
        </p:txBody>
      </p:sp>
      <p:sp>
        <p:nvSpPr>
          <p:cNvPr id="7" name="Rectangle 2">
            <a:extLst>
              <a:ext uri="{FF2B5EF4-FFF2-40B4-BE49-F238E27FC236}">
                <a16:creationId xmlns:a16="http://schemas.microsoft.com/office/drawing/2014/main" id="{B54A532C-C128-4E0C-BCD1-BEB5CE4FEE72}"/>
              </a:ext>
            </a:extLst>
          </p:cNvPr>
          <p:cNvSpPr txBox="1">
            <a:spLocks noChangeArrowheads="1"/>
          </p:cNvSpPr>
          <p:nvPr/>
        </p:nvSpPr>
        <p:spPr bwMode="auto">
          <a:xfrm>
            <a:off x="533400" y="152400"/>
            <a:ext cx="8153400" cy="1096963"/>
          </a:xfrm>
          <a:prstGeom prst="rect">
            <a:avLst/>
          </a:prstGeom>
          <a:noFill/>
          <a:ln w="9525">
            <a:noFill/>
            <a:miter lim="800000"/>
            <a:headEnd/>
            <a:tailEnd/>
          </a:ln>
          <a:effectLst/>
        </p:spPr>
        <p:txBody>
          <a:bodyPr anchor="ctr"/>
          <a:lstStyle/>
          <a:p>
            <a:pPr algn="ctr" eaLnBrk="1" hangingPunct="1">
              <a:defRPr/>
            </a:pPr>
            <a:r>
              <a:rPr lang="en-US" sz="4400" b="1" dirty="0">
                <a:latin typeface="Arial" charset="0"/>
              </a:rPr>
              <a:t>Destructive Force</a:t>
            </a:r>
            <a:r>
              <a:rPr lang="en-US" sz="4400" b="1" kern="0" dirty="0">
                <a:solidFill>
                  <a:schemeClr val="tx2"/>
                </a:solidFill>
                <a:effectLst>
                  <a:outerShdw blurRad="38100" dist="38100" dir="2700000" algn="tl">
                    <a:srgbClr val="000000"/>
                  </a:outerShdw>
                </a:effectLst>
                <a:latin typeface="+mj-lt"/>
                <a:ea typeface="+mj-ea"/>
                <a:cs typeface="+mj-cs"/>
              </a:rPr>
              <a:t>: Erosion</a:t>
            </a:r>
            <a:br>
              <a:rPr lang="en-US" sz="4400" b="1" kern="0" dirty="0">
                <a:solidFill>
                  <a:schemeClr val="tx2"/>
                </a:solidFill>
                <a:effectLst>
                  <a:outerShdw blurRad="38100" dist="38100" dir="2700000" algn="tl">
                    <a:srgbClr val="000000"/>
                  </a:outerShdw>
                </a:effectLst>
                <a:latin typeface="+mj-lt"/>
                <a:ea typeface="+mj-ea"/>
                <a:cs typeface="+mj-cs"/>
              </a:rPr>
            </a:br>
            <a:r>
              <a:rPr lang="en-US" sz="2400" b="1" kern="0" dirty="0">
                <a:solidFill>
                  <a:schemeClr val="tx2"/>
                </a:solidFill>
                <a:effectLst>
                  <a:outerShdw blurRad="38100" dist="38100" dir="2700000" algn="tl">
                    <a:srgbClr val="000000"/>
                  </a:outerShdw>
                </a:effectLst>
                <a:latin typeface="+mj-lt"/>
                <a:ea typeface="+mj-ea"/>
                <a:cs typeface="+mj-cs"/>
              </a:rPr>
              <a:t>from Flowing Water forms Canyons</a:t>
            </a:r>
            <a:endParaRPr lang="en-US" sz="4400" b="1" kern="0" dirty="0">
              <a:solidFill>
                <a:schemeClr val="tx2"/>
              </a:solidFill>
              <a:effectLst>
                <a:outerShdw blurRad="38100" dist="38100" dir="2700000" algn="tl">
                  <a:srgbClr val="000000"/>
                </a:outerShdw>
              </a:effectLst>
              <a:latin typeface="+mj-lt"/>
              <a:ea typeface="+mj-ea"/>
              <a:cs typeface="+mj-cs"/>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F165D270-5763-4E88-A585-C2EA9235F807}"/>
              </a:ext>
            </a:extLst>
          </p:cNvPr>
          <p:cNvSpPr>
            <a:spLocks noGrp="1" noChangeArrowheads="1"/>
          </p:cNvSpPr>
          <p:nvPr>
            <p:ph idx="1"/>
          </p:nvPr>
        </p:nvSpPr>
        <p:spPr>
          <a:xfrm>
            <a:off x="228600" y="2595563"/>
            <a:ext cx="1916113" cy="3343275"/>
          </a:xfrm>
        </p:spPr>
        <p:txBody>
          <a:bodyPr rtlCol="0">
            <a:normAutofit/>
          </a:bodyPr>
          <a:lstStyle/>
          <a:p>
            <a:pPr marL="0" indent="0" eaLnBrk="1" fontAlgn="auto" hangingPunct="1">
              <a:spcAft>
                <a:spcPts val="0"/>
              </a:spcAft>
              <a:buFontTx/>
              <a:buNone/>
              <a:defRPr/>
            </a:pPr>
            <a:r>
              <a:rPr lang="en-US" altLang="en-US" sz="2400" dirty="0">
                <a:latin typeface="Arial" panose="020B0604020202020204" pitchFamily="34" charset="0"/>
                <a:cs typeface="Arial" panose="020B0604020202020204" pitchFamily="34" charset="0"/>
              </a:rPr>
              <a:t>As rocks slide down a hill or mountain, they break other rocks into smaller pieces.</a:t>
            </a:r>
          </a:p>
          <a:p>
            <a:pPr eaLnBrk="1" fontAlgn="auto" hangingPunct="1">
              <a:spcAft>
                <a:spcPts val="0"/>
              </a:spcAft>
              <a:defRPr/>
            </a:pPr>
            <a:endParaRPr lang="en-US" altLang="en-US" sz="3600" dirty="0"/>
          </a:p>
        </p:txBody>
      </p:sp>
      <p:pic>
        <p:nvPicPr>
          <p:cNvPr id="13315" name="Picture 1">
            <a:extLst>
              <a:ext uri="{FF2B5EF4-FFF2-40B4-BE49-F238E27FC236}">
                <a16:creationId xmlns:a16="http://schemas.microsoft.com/office/drawing/2014/main" id="{158AAF7F-45DF-4390-8280-2107034FF11C}"/>
              </a:ext>
            </a:extLst>
          </p:cNvPr>
          <p:cNvPicPr>
            <a:picLocks noChangeAspect="1"/>
          </p:cNvPicPr>
          <p:nvPr/>
        </p:nvPicPr>
        <p:blipFill>
          <a:blip r:embed="rId2">
            <a:extLst>
              <a:ext uri="{28A0092B-C50C-407E-A947-70E740481C1C}">
                <a14:useLocalDpi xmlns:a14="http://schemas.microsoft.com/office/drawing/2010/main" val="0"/>
              </a:ext>
            </a:extLst>
          </a:blip>
          <a:srcRect t="8949"/>
          <a:stretch>
            <a:fillRect/>
          </a:stretch>
        </p:blipFill>
        <p:spPr bwMode="auto">
          <a:xfrm>
            <a:off x="2144713" y="2209800"/>
            <a:ext cx="67945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3D3A6C04-1CC5-4564-A371-56716F4D5E94}"/>
              </a:ext>
            </a:extLst>
          </p:cNvPr>
          <p:cNvSpPr txBox="1">
            <a:spLocks noChangeArrowheads="1"/>
          </p:cNvSpPr>
          <p:nvPr/>
        </p:nvSpPr>
        <p:spPr bwMode="auto">
          <a:xfrm>
            <a:off x="228600" y="381000"/>
            <a:ext cx="8686800" cy="13319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defRPr/>
            </a:pPr>
            <a:r>
              <a:rPr lang="en-US" sz="3600" b="1" dirty="0">
                <a:latin typeface="Arial" panose="020B0604020202020204" pitchFamily="34" charset="0"/>
                <a:cs typeface="Arial" panose="020B0604020202020204" pitchFamily="34" charset="0"/>
              </a:rPr>
              <a:t>Destructive Force: </a:t>
            </a:r>
          </a:p>
          <a:p>
            <a:pPr eaLnBrk="1" hangingPunct="1">
              <a:defRPr/>
            </a:pPr>
            <a:r>
              <a:rPr lang="en-US" sz="3600" b="1" kern="0" dirty="0">
                <a:latin typeface="Arial" panose="020B0604020202020204" pitchFamily="34" charset="0"/>
                <a:cs typeface="Arial" panose="020B0604020202020204" pitchFamily="34" charset="0"/>
              </a:rPr>
              <a:t>Mechanical Weathering and Erosion </a:t>
            </a:r>
          </a:p>
          <a:p>
            <a:pPr eaLnBrk="1" hangingPunct="1">
              <a:defRPr/>
            </a:pPr>
            <a:r>
              <a:rPr lang="en-US" sz="2400" b="1" kern="0" dirty="0">
                <a:latin typeface="Arial" panose="020B0604020202020204" pitchFamily="34" charset="0"/>
                <a:cs typeface="Arial" panose="020B0604020202020204" pitchFamily="34" charset="0"/>
              </a:rPr>
              <a:t>due to Gravity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134970B7-14D8-46C8-A135-BFA1D05EA1B2}"/>
              </a:ext>
            </a:extLst>
          </p:cNvPr>
          <p:cNvSpPr txBox="1">
            <a:spLocks noChangeArrowheads="1"/>
          </p:cNvSpPr>
          <p:nvPr/>
        </p:nvSpPr>
        <p:spPr bwMode="auto">
          <a:xfrm>
            <a:off x="93663" y="1981200"/>
            <a:ext cx="480060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400">
                <a:latin typeface="Arial" panose="020B0604020202020204" pitchFamily="34" charset="0"/>
                <a:cs typeface="Arial" panose="020B0604020202020204" pitchFamily="34" charset="0"/>
              </a:rPr>
              <a:t>Sometimes a side of the hill is washed away by running water after a lot of precipitation.  The soil and rocks move down the hill in a landslide or mudslide. Watch this landslide in the Alps…</a:t>
            </a:r>
          </a:p>
          <a:p>
            <a:pPr eaLnBrk="1" hangingPunct="1">
              <a:buFontTx/>
              <a:buNone/>
            </a:pPr>
            <a:r>
              <a:rPr lang="en-US" altLang="en-US" sz="2400">
                <a:solidFill>
                  <a:srgbClr val="FFFF00"/>
                </a:solidFill>
                <a:latin typeface="Arial" panose="020B0604020202020204" pitchFamily="34" charset="0"/>
                <a:cs typeface="Arial" panose="020B0604020202020204" pitchFamily="34" charset="0"/>
                <a:hlinkClick r:id="rId2"/>
              </a:rPr>
              <a:t>http://www.wimp.com/massivelandslide/</a:t>
            </a:r>
            <a:endParaRPr lang="en-US" altLang="en-US" sz="2400">
              <a:solidFill>
                <a:srgbClr val="FFFF00"/>
              </a:solidFill>
              <a:latin typeface="Arial" panose="020B0604020202020204" pitchFamily="34" charset="0"/>
              <a:cs typeface="Arial" panose="020B0604020202020204" pitchFamily="34" charset="0"/>
            </a:endParaRPr>
          </a:p>
          <a:p>
            <a:pPr eaLnBrk="1" hangingPunct="1">
              <a:lnSpc>
                <a:spcPct val="90000"/>
              </a:lnSpc>
              <a:buFontTx/>
              <a:buNone/>
            </a:pPr>
            <a:r>
              <a:rPr lang="en-US" altLang="en-US" sz="2400">
                <a:latin typeface="Arial" panose="020B0604020202020204" pitchFamily="34" charset="0"/>
                <a:cs typeface="Arial" panose="020B0604020202020204" pitchFamily="34" charset="0"/>
              </a:rPr>
              <a:t>Watch Mt. St. Helens Erupt on May 18</a:t>
            </a:r>
            <a:r>
              <a:rPr lang="en-US" altLang="en-US" sz="2400" baseline="30000">
                <a:latin typeface="Arial" panose="020B0604020202020204" pitchFamily="34" charset="0"/>
                <a:cs typeface="Arial" panose="020B0604020202020204" pitchFamily="34" charset="0"/>
              </a:rPr>
              <a:t>th</a:t>
            </a:r>
            <a:r>
              <a:rPr lang="en-US" altLang="en-US" sz="2400">
                <a:latin typeface="Arial" panose="020B0604020202020204" pitchFamily="34" charset="0"/>
                <a:cs typeface="Arial" panose="020B0604020202020204" pitchFamily="34" charset="0"/>
              </a:rPr>
              <a:t>, 1980…</a:t>
            </a:r>
          </a:p>
          <a:p>
            <a:pPr>
              <a:lnSpc>
                <a:spcPct val="90000"/>
              </a:lnSpc>
              <a:buFontTx/>
              <a:buNone/>
            </a:pPr>
            <a:r>
              <a:rPr lang="en-US" altLang="en-US" sz="2400">
                <a:ea typeface="ＭＳ Ｐゴシック" panose="020B0600070205080204" pitchFamily="34" charset="-128"/>
                <a:hlinkClick r:id="rId3"/>
              </a:rPr>
              <a:t>https://www.youtube.com/watch?v=K5pidzTZslo</a:t>
            </a:r>
            <a:endParaRPr lang="en-US" altLang="en-US" sz="2400">
              <a:ea typeface="ＭＳ Ｐゴシック" panose="020B0600070205080204" pitchFamily="34" charset="-128"/>
            </a:endParaRPr>
          </a:p>
          <a:p>
            <a:pPr eaLnBrk="1" hangingPunct="1">
              <a:buFontTx/>
              <a:buNone/>
            </a:pPr>
            <a:endParaRPr lang="en-US" altLang="en-US" sz="2400">
              <a:solidFill>
                <a:srgbClr val="FFFF00"/>
              </a:solidFill>
              <a:latin typeface="Arial" panose="020B0604020202020204" pitchFamily="34" charset="0"/>
              <a:cs typeface="Arial" panose="020B0604020202020204" pitchFamily="34" charset="0"/>
            </a:endParaRPr>
          </a:p>
          <a:p>
            <a:pPr eaLnBrk="1" hangingPunct="1">
              <a:buFontTx/>
              <a:buNone/>
            </a:pPr>
            <a:endParaRPr lang="en-US" altLang="en-US" sz="2400">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1CBD43D0-813C-4812-87B3-B2A60919C61F}"/>
              </a:ext>
            </a:extLst>
          </p:cNvPr>
          <p:cNvSpPr>
            <a:spLocks noGrp="1" noChangeArrowheads="1"/>
          </p:cNvSpPr>
          <p:nvPr>
            <p:ph type="title"/>
          </p:nvPr>
        </p:nvSpPr>
        <p:spPr>
          <a:xfrm>
            <a:off x="304800" y="152400"/>
            <a:ext cx="8610600" cy="1447800"/>
          </a:xfrm>
        </p:spPr>
        <p:txBody>
          <a:bodyPr rtlCol="0">
            <a:normAutofit fontScale="90000"/>
          </a:bodyPr>
          <a:lstStyle/>
          <a:p>
            <a:pPr eaLnBrk="1" fontAlgn="auto" hangingPunct="1">
              <a:spcAft>
                <a:spcPts val="0"/>
              </a:spcAft>
              <a:defRPr/>
            </a:pPr>
            <a:r>
              <a:rPr lang="en-US" sz="3800" b="1" dirty="0">
                <a:latin typeface="Arial" panose="020B0604020202020204" pitchFamily="34" charset="0"/>
                <a:cs typeface="Arial" panose="020B0604020202020204" pitchFamily="34" charset="0"/>
              </a:rPr>
              <a:t>Destructive Force:  </a:t>
            </a:r>
            <a:br>
              <a:rPr lang="en-US" sz="3800" b="1" dirty="0">
                <a:latin typeface="Arial" panose="020B0604020202020204" pitchFamily="34" charset="0"/>
                <a:cs typeface="Arial" panose="020B0604020202020204" pitchFamily="34" charset="0"/>
              </a:rPr>
            </a:br>
            <a:r>
              <a:rPr lang="en-US" sz="3800" b="1" dirty="0">
                <a:latin typeface="Arial" panose="020B0604020202020204" pitchFamily="34" charset="0"/>
                <a:cs typeface="Arial" panose="020B0604020202020204" pitchFamily="34" charset="0"/>
              </a:rPr>
              <a:t>Mechanical Weathering and Erosion</a:t>
            </a:r>
            <a:br>
              <a:rPr lang="en-US"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from Water and Gravity</a:t>
            </a:r>
            <a:endParaRPr lang="en-US" b="1" dirty="0">
              <a:latin typeface="Arial" panose="020B0604020202020204" pitchFamily="34" charset="0"/>
              <a:cs typeface="Arial" panose="020B0604020202020204" pitchFamily="34" charset="0"/>
            </a:endParaRPr>
          </a:p>
        </p:txBody>
      </p:sp>
      <p:pic>
        <p:nvPicPr>
          <p:cNvPr id="14340" name="Picture 2" descr="http://www.snopes.com/photos/natural/graphics/landslide.jpg">
            <a:extLst>
              <a:ext uri="{FF2B5EF4-FFF2-40B4-BE49-F238E27FC236}">
                <a16:creationId xmlns:a16="http://schemas.microsoft.com/office/drawing/2014/main" id="{307C7397-FF1B-4E63-BFE4-C94330339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51013"/>
            <a:ext cx="384175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3B96F3C9-0E41-462E-86AB-E3A286E00315}"/>
              </a:ext>
            </a:extLst>
          </p:cNvPr>
          <p:cNvSpPr>
            <a:spLocks noGrp="1" noChangeArrowheads="1"/>
          </p:cNvSpPr>
          <p:nvPr>
            <p:ph type="title"/>
          </p:nvPr>
        </p:nvSpPr>
        <p:spPr>
          <a:xfrm>
            <a:off x="304800" y="152400"/>
            <a:ext cx="8458200" cy="1096963"/>
          </a:xfrm>
        </p:spPr>
        <p:txBody>
          <a:bodyPr rtlCol="0">
            <a:normAutofit fontScale="90000"/>
          </a:bodyPr>
          <a:lstStyle/>
          <a:p>
            <a:pPr eaLnBrk="1" fontAlgn="auto" hangingPunct="1">
              <a:spcAft>
                <a:spcPts val="0"/>
              </a:spcAft>
              <a:defRPr/>
            </a:pPr>
            <a:r>
              <a:rPr lang="en-US" sz="4000" b="1" dirty="0">
                <a:latin typeface="Arial" panose="020B0604020202020204" pitchFamily="34" charset="0"/>
                <a:cs typeface="Arial" panose="020B0604020202020204" pitchFamily="34" charset="0"/>
              </a:rPr>
              <a:t>Destructive Force: Mechanical Weathering and Erosion</a:t>
            </a:r>
            <a:br>
              <a:rPr lang="en-US"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from Water and Gravity</a:t>
            </a:r>
            <a:endParaRPr lang="en-US" b="1" dirty="0">
              <a:latin typeface="Arial" panose="020B0604020202020204" pitchFamily="34" charset="0"/>
              <a:cs typeface="Arial" panose="020B0604020202020204" pitchFamily="34" charset="0"/>
            </a:endParaRPr>
          </a:p>
        </p:txBody>
      </p:sp>
      <p:pic>
        <p:nvPicPr>
          <p:cNvPr id="15363" name="Picture 2" descr="https://web.viu.ca/geoscape/images/landslides.jpg">
            <a:extLst>
              <a:ext uri="{FF2B5EF4-FFF2-40B4-BE49-F238E27FC236}">
                <a16:creationId xmlns:a16="http://schemas.microsoft.com/office/drawing/2014/main" id="{3E8D76B8-4870-45F4-AF1F-8F925C79C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168" b="6223"/>
          <a:stretch>
            <a:fillRect/>
          </a:stretch>
        </p:blipFill>
        <p:spPr bwMode="auto">
          <a:xfrm>
            <a:off x="1524000" y="1828800"/>
            <a:ext cx="63246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E3CCD5B-5DE3-4EA2-8D1E-A0E508C206A8}"/>
              </a:ext>
            </a:extLst>
          </p:cNvPr>
          <p:cNvSpPr>
            <a:spLocks noGrp="1" noChangeArrowheads="1"/>
          </p:cNvSpPr>
          <p:nvPr>
            <p:ph type="title"/>
          </p:nvPr>
        </p:nvSpPr>
        <p:spPr>
          <a:xfrm>
            <a:off x="228600" y="0"/>
            <a:ext cx="8686800" cy="1828800"/>
          </a:xfrm>
          <a:solidFill>
            <a:srgbClr val="99FF66">
              <a:alpha val="0"/>
            </a:srgbClr>
          </a:solidFill>
        </p:spPr>
        <p:txBody>
          <a:bodyPr/>
          <a:lstStyle/>
          <a:p>
            <a:pPr eaLnBrk="1" hangingPunct="1"/>
            <a:r>
              <a:rPr lang="en-US" altLang="en-US" sz="3600" b="1">
                <a:latin typeface="Arial" panose="020B0604020202020204" pitchFamily="34" charset="0"/>
                <a:cs typeface="Arial" panose="020B0604020202020204" pitchFamily="34" charset="0"/>
              </a:rPr>
              <a:t>Destructive Force:  </a:t>
            </a:r>
            <a:br>
              <a:rPr lang="en-US" altLang="en-US" sz="3600" b="1">
                <a:latin typeface="Arial" panose="020B0604020202020204" pitchFamily="34" charset="0"/>
                <a:cs typeface="Arial" panose="020B0604020202020204" pitchFamily="34" charset="0"/>
              </a:rPr>
            </a:br>
            <a:r>
              <a:rPr lang="en-US" altLang="en-US" sz="3600" b="1">
                <a:latin typeface="Arial" panose="020B0604020202020204" pitchFamily="34" charset="0"/>
                <a:cs typeface="Arial" panose="020B0604020202020204" pitchFamily="34" charset="0"/>
              </a:rPr>
              <a:t>Mechanical Weathering and Erosion </a:t>
            </a:r>
            <a:br>
              <a:rPr lang="en-US" altLang="en-US" sz="3600" b="1">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by Wind</a:t>
            </a:r>
          </a:p>
        </p:txBody>
      </p:sp>
      <p:sp>
        <p:nvSpPr>
          <p:cNvPr id="16387" name="Rectangle 3">
            <a:extLst>
              <a:ext uri="{FF2B5EF4-FFF2-40B4-BE49-F238E27FC236}">
                <a16:creationId xmlns:a16="http://schemas.microsoft.com/office/drawing/2014/main" id="{E29F7B29-28C1-4984-AFCB-8AD0F5D13659}"/>
              </a:ext>
            </a:extLst>
          </p:cNvPr>
          <p:cNvSpPr>
            <a:spLocks noGrp="1" noChangeArrowheads="1"/>
          </p:cNvSpPr>
          <p:nvPr>
            <p:ph type="body" sz="half" idx="1"/>
          </p:nvPr>
        </p:nvSpPr>
        <p:spPr>
          <a:xfrm>
            <a:off x="228600" y="2914650"/>
            <a:ext cx="3048000" cy="2819400"/>
          </a:xfrm>
          <a:solidFill>
            <a:schemeClr val="accent1">
              <a:alpha val="0"/>
            </a:schemeClr>
          </a:solidFill>
        </p:spPr>
        <p:txBody>
          <a:bodyPr/>
          <a:lstStyle/>
          <a:p>
            <a:pPr marL="0" indent="0" eaLnBrk="1" hangingPunct="1">
              <a:buFontTx/>
              <a:buNone/>
            </a:pPr>
            <a:r>
              <a:rPr lang="en-US" altLang="en-US" sz="2400">
                <a:latin typeface="Arial" panose="020B0604020202020204" pitchFamily="34" charset="0"/>
                <a:cs typeface="Arial" panose="020B0604020202020204" pitchFamily="34" charset="0"/>
              </a:rPr>
              <a:t>As the wind blows it picks up small particles of sand and blasts large rocks with the abrasive particles, cutting and shaping the rock.</a:t>
            </a:r>
          </a:p>
        </p:txBody>
      </p:sp>
      <p:pic>
        <p:nvPicPr>
          <p:cNvPr id="16388" name="Picture 7" descr="sandstone-pedestal-525417-ga">
            <a:extLst>
              <a:ext uri="{FF2B5EF4-FFF2-40B4-BE49-F238E27FC236}">
                <a16:creationId xmlns:a16="http://schemas.microsoft.com/office/drawing/2014/main" id="{C209E541-5366-4840-A354-EC7476BBC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286000"/>
            <a:ext cx="5430838"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9BB65AF2-E694-42DA-A7D7-E21C28D4A92B}"/>
              </a:ext>
            </a:extLst>
          </p:cNvPr>
          <p:cNvSpPr>
            <a:spLocks noGrp="1"/>
          </p:cNvSpPr>
          <p:nvPr>
            <p:ph type="title"/>
          </p:nvPr>
        </p:nvSpPr>
        <p:spPr>
          <a:xfrm>
            <a:off x="434975" y="5334000"/>
            <a:ext cx="8382000" cy="1143000"/>
          </a:xfrm>
        </p:spPr>
        <p:txBody>
          <a:bodyPr/>
          <a:lstStyle/>
          <a:p>
            <a:pPr eaLnBrk="1" hangingPunct="1"/>
            <a:r>
              <a:rPr lang="en-US" altLang="en-US" sz="2400">
                <a:latin typeface="Arial" panose="020B0604020202020204" pitchFamily="34" charset="0"/>
                <a:cs typeface="Arial" panose="020B0604020202020204" pitchFamily="34" charset="0"/>
              </a:rPr>
              <a:t>Strong winds can move small rocks and soil from one location to another. Blowing wind and sand are the  reasons these rocks and dunes have formed. </a:t>
            </a:r>
            <a:endParaRPr lang="en-US" altLang="en-US" sz="2400" b="1">
              <a:latin typeface="Arial" panose="020B0604020202020204" pitchFamily="34" charset="0"/>
              <a:cs typeface="Arial" panose="020B0604020202020204" pitchFamily="34" charset="0"/>
            </a:endParaRPr>
          </a:p>
        </p:txBody>
      </p:sp>
      <p:pic>
        <p:nvPicPr>
          <p:cNvPr id="17411" name="Content Placeholder 3">
            <a:extLst>
              <a:ext uri="{FF2B5EF4-FFF2-40B4-BE49-F238E27FC236}">
                <a16:creationId xmlns:a16="http://schemas.microsoft.com/office/drawing/2014/main" id="{5201F6EC-42D0-49D0-9EB1-5689E0B4CBE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1816" r="11816"/>
          <a:stretch>
            <a:fillRect/>
          </a:stretch>
        </p:blipFill>
        <p:spPr>
          <a:xfrm>
            <a:off x="152400" y="2190750"/>
            <a:ext cx="4935538" cy="2790825"/>
          </a:xfrm>
        </p:spPr>
      </p:pic>
      <p:pic>
        <p:nvPicPr>
          <p:cNvPr id="17412" name="Picture 4">
            <a:extLst>
              <a:ext uri="{FF2B5EF4-FFF2-40B4-BE49-F238E27FC236}">
                <a16:creationId xmlns:a16="http://schemas.microsoft.com/office/drawing/2014/main" id="{DA676824-A70F-433D-852D-259E830FB5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30438"/>
            <a:ext cx="3733800"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9588085D-C2A2-443A-A0CA-B607217EADB5}"/>
              </a:ext>
            </a:extLst>
          </p:cNvPr>
          <p:cNvSpPr txBox="1">
            <a:spLocks noChangeArrowheads="1"/>
          </p:cNvSpPr>
          <p:nvPr/>
        </p:nvSpPr>
        <p:spPr bwMode="auto">
          <a:xfrm>
            <a:off x="228600" y="152400"/>
            <a:ext cx="8610600" cy="1447800"/>
          </a:xfrm>
          <a:prstGeom prst="rect">
            <a:avLst/>
          </a:prstGeom>
          <a:solidFill>
            <a:srgbClr val="99FF66">
              <a:alpha val="0"/>
            </a:srgbClr>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3600" b="1" kern="0" dirty="0">
                <a:latin typeface="Arial" panose="020B0604020202020204" pitchFamily="34" charset="0"/>
                <a:cs typeface="Arial" panose="020B0604020202020204" pitchFamily="34" charset="0"/>
              </a:rPr>
              <a:t>More Mechanical Weathering and Erosion </a:t>
            </a:r>
          </a:p>
          <a:p>
            <a:pPr>
              <a:defRPr/>
            </a:pPr>
            <a:r>
              <a:rPr lang="en-US" altLang="en-US" sz="2400" b="1" kern="0" dirty="0">
                <a:latin typeface="Arial" panose="020B0604020202020204" pitchFamily="34" charset="0"/>
                <a:cs typeface="Arial" panose="020B0604020202020204" pitchFamily="34" charset="0"/>
              </a:rPr>
              <a:t>by Wind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3A66C14-C46D-48B6-A206-FABC3BB218B3}"/>
              </a:ext>
            </a:extLst>
          </p:cNvPr>
          <p:cNvSpPr>
            <a:spLocks noGrp="1" noChangeArrowheads="1"/>
          </p:cNvSpPr>
          <p:nvPr>
            <p:ph type="title"/>
          </p:nvPr>
        </p:nvSpPr>
        <p:spPr>
          <a:xfrm>
            <a:off x="304800" y="0"/>
            <a:ext cx="8839200" cy="1828800"/>
          </a:xfrm>
        </p:spPr>
        <p:txBody>
          <a:bodyPr/>
          <a:lstStyle/>
          <a:p>
            <a:pPr eaLnBrk="1" hangingPunct="1"/>
            <a:r>
              <a:rPr lang="en-US" altLang="en-US" sz="3800" b="1">
                <a:latin typeface="Arial" panose="020B0604020202020204" pitchFamily="34" charset="0"/>
                <a:cs typeface="Arial" panose="020B0604020202020204" pitchFamily="34" charset="0"/>
              </a:rPr>
              <a:t>Destructive Force: </a:t>
            </a:r>
            <a:br>
              <a:rPr lang="en-US" altLang="en-US" sz="3800" b="1">
                <a:latin typeface="Arial" panose="020B0604020202020204" pitchFamily="34" charset="0"/>
                <a:cs typeface="Arial" panose="020B0604020202020204" pitchFamily="34" charset="0"/>
              </a:rPr>
            </a:br>
            <a:r>
              <a:rPr lang="en-US" altLang="en-US" sz="3800" b="1">
                <a:latin typeface="Arial" panose="020B0604020202020204" pitchFamily="34" charset="0"/>
                <a:cs typeface="Arial" panose="020B0604020202020204" pitchFamily="34" charset="0"/>
              </a:rPr>
              <a:t>Mechanical Weathering and Erosion </a:t>
            </a:r>
            <a:br>
              <a:rPr lang="en-US" altLang="en-US" sz="3600" b="1">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From Water and Ice</a:t>
            </a:r>
          </a:p>
        </p:txBody>
      </p:sp>
      <p:pic>
        <p:nvPicPr>
          <p:cNvPr id="18435" name="Picture 5" descr="Columns6PA122461">
            <a:extLst>
              <a:ext uri="{FF2B5EF4-FFF2-40B4-BE49-F238E27FC236}">
                <a16:creationId xmlns:a16="http://schemas.microsoft.com/office/drawing/2014/main" id="{893CA15C-C3FB-4CBE-BC6D-F6EDDB502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268" b="12233"/>
          <a:stretch>
            <a:fillRect/>
          </a:stretch>
        </p:blipFill>
        <p:spPr bwMode="auto">
          <a:xfrm>
            <a:off x="5257800" y="1981200"/>
            <a:ext cx="29479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9" descr="image006">
            <a:extLst>
              <a:ext uri="{FF2B5EF4-FFF2-40B4-BE49-F238E27FC236}">
                <a16:creationId xmlns:a16="http://schemas.microsoft.com/office/drawing/2014/main" id="{62137AF2-08B6-4410-944B-9D035270D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81200"/>
            <a:ext cx="34845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1">
            <a:extLst>
              <a:ext uri="{FF2B5EF4-FFF2-40B4-BE49-F238E27FC236}">
                <a16:creationId xmlns:a16="http://schemas.microsoft.com/office/drawing/2014/main" id="{01BD4EEE-4B97-4CFE-A604-3F1A1F6DB4AF}"/>
              </a:ext>
            </a:extLst>
          </p:cNvPr>
          <p:cNvSpPr>
            <a:spLocks noChangeArrowheads="1"/>
          </p:cNvSpPr>
          <p:nvPr/>
        </p:nvSpPr>
        <p:spPr bwMode="auto">
          <a:xfrm>
            <a:off x="457200" y="5486400"/>
            <a:ext cx="830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latin typeface="Arial" panose="020B0604020202020204" pitchFamily="34" charset="0"/>
                <a:cs typeface="Arial" panose="020B0604020202020204" pitchFamily="34" charset="0"/>
              </a:rPr>
              <a:t>Water in cracks in the rock freezes. As it freezes it expands causing the rocks to break.</a:t>
            </a:r>
            <a:r>
              <a:rPr lang="en-US" altLang="en-US" sz="2400">
                <a:solidFill>
                  <a:schemeClr val="bg1"/>
                </a:solidFill>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This is known as ice wedging</a:t>
            </a:r>
            <a:r>
              <a:rPr lang="en-US" altLang="en-US" sz="2400">
                <a:latin typeface="Arial Unicode MS" panose="020B0604020202020204" pitchFamily="34" charset="-128"/>
              </a:rPr>
              <a:t>.</a:t>
            </a:r>
            <a:endParaRPr lang="en-US" altLang="en-US" sz="2400">
              <a:latin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a:extLst>
              <a:ext uri="{FF2B5EF4-FFF2-40B4-BE49-F238E27FC236}">
                <a16:creationId xmlns:a16="http://schemas.microsoft.com/office/drawing/2014/main" id="{E26BF66C-B452-40E8-8715-DD0EFE54C61E}"/>
              </a:ext>
            </a:extLst>
          </p:cNvPr>
          <p:cNvSpPr txBox="1">
            <a:spLocks noChangeArrowheads="1"/>
          </p:cNvSpPr>
          <p:nvPr/>
        </p:nvSpPr>
        <p:spPr bwMode="auto">
          <a:xfrm>
            <a:off x="6324600" y="2286000"/>
            <a:ext cx="2590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Arial" panose="020B0604020202020204" pitchFamily="34" charset="0"/>
                <a:ea typeface="ＭＳ Ｐゴシック" panose="020B0600070205080204" pitchFamily="34" charset="-128"/>
              </a:rPr>
              <a:t>Land is being constantly worn down by wind, water, and ice.</a:t>
            </a:r>
          </a:p>
        </p:txBody>
      </p:sp>
      <p:grpSp>
        <p:nvGrpSpPr>
          <p:cNvPr id="19459" name="Group 5">
            <a:extLst>
              <a:ext uri="{FF2B5EF4-FFF2-40B4-BE49-F238E27FC236}">
                <a16:creationId xmlns:a16="http://schemas.microsoft.com/office/drawing/2014/main" id="{1D57B17A-0108-4E21-9D80-E4BC3F959F64}"/>
              </a:ext>
            </a:extLst>
          </p:cNvPr>
          <p:cNvGrpSpPr>
            <a:grpSpLocks/>
          </p:cNvGrpSpPr>
          <p:nvPr/>
        </p:nvGrpSpPr>
        <p:grpSpPr bwMode="auto">
          <a:xfrm>
            <a:off x="228600" y="2133600"/>
            <a:ext cx="5715000" cy="4029075"/>
            <a:chOff x="762000" y="1676400"/>
            <a:chExt cx="7620000" cy="5038725"/>
          </a:xfrm>
        </p:grpSpPr>
        <p:pic>
          <p:nvPicPr>
            <p:cNvPr id="19463" name="Picture 3">
              <a:extLst>
                <a:ext uri="{FF2B5EF4-FFF2-40B4-BE49-F238E27FC236}">
                  <a16:creationId xmlns:a16="http://schemas.microsoft.com/office/drawing/2014/main" id="{35062F07-E03F-4A06-820A-22ED8F0549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76400"/>
              <a:ext cx="75438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931310FA-CE44-4A73-96A2-7404AA740A04}"/>
                </a:ext>
              </a:extLst>
            </p:cNvPr>
            <p:cNvCxnSpPr>
              <a:cxnSpLocks noChangeShapeType="1"/>
            </p:cNvCxnSpPr>
            <p:nvPr/>
          </p:nvCxnSpPr>
          <p:spPr bwMode="auto">
            <a:xfrm>
              <a:off x="762000" y="3123694"/>
              <a:ext cx="7620000" cy="0"/>
            </a:xfrm>
            <a:prstGeom prst="line">
              <a:avLst/>
            </a:prstGeom>
            <a:noFill/>
            <a:ln w="57150">
              <a:solidFill>
                <a:srgbClr val="0000FF"/>
              </a:solidFill>
              <a:round/>
              <a:headEnd/>
              <a:tailEnd/>
            </a:ln>
            <a:effectLst>
              <a:outerShdw blurRad="40000" dist="20000" dir="5400000" rotWithShape="0">
                <a:srgbClr val="808080">
                  <a:alpha val="37999"/>
                </a:srgbClr>
              </a:outerShdw>
            </a:effectLst>
            <a:extLst/>
          </p:spPr>
        </p:cxnSp>
      </p:grpSp>
      <p:cxnSp>
        <p:nvCxnSpPr>
          <p:cNvPr id="8" name="Straight Arrow Connector 7">
            <a:extLst>
              <a:ext uri="{FF2B5EF4-FFF2-40B4-BE49-F238E27FC236}">
                <a16:creationId xmlns:a16="http://schemas.microsoft.com/office/drawing/2014/main" id="{0EA217EA-BEED-4F80-B4FB-871BD92BFEEF}"/>
              </a:ext>
            </a:extLst>
          </p:cNvPr>
          <p:cNvCxnSpPr>
            <a:cxnSpLocks noChangeShapeType="1"/>
          </p:cNvCxnSpPr>
          <p:nvPr/>
        </p:nvCxnSpPr>
        <p:spPr bwMode="auto">
          <a:xfrm flipH="1" flipV="1">
            <a:off x="4876800" y="3290888"/>
            <a:ext cx="1600200" cy="1371600"/>
          </a:xfrm>
          <a:prstGeom prst="straightConnector1">
            <a:avLst/>
          </a:prstGeom>
          <a:noFill/>
          <a:ln w="38100">
            <a:solidFill>
              <a:srgbClr val="FF0000"/>
            </a:solidFill>
            <a:round/>
            <a:headEnd/>
            <a:tailEnd type="arrow" w="med" len="med"/>
          </a:ln>
          <a:effectLst>
            <a:outerShdw blurRad="40000" dist="20000" dir="5400000" rotWithShape="0">
              <a:srgbClr val="808080">
                <a:alpha val="37999"/>
              </a:srgbClr>
            </a:outerShdw>
          </a:effectLst>
          <a:extLst/>
        </p:spPr>
      </p:cxnSp>
      <p:sp>
        <p:nvSpPr>
          <p:cNvPr id="19461" name="TextBox 8">
            <a:extLst>
              <a:ext uri="{FF2B5EF4-FFF2-40B4-BE49-F238E27FC236}">
                <a16:creationId xmlns:a16="http://schemas.microsoft.com/office/drawing/2014/main" id="{A674089C-3146-43F5-B979-F7ED57324D9C}"/>
              </a:ext>
            </a:extLst>
          </p:cNvPr>
          <p:cNvSpPr txBox="1">
            <a:spLocks noChangeArrowheads="1"/>
          </p:cNvSpPr>
          <p:nvPr/>
        </p:nvSpPr>
        <p:spPr bwMode="auto">
          <a:xfrm>
            <a:off x="6400800" y="4572000"/>
            <a:ext cx="2209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Arial" panose="020B0604020202020204" pitchFamily="34" charset="0"/>
                <a:ea typeface="ＭＳ Ｐゴシック" panose="020B0600070205080204" pitchFamily="34" charset="-128"/>
              </a:rPr>
              <a:t>The original level of the plateau.</a:t>
            </a:r>
          </a:p>
        </p:txBody>
      </p:sp>
      <p:sp>
        <p:nvSpPr>
          <p:cNvPr id="10" name="Rectangle 2">
            <a:extLst>
              <a:ext uri="{FF2B5EF4-FFF2-40B4-BE49-F238E27FC236}">
                <a16:creationId xmlns:a16="http://schemas.microsoft.com/office/drawing/2014/main" id="{144A348A-E1E3-4579-9ADE-B8F390914EE2}"/>
              </a:ext>
            </a:extLst>
          </p:cNvPr>
          <p:cNvSpPr>
            <a:spLocks noGrp="1" noChangeArrowheads="1"/>
          </p:cNvSpPr>
          <p:nvPr>
            <p:ph type="title"/>
          </p:nvPr>
        </p:nvSpPr>
        <p:spPr>
          <a:xfrm>
            <a:off x="304800" y="0"/>
            <a:ext cx="8839200" cy="1828800"/>
          </a:xfrm>
        </p:spPr>
        <p:txBody>
          <a:bodyPr rtlCol="0">
            <a:normAutofit fontScale="90000"/>
          </a:bodyPr>
          <a:lstStyle/>
          <a:p>
            <a:pPr eaLnBrk="1" fontAlgn="auto" hangingPunct="1">
              <a:spcAft>
                <a:spcPts val="0"/>
              </a:spcAft>
              <a:defRPr/>
            </a:pPr>
            <a:r>
              <a:rPr lang="en-US" sz="3800" b="1" dirty="0">
                <a:latin typeface="Arial" panose="020B0604020202020204" pitchFamily="34" charset="0"/>
                <a:cs typeface="Arial" panose="020B0604020202020204" pitchFamily="34" charset="0"/>
              </a:rPr>
              <a:t>Destructive Force: </a:t>
            </a:r>
            <a:br>
              <a:rPr lang="en-US" sz="3800" b="1" dirty="0">
                <a:latin typeface="Arial" panose="020B0604020202020204" pitchFamily="34" charset="0"/>
                <a:cs typeface="Arial" panose="020B0604020202020204" pitchFamily="34" charset="0"/>
              </a:rPr>
            </a:br>
            <a:r>
              <a:rPr lang="en-US" sz="3800" b="1" dirty="0">
                <a:latin typeface="Arial" panose="020B0604020202020204" pitchFamily="34" charset="0"/>
                <a:cs typeface="Arial" panose="020B0604020202020204" pitchFamily="34" charset="0"/>
              </a:rPr>
              <a:t>Mechanical Weathering and Erosion </a:t>
            </a:r>
            <a:br>
              <a:rPr lang="en-US" sz="36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From Wind, </a:t>
            </a:r>
            <a:r>
              <a:rPr lang="en-US" sz="4000" b="1" dirty="0">
                <a:latin typeface="Arial" panose="020B0604020202020204" pitchFamily="34" charset="0"/>
                <a:cs typeface="Arial" panose="020B0604020202020204" pitchFamily="34" charset="0"/>
              </a:rPr>
              <a:t>Water</a:t>
            </a:r>
            <a:r>
              <a:rPr lang="en-US" sz="2400" b="1" dirty="0">
                <a:latin typeface="Arial" panose="020B0604020202020204" pitchFamily="34" charset="0"/>
                <a:cs typeface="Arial" panose="020B0604020202020204" pitchFamily="34" charset="0"/>
              </a:rPr>
              <a:t>, and Ice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B2549CE-0A20-45D7-8337-352ECFD35FBD}"/>
              </a:ext>
            </a:extLst>
          </p:cNvPr>
          <p:cNvSpPr>
            <a:spLocks noGrp="1" noChangeArrowheads="1"/>
          </p:cNvSpPr>
          <p:nvPr>
            <p:ph type="title"/>
          </p:nvPr>
        </p:nvSpPr>
        <p:spPr>
          <a:xfrm>
            <a:off x="0" y="304800"/>
            <a:ext cx="8915400" cy="1447800"/>
          </a:xfrm>
          <a:solidFill>
            <a:srgbClr val="99FF66">
              <a:alpha val="0"/>
            </a:srgbClr>
          </a:solidFill>
        </p:spPr>
        <p:txBody>
          <a:bodyPr rtlCol="0">
            <a:normAutofit fontScale="90000"/>
          </a:bodyPr>
          <a:lstStyle/>
          <a:p>
            <a:pPr eaLnBrk="1" fontAlgn="auto" hangingPunct="1">
              <a:spcAft>
                <a:spcPts val="0"/>
              </a:spcAft>
              <a:defRPr/>
            </a:pPr>
            <a:r>
              <a:rPr lang="en-US" altLang="en-US" sz="3600" b="1" dirty="0">
                <a:latin typeface="Arial" panose="020B0604020202020204" pitchFamily="34" charset="0"/>
                <a:cs typeface="Arial" panose="020B0604020202020204" pitchFamily="34" charset="0"/>
              </a:rPr>
              <a:t>Destructive Force: </a:t>
            </a:r>
            <a:br>
              <a:rPr lang="en-US" altLang="en-US" sz="3600" b="1" dirty="0">
                <a:latin typeface="Arial" panose="020B0604020202020204" pitchFamily="34" charset="0"/>
                <a:cs typeface="Arial" panose="020B0604020202020204" pitchFamily="34" charset="0"/>
              </a:rPr>
            </a:br>
            <a:r>
              <a:rPr lang="en-US" altLang="en-US" sz="3600" b="1" dirty="0">
                <a:latin typeface="Arial" panose="020B0604020202020204" pitchFamily="34" charset="0"/>
                <a:cs typeface="Arial" panose="020B0604020202020204" pitchFamily="34" charset="0"/>
              </a:rPr>
              <a:t>Mechanical Weathering and Erosion</a:t>
            </a:r>
            <a:br>
              <a:rPr lang="en-US" altLang="en-US" sz="3200" b="1" dirty="0">
                <a:latin typeface="Arial" panose="020B0604020202020204" pitchFamily="34" charset="0"/>
                <a:cs typeface="Arial" panose="020B0604020202020204" pitchFamily="34" charset="0"/>
              </a:rPr>
            </a:br>
            <a:r>
              <a:rPr lang="en-US" altLang="en-US" sz="2400" b="1" dirty="0">
                <a:latin typeface="Arial" panose="020B0604020202020204" pitchFamily="34" charset="0"/>
                <a:cs typeface="Arial" panose="020B0604020202020204" pitchFamily="34" charset="0"/>
              </a:rPr>
              <a:t>by Glaciers (Ice)</a:t>
            </a:r>
          </a:p>
        </p:txBody>
      </p:sp>
      <p:sp>
        <p:nvSpPr>
          <p:cNvPr id="20483" name="Rectangle 2">
            <a:extLst>
              <a:ext uri="{FF2B5EF4-FFF2-40B4-BE49-F238E27FC236}">
                <a16:creationId xmlns:a16="http://schemas.microsoft.com/office/drawing/2014/main" id="{6BC05B1C-A4AC-4782-88D2-2C213F05A159}"/>
              </a:ext>
            </a:extLst>
          </p:cNvPr>
          <p:cNvSpPr txBox="1">
            <a:spLocks noChangeArrowheads="1"/>
          </p:cNvSpPr>
          <p:nvPr/>
        </p:nvSpPr>
        <p:spPr bwMode="auto">
          <a:xfrm>
            <a:off x="228600" y="1866900"/>
            <a:ext cx="3886200" cy="4419600"/>
          </a:xfrm>
          <a:prstGeom prst="rect">
            <a:avLst/>
          </a:prstGeom>
          <a:solidFill>
            <a:srgbClr val="99FF66">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200">
                <a:latin typeface="Arial" panose="020B0604020202020204" pitchFamily="34" charset="0"/>
                <a:ea typeface="ＭＳ Ｐゴシック" panose="020B0600070205080204" pitchFamily="34" charset="-128"/>
              </a:rPr>
              <a:t>Glaciers are formed over many years as large amounts of snow fall and accumulate. The snow compacts and changes to ice. Stuck in the bottom of the glacier are stones of various sizes that wear away the rock under the glacier as it moves downhill. It is considered </a:t>
            </a:r>
            <a:r>
              <a:rPr lang="en-US" altLang="en-US" sz="2200">
                <a:solidFill>
                  <a:schemeClr val="tx2"/>
                </a:solidFill>
                <a:latin typeface="Arial" panose="020B0604020202020204" pitchFamily="34" charset="0"/>
                <a:ea typeface="ＭＳ Ｐゴシック" panose="020B0600070205080204" pitchFamily="34" charset="-128"/>
                <a:cs typeface="Arial" panose="020B0604020202020204" pitchFamily="34" charset="0"/>
              </a:rPr>
              <a:t>a large river of ice that moves very slowly downhill.</a:t>
            </a:r>
            <a:r>
              <a:rPr lang="en-US" altLang="en-US" sz="2200">
                <a:latin typeface="Arial" panose="020B0604020202020204" pitchFamily="34" charset="0"/>
                <a:ea typeface="ＭＳ Ｐゴシック" panose="020B0600070205080204" pitchFamily="34" charset="-128"/>
              </a:rPr>
              <a:t> </a:t>
            </a:r>
          </a:p>
        </p:txBody>
      </p:sp>
      <p:pic>
        <p:nvPicPr>
          <p:cNvPr id="20484" name="Picture 8">
            <a:extLst>
              <a:ext uri="{FF2B5EF4-FFF2-40B4-BE49-F238E27FC236}">
                <a16:creationId xmlns:a16="http://schemas.microsoft.com/office/drawing/2014/main" id="{1B28B23C-CCF2-4FE9-B064-4F1A19EE1B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981200"/>
            <a:ext cx="48260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a:hlinkClick r:id="rId2"/>
            <a:extLst>
              <a:ext uri="{FF2B5EF4-FFF2-40B4-BE49-F238E27FC236}">
                <a16:creationId xmlns:a16="http://schemas.microsoft.com/office/drawing/2014/main" id="{A0E1D7D8-6FF7-44EB-94ED-EB2DBEC20B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43840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4">
            <a:extLst>
              <a:ext uri="{FF2B5EF4-FFF2-40B4-BE49-F238E27FC236}">
                <a16:creationId xmlns:a16="http://schemas.microsoft.com/office/drawing/2014/main" id="{2DAB2EE2-E259-4DA0-9D3B-AE68CDAD7874}"/>
              </a:ext>
            </a:extLst>
          </p:cNvPr>
          <p:cNvSpPr>
            <a:spLocks noChangeArrowheads="1"/>
          </p:cNvSpPr>
          <p:nvPr/>
        </p:nvSpPr>
        <p:spPr bwMode="auto">
          <a:xfrm>
            <a:off x="5562600" y="2438400"/>
            <a:ext cx="33528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Arial" panose="020B0604020202020204" pitchFamily="34" charset="0"/>
                <a:ea typeface="ＭＳ Ｐゴシック" panose="020B0600070205080204" pitchFamily="34" charset="-128"/>
              </a:rPr>
              <a:t>Striations or scratches made in the rock under a glacier by the stones stuck in it as the glacier moved downhill. Click on the link…</a:t>
            </a:r>
          </a:p>
          <a:p>
            <a:pPr eaLnBrk="1" hangingPunct="1">
              <a:spcBef>
                <a:spcPct val="0"/>
              </a:spcBef>
              <a:buFontTx/>
              <a:buNone/>
            </a:pPr>
            <a:r>
              <a:rPr lang="en-US" altLang="en-US" sz="2400">
                <a:latin typeface="Arial" panose="020B0604020202020204" pitchFamily="34" charset="0"/>
                <a:ea typeface="ＭＳ Ｐゴシック" panose="020B0600070205080204" pitchFamily="34" charset="-128"/>
                <a:hlinkClick r:id="rId2"/>
              </a:rPr>
              <a:t>https://www.youtube.com/watch?v=NqcjF5C03DI</a:t>
            </a:r>
            <a:endParaRPr lang="en-US" altLang="en-US" sz="2400">
              <a:latin typeface="Arial" panose="020B0604020202020204" pitchFamily="34" charset="0"/>
              <a:ea typeface="ＭＳ Ｐゴシック" panose="020B0600070205080204" pitchFamily="34" charset="-128"/>
            </a:endParaRPr>
          </a:p>
          <a:p>
            <a:pPr eaLnBrk="1" hangingPunct="1">
              <a:spcBef>
                <a:spcPct val="0"/>
              </a:spcBef>
              <a:buFontTx/>
              <a:buNone/>
            </a:pPr>
            <a:endParaRPr lang="en-US" altLang="en-US" sz="2400">
              <a:latin typeface="Arial" panose="020B0604020202020204" pitchFamily="34" charset="0"/>
              <a:ea typeface="ＭＳ Ｐゴシック" panose="020B0600070205080204" pitchFamily="34" charset="-128"/>
            </a:endParaRPr>
          </a:p>
        </p:txBody>
      </p:sp>
      <p:sp>
        <p:nvSpPr>
          <p:cNvPr id="7" name="Rectangle 2">
            <a:extLst>
              <a:ext uri="{FF2B5EF4-FFF2-40B4-BE49-F238E27FC236}">
                <a16:creationId xmlns:a16="http://schemas.microsoft.com/office/drawing/2014/main" id="{C1045067-B053-47D1-9F4D-08361F8BB765}"/>
              </a:ext>
            </a:extLst>
          </p:cNvPr>
          <p:cNvSpPr txBox="1">
            <a:spLocks noChangeArrowheads="1"/>
          </p:cNvSpPr>
          <p:nvPr/>
        </p:nvSpPr>
        <p:spPr bwMode="auto">
          <a:xfrm>
            <a:off x="0" y="304800"/>
            <a:ext cx="8915400" cy="1447800"/>
          </a:xfrm>
          <a:prstGeom prst="rect">
            <a:avLst/>
          </a:prstGeom>
          <a:solidFill>
            <a:srgbClr val="99FF66">
              <a:alpha val="0"/>
            </a:srgbClr>
          </a:solidFill>
          <a:ln w="9525">
            <a:noFill/>
            <a:miter lim="800000"/>
            <a:headEnd/>
            <a:tailEnd/>
          </a:ln>
          <a:effectLst/>
        </p:spPr>
        <p:txBody>
          <a:bodyPr anchor="ctr"/>
          <a:lstStyle/>
          <a:p>
            <a:pPr algn="ctr">
              <a:defRPr/>
            </a:pPr>
            <a:r>
              <a:rPr lang="en-US" altLang="en-US" sz="3600" b="1" kern="0" dirty="0">
                <a:solidFill>
                  <a:schemeClr val="tx2"/>
                </a:solidFill>
                <a:effectLst>
                  <a:outerShdw blurRad="38100" dist="38100" dir="2700000" algn="tl">
                    <a:srgbClr val="000000"/>
                  </a:outerShdw>
                </a:effectLst>
                <a:ea typeface="+mj-ea"/>
                <a:cs typeface="Arial" panose="020B0604020202020204" pitchFamily="34" charset="0"/>
              </a:rPr>
              <a:t>Destructive Force: </a:t>
            </a:r>
            <a:br>
              <a:rPr lang="en-US" altLang="en-US" sz="3600" b="1" kern="0" dirty="0">
                <a:solidFill>
                  <a:schemeClr val="tx2"/>
                </a:solidFill>
                <a:effectLst>
                  <a:outerShdw blurRad="38100" dist="38100" dir="2700000" algn="tl">
                    <a:srgbClr val="000000"/>
                  </a:outerShdw>
                </a:effectLst>
                <a:ea typeface="+mj-ea"/>
                <a:cs typeface="Arial" panose="020B0604020202020204" pitchFamily="34" charset="0"/>
              </a:rPr>
            </a:br>
            <a:r>
              <a:rPr lang="en-US" altLang="en-US" sz="3600" b="1" kern="0" dirty="0">
                <a:solidFill>
                  <a:schemeClr val="tx2"/>
                </a:solidFill>
                <a:effectLst>
                  <a:outerShdw blurRad="38100" dist="38100" dir="2700000" algn="tl">
                    <a:srgbClr val="000000"/>
                  </a:outerShdw>
                </a:effectLst>
                <a:ea typeface="+mj-ea"/>
                <a:cs typeface="Arial" panose="020B0604020202020204" pitchFamily="34" charset="0"/>
              </a:rPr>
              <a:t>Mechanical Weathering and Erosion</a:t>
            </a:r>
            <a:br>
              <a:rPr lang="en-US" altLang="en-US" sz="3200" b="1" kern="0" dirty="0">
                <a:solidFill>
                  <a:schemeClr val="tx2"/>
                </a:solidFill>
                <a:effectLst>
                  <a:outerShdw blurRad="38100" dist="38100" dir="2700000" algn="tl">
                    <a:srgbClr val="000000"/>
                  </a:outerShdw>
                </a:effectLst>
                <a:ea typeface="+mj-ea"/>
                <a:cs typeface="Arial" panose="020B0604020202020204" pitchFamily="34" charset="0"/>
              </a:rPr>
            </a:br>
            <a:r>
              <a:rPr lang="en-US" altLang="en-US" sz="2400" b="1" kern="0" dirty="0">
                <a:solidFill>
                  <a:schemeClr val="tx2"/>
                </a:solidFill>
                <a:effectLst>
                  <a:outerShdw blurRad="38100" dist="38100" dir="2700000" algn="tl">
                    <a:srgbClr val="000000"/>
                  </a:outerShdw>
                </a:effectLst>
                <a:ea typeface="+mj-ea"/>
                <a:cs typeface="Arial" panose="020B0604020202020204" pitchFamily="34" charset="0"/>
              </a:rPr>
              <a:t>by Glaciers (Ice)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CC36A93-E4A9-4790-8B28-D3F22FDA9880}"/>
              </a:ext>
            </a:extLst>
          </p:cNvPr>
          <p:cNvSpPr>
            <a:spLocks noGrp="1" noChangeArrowheads="1"/>
          </p:cNvSpPr>
          <p:nvPr>
            <p:ph type="title"/>
          </p:nvPr>
        </p:nvSpPr>
        <p:spPr/>
        <p:txBody>
          <a:bodyPr/>
          <a:lstStyle/>
          <a:p>
            <a:pPr eaLnBrk="1" hangingPunct="1"/>
            <a:r>
              <a:rPr lang="en-US" altLang="en-US" b="1">
                <a:latin typeface="Arial" panose="020B0604020202020204" pitchFamily="34" charset="0"/>
                <a:cs typeface="Arial" panose="020B0604020202020204" pitchFamily="34" charset="0"/>
              </a:rPr>
              <a:t>Layers of the Earth</a:t>
            </a:r>
          </a:p>
        </p:txBody>
      </p:sp>
      <p:pic>
        <p:nvPicPr>
          <p:cNvPr id="4099" name="Picture 5" descr="platetectonics">
            <a:extLst>
              <a:ext uri="{FF2B5EF4-FFF2-40B4-BE49-F238E27FC236}">
                <a16:creationId xmlns:a16="http://schemas.microsoft.com/office/drawing/2014/main" id="{262FFA5D-3823-4A94-9515-753869D9F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19200"/>
            <a:ext cx="594360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33B82EF0-A397-4A51-A066-67DAE23903C4}"/>
              </a:ext>
            </a:extLst>
          </p:cNvPr>
          <p:cNvSpPr>
            <a:spLocks noGrp="1" noChangeArrowheads="1"/>
          </p:cNvSpPr>
          <p:nvPr>
            <p:ph type="title"/>
          </p:nvPr>
        </p:nvSpPr>
        <p:spPr>
          <a:xfrm>
            <a:off x="0" y="304800"/>
            <a:ext cx="8915400" cy="1447800"/>
          </a:xfrm>
          <a:solidFill>
            <a:srgbClr val="99FF66">
              <a:alpha val="0"/>
            </a:srgbClr>
          </a:solidFill>
        </p:spPr>
        <p:txBody>
          <a:bodyPr rtlCol="0">
            <a:normAutofit fontScale="90000"/>
          </a:bodyPr>
          <a:lstStyle/>
          <a:p>
            <a:pPr eaLnBrk="1" fontAlgn="auto" hangingPunct="1">
              <a:spcAft>
                <a:spcPts val="0"/>
              </a:spcAft>
              <a:defRPr/>
            </a:pPr>
            <a:r>
              <a:rPr lang="en-US" altLang="en-US" sz="3600" b="1" dirty="0">
                <a:latin typeface="Arial" panose="020B0604020202020204" pitchFamily="34" charset="0"/>
                <a:cs typeface="Arial" panose="020B0604020202020204" pitchFamily="34" charset="0"/>
              </a:rPr>
              <a:t>Destructive Force: </a:t>
            </a:r>
            <a:br>
              <a:rPr lang="en-US" altLang="en-US" sz="3600" b="1" dirty="0">
                <a:latin typeface="Arial" panose="020B0604020202020204" pitchFamily="34" charset="0"/>
                <a:cs typeface="Arial" panose="020B0604020202020204" pitchFamily="34" charset="0"/>
              </a:rPr>
            </a:br>
            <a:r>
              <a:rPr lang="en-US" altLang="en-US" sz="3600" b="1" dirty="0">
                <a:latin typeface="Arial" panose="020B0604020202020204" pitchFamily="34" charset="0"/>
                <a:cs typeface="Arial" panose="020B0604020202020204" pitchFamily="34" charset="0"/>
              </a:rPr>
              <a:t>Mechanical Weathering and Erosion</a:t>
            </a:r>
            <a:br>
              <a:rPr lang="en-US" altLang="en-US" sz="3200" b="1" dirty="0">
                <a:latin typeface="Arial" panose="020B0604020202020204" pitchFamily="34" charset="0"/>
                <a:cs typeface="Arial" panose="020B0604020202020204" pitchFamily="34" charset="0"/>
              </a:rPr>
            </a:br>
            <a:r>
              <a:rPr lang="en-US" altLang="en-US" sz="2400" b="1" dirty="0">
                <a:latin typeface="Arial" panose="020B0604020202020204" pitchFamily="34" charset="0"/>
                <a:cs typeface="Arial" panose="020B0604020202020204" pitchFamily="34" charset="0"/>
              </a:rPr>
              <a:t>by Glaciers (Ice)</a:t>
            </a:r>
          </a:p>
        </p:txBody>
      </p:sp>
      <p:sp>
        <p:nvSpPr>
          <p:cNvPr id="21506" name="Rectangle 3">
            <a:extLst>
              <a:ext uri="{FF2B5EF4-FFF2-40B4-BE49-F238E27FC236}">
                <a16:creationId xmlns:a16="http://schemas.microsoft.com/office/drawing/2014/main" id="{FB99BFD8-1B5F-4AD9-8D37-30281EFDD47E}"/>
              </a:ext>
            </a:extLst>
          </p:cNvPr>
          <p:cNvSpPr>
            <a:spLocks noGrp="1" noChangeArrowheads="1"/>
          </p:cNvSpPr>
          <p:nvPr>
            <p:ph idx="1"/>
          </p:nvPr>
        </p:nvSpPr>
        <p:spPr>
          <a:xfrm>
            <a:off x="838200" y="2292350"/>
            <a:ext cx="3581400" cy="3886200"/>
          </a:xfrm>
        </p:spPr>
        <p:txBody>
          <a:bodyPr rtlCol="0">
            <a:normAutofit lnSpcReduction="10000"/>
          </a:bodyPr>
          <a:lstStyle/>
          <a:p>
            <a:pPr marL="0" indent="0" eaLnBrk="1" fontAlgn="auto" hangingPunct="1">
              <a:spcAft>
                <a:spcPts val="0"/>
              </a:spcAft>
              <a:buFontTx/>
              <a:buNone/>
              <a:defRPr/>
            </a:pPr>
            <a:r>
              <a:rPr lang="en-US" altLang="en-US" sz="2400" dirty="0">
                <a:latin typeface="Arial" panose="020B0604020202020204" pitchFamily="34" charset="0"/>
                <a:cs typeface="Arial" panose="020B0604020202020204" pitchFamily="34" charset="0"/>
              </a:rPr>
              <a:t>The weathering and erosion from glaciers create large U-shape valleys, which take thousands of years to create. Watch this glacier weather and erode  the land over time…</a:t>
            </a:r>
          </a:p>
          <a:p>
            <a:pPr marL="0" indent="0" eaLnBrk="1" fontAlgn="auto" hangingPunct="1">
              <a:spcAft>
                <a:spcPts val="0"/>
              </a:spcAft>
              <a:buFontTx/>
              <a:buNone/>
              <a:defRPr/>
            </a:pPr>
            <a:r>
              <a:rPr lang="en-US" altLang="en-US" sz="2400" dirty="0">
                <a:latin typeface="Arial" panose="020B0604020202020204" pitchFamily="34" charset="0"/>
                <a:cs typeface="Arial" panose="020B0604020202020204" pitchFamily="34" charset="0"/>
                <a:hlinkClick r:id="rId2"/>
              </a:rPr>
              <a:t>http://www.sciencedaily.com/videos/391406.htm</a:t>
            </a:r>
            <a:endParaRPr lang="en-US" altLang="en-US" sz="2400" dirty="0">
              <a:latin typeface="Arial" panose="020B0604020202020204" pitchFamily="34" charset="0"/>
              <a:cs typeface="Arial" panose="020B0604020202020204" pitchFamily="34" charset="0"/>
            </a:endParaRPr>
          </a:p>
          <a:p>
            <a:pPr marL="0" indent="0" eaLnBrk="1" fontAlgn="auto" hangingPunct="1">
              <a:spcAft>
                <a:spcPts val="0"/>
              </a:spcAft>
              <a:buFontTx/>
              <a:buNone/>
              <a:defRPr/>
            </a:pPr>
            <a:endParaRPr lang="en-US" altLang="en-US" sz="2400" dirty="0"/>
          </a:p>
        </p:txBody>
      </p:sp>
      <p:pic>
        <p:nvPicPr>
          <p:cNvPr id="22532" name="Picture 5" descr="Twin%20Glaciers">
            <a:extLst>
              <a:ext uri="{FF2B5EF4-FFF2-40B4-BE49-F238E27FC236}">
                <a16:creationId xmlns:a16="http://schemas.microsoft.com/office/drawing/2014/main" id="{414859AD-D6BA-4785-8BEF-462C73553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102"/>
          <a:stretch>
            <a:fillRect/>
          </a:stretch>
        </p:blipFill>
        <p:spPr bwMode="auto">
          <a:xfrm>
            <a:off x="4673600" y="2057400"/>
            <a:ext cx="3632200"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16CD3CF-B2C7-4069-917F-66F9FB923CE2}"/>
              </a:ext>
            </a:extLst>
          </p:cNvPr>
          <p:cNvSpPr>
            <a:spLocks noGrp="1" noChangeArrowheads="1"/>
          </p:cNvSpPr>
          <p:nvPr>
            <p:ph type="title"/>
          </p:nvPr>
        </p:nvSpPr>
        <p:spPr>
          <a:xfrm>
            <a:off x="3886200" y="1828800"/>
            <a:ext cx="4648200" cy="1371600"/>
          </a:xfrm>
        </p:spPr>
        <p:txBody>
          <a:bodyPr/>
          <a:lstStyle/>
          <a:p>
            <a:pPr eaLnBrk="1" hangingPunct="1"/>
            <a:r>
              <a:rPr lang="en-US" altLang="en-US" sz="2400">
                <a:latin typeface="Arial" panose="020B0604020202020204" pitchFamily="34" charset="0"/>
                <a:cs typeface="Arial" panose="020B0604020202020204" pitchFamily="34" charset="0"/>
              </a:rPr>
              <a:t>Plant roots break apart rocks. Animals burrow breaking up and moving rock and sediment. </a:t>
            </a:r>
          </a:p>
        </p:txBody>
      </p:sp>
      <p:pic>
        <p:nvPicPr>
          <p:cNvPr id="23555" name="Picture 5" descr="image008">
            <a:extLst>
              <a:ext uri="{FF2B5EF4-FFF2-40B4-BE49-F238E27FC236}">
                <a16:creationId xmlns:a16="http://schemas.microsoft.com/office/drawing/2014/main" id="{597EB59D-6DB0-42CC-968F-7F4EFD4B6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905000"/>
            <a:ext cx="34671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descr="http://www.kolors.com/weathering-of-rocks-by-water-214.jpg">
            <a:extLst>
              <a:ext uri="{FF2B5EF4-FFF2-40B4-BE49-F238E27FC236}">
                <a16:creationId xmlns:a16="http://schemas.microsoft.com/office/drawing/2014/main" id="{86066547-E21C-4058-A3CC-DEA8644BB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598863"/>
            <a:ext cx="4545013"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2BEA5C3E-3CF6-4FBC-BBB4-76EE277F4545}"/>
              </a:ext>
            </a:extLst>
          </p:cNvPr>
          <p:cNvSpPr txBox="1">
            <a:spLocks noChangeArrowheads="1"/>
          </p:cNvSpPr>
          <p:nvPr/>
        </p:nvSpPr>
        <p:spPr bwMode="auto">
          <a:xfrm>
            <a:off x="381000" y="152400"/>
            <a:ext cx="8534400" cy="1447800"/>
          </a:xfrm>
          <a:prstGeom prst="rect">
            <a:avLst/>
          </a:prstGeom>
          <a:solidFill>
            <a:srgbClr val="99FF66">
              <a:alpha val="0"/>
            </a:srgbClr>
          </a:solidFill>
          <a:ln w="9525">
            <a:noFill/>
            <a:miter lim="800000"/>
            <a:headEnd/>
            <a:tailEnd/>
          </a:ln>
          <a:effectLst/>
        </p:spPr>
        <p:txBody>
          <a:bodyPr anchor="ctr"/>
          <a:lstStyle/>
          <a:p>
            <a:pPr algn="ctr">
              <a:defRPr/>
            </a:pPr>
            <a:r>
              <a:rPr lang="en-US" altLang="en-US" sz="3600" b="1" kern="0" dirty="0">
                <a:solidFill>
                  <a:schemeClr val="tx2"/>
                </a:solidFill>
                <a:effectLst>
                  <a:outerShdw blurRad="38100" dist="38100" dir="2700000" algn="tl">
                    <a:srgbClr val="000000"/>
                  </a:outerShdw>
                </a:effectLst>
                <a:ea typeface="+mj-ea"/>
                <a:cs typeface="Arial" panose="020B0604020202020204" pitchFamily="34" charset="0"/>
              </a:rPr>
              <a:t>Destructive Force: </a:t>
            </a:r>
            <a:br>
              <a:rPr lang="en-US" altLang="en-US" sz="3600" b="1" kern="0" dirty="0">
                <a:solidFill>
                  <a:schemeClr val="tx2"/>
                </a:solidFill>
                <a:effectLst>
                  <a:outerShdw blurRad="38100" dist="38100" dir="2700000" algn="tl">
                    <a:srgbClr val="000000"/>
                  </a:outerShdw>
                </a:effectLst>
                <a:ea typeface="+mj-ea"/>
                <a:cs typeface="Arial" panose="020B0604020202020204" pitchFamily="34" charset="0"/>
              </a:rPr>
            </a:br>
            <a:r>
              <a:rPr lang="en-US" altLang="en-US" sz="3600" b="1" kern="0" dirty="0">
                <a:solidFill>
                  <a:schemeClr val="tx2"/>
                </a:solidFill>
                <a:effectLst>
                  <a:outerShdw blurRad="38100" dist="38100" dir="2700000" algn="tl">
                    <a:srgbClr val="000000"/>
                  </a:outerShdw>
                </a:effectLst>
                <a:ea typeface="+mj-ea"/>
                <a:cs typeface="Arial" panose="020B0604020202020204" pitchFamily="34" charset="0"/>
              </a:rPr>
              <a:t>Mechanical Weathering and Erosion</a:t>
            </a:r>
            <a:br>
              <a:rPr lang="en-US" altLang="en-US" sz="3200" b="1" kern="0" dirty="0">
                <a:solidFill>
                  <a:schemeClr val="tx2"/>
                </a:solidFill>
                <a:effectLst>
                  <a:outerShdw blurRad="38100" dist="38100" dir="2700000" algn="tl">
                    <a:srgbClr val="000000"/>
                  </a:outerShdw>
                </a:effectLst>
                <a:ea typeface="+mj-ea"/>
                <a:cs typeface="Arial" panose="020B0604020202020204" pitchFamily="34" charset="0"/>
              </a:rPr>
            </a:br>
            <a:r>
              <a:rPr lang="en-US" altLang="en-US" sz="2400" b="1" kern="0" dirty="0">
                <a:solidFill>
                  <a:schemeClr val="tx2"/>
                </a:solidFill>
                <a:effectLst>
                  <a:outerShdw blurRad="38100" dist="38100" dir="2700000" algn="tl">
                    <a:srgbClr val="000000"/>
                  </a:outerShdw>
                </a:effectLst>
                <a:ea typeface="+mj-ea"/>
                <a:cs typeface="Arial" panose="020B0604020202020204" pitchFamily="34" charset="0"/>
              </a:rPr>
              <a:t>By Plants and Animals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2043E3AF-AD28-4107-B988-7291C318E4A0}"/>
              </a:ext>
            </a:extLst>
          </p:cNvPr>
          <p:cNvSpPr>
            <a:spLocks noGrp="1" noChangeArrowheads="1"/>
          </p:cNvSpPr>
          <p:nvPr>
            <p:ph type="title"/>
          </p:nvPr>
        </p:nvSpPr>
        <p:spPr>
          <a:xfrm>
            <a:off x="228600" y="228600"/>
            <a:ext cx="8458200" cy="1371600"/>
          </a:xfrm>
        </p:spPr>
        <p:txBody>
          <a:bodyPr/>
          <a:lstStyle/>
          <a:p>
            <a:pPr eaLnBrk="1" hangingPunct="1"/>
            <a:r>
              <a:rPr lang="en-US" altLang="en-US" sz="4000" b="1">
                <a:latin typeface="Arial" panose="020B0604020202020204" pitchFamily="34" charset="0"/>
                <a:cs typeface="Arial" panose="020B0604020202020204" pitchFamily="34" charset="0"/>
              </a:rPr>
              <a:t>Destructive Force:  </a:t>
            </a:r>
            <a:br>
              <a:rPr lang="en-US" altLang="en-US" sz="4000" b="1">
                <a:latin typeface="Arial" panose="020B0604020202020204" pitchFamily="34" charset="0"/>
                <a:cs typeface="Arial" panose="020B0604020202020204" pitchFamily="34" charset="0"/>
              </a:rPr>
            </a:br>
            <a:r>
              <a:rPr lang="en-US" altLang="en-US" sz="4000" b="1">
                <a:latin typeface="Arial" panose="020B0604020202020204" pitchFamily="34" charset="0"/>
                <a:cs typeface="Arial" panose="020B0604020202020204" pitchFamily="34" charset="0"/>
              </a:rPr>
              <a:t>Chemical Weathering</a:t>
            </a:r>
          </a:p>
        </p:txBody>
      </p:sp>
      <p:sp>
        <p:nvSpPr>
          <p:cNvPr id="24579" name="Rectangle 3">
            <a:extLst>
              <a:ext uri="{FF2B5EF4-FFF2-40B4-BE49-F238E27FC236}">
                <a16:creationId xmlns:a16="http://schemas.microsoft.com/office/drawing/2014/main" id="{7CBFD656-DABA-4AD3-9D1E-BB10DC411CB8}"/>
              </a:ext>
            </a:extLst>
          </p:cNvPr>
          <p:cNvSpPr>
            <a:spLocks noGrp="1" noChangeArrowheads="1"/>
          </p:cNvSpPr>
          <p:nvPr>
            <p:ph idx="1"/>
          </p:nvPr>
        </p:nvSpPr>
        <p:spPr>
          <a:xfrm>
            <a:off x="4343400" y="2286000"/>
            <a:ext cx="4343400" cy="3962400"/>
          </a:xfrm>
        </p:spPr>
        <p:txBody>
          <a:bodyPr/>
          <a:lstStyle/>
          <a:p>
            <a:pPr marL="0" indent="0" eaLnBrk="1" hangingPunct="1">
              <a:lnSpc>
                <a:spcPct val="90000"/>
              </a:lnSpc>
              <a:buFontTx/>
              <a:buNone/>
            </a:pPr>
            <a:r>
              <a:rPr lang="en-US" altLang="en-US" sz="2400">
                <a:latin typeface="Arial" panose="020B0604020202020204" pitchFamily="34" charset="0"/>
                <a:cs typeface="Arial" panose="020B0604020202020204" pitchFamily="34" charset="0"/>
              </a:rPr>
              <a:t>Chemical weathering includes the effect of weathering on molecules and atoms. For these chemical reactions to happen in nature, moisture, and heat must be present. Water, oxygen, carbon, and other chemicals in the atmosphere are the main reasons for chemical weathering.</a:t>
            </a:r>
          </a:p>
        </p:txBody>
      </p:sp>
      <p:pic>
        <p:nvPicPr>
          <p:cNvPr id="24580" name="Picture 5" descr="compounds released by volcanic activity create a perfect environment for chemical weathering">
            <a:extLst>
              <a:ext uri="{FF2B5EF4-FFF2-40B4-BE49-F238E27FC236}">
                <a16:creationId xmlns:a16="http://schemas.microsoft.com/office/drawing/2014/main" id="{FF8B04D6-953B-4640-BAB8-23FBA0008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38703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D84E0B6-AC4A-41FB-9D4D-79A2B5E301B2}"/>
              </a:ext>
            </a:extLst>
          </p:cNvPr>
          <p:cNvSpPr>
            <a:spLocks noGrp="1" noChangeArrowheads="1"/>
          </p:cNvSpPr>
          <p:nvPr>
            <p:ph type="title"/>
          </p:nvPr>
        </p:nvSpPr>
        <p:spPr>
          <a:xfrm>
            <a:off x="0" y="0"/>
            <a:ext cx="8991600" cy="1524000"/>
          </a:xfrm>
        </p:spPr>
        <p:txBody>
          <a:bodyPr rtlCol="0">
            <a:normAutofit fontScale="90000"/>
          </a:bodyPr>
          <a:lstStyle/>
          <a:p>
            <a:pPr eaLnBrk="1" fontAlgn="auto" hangingPunct="1">
              <a:spcAft>
                <a:spcPts val="0"/>
              </a:spcAft>
              <a:defRPr/>
            </a:pPr>
            <a:r>
              <a:rPr lang="en-US" sz="4000" b="1" dirty="0">
                <a:latin typeface="Arial" panose="020B0604020202020204" pitchFamily="34" charset="0"/>
                <a:cs typeface="Arial" panose="020B0604020202020204" pitchFamily="34" charset="0"/>
              </a:rPr>
              <a:t>Destructive Force: </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Chemical Weathering</a:t>
            </a:r>
            <a:br>
              <a:rPr lang="en-US"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Due to Acid Rain</a:t>
            </a:r>
          </a:p>
        </p:txBody>
      </p:sp>
      <p:pic>
        <p:nvPicPr>
          <p:cNvPr id="25603" name="Picture 2" descr="http://image.slidesharecdn.com/02typesofweathering-120110094307-phpapp02/95/02-types-of-weathering-7-728.jpg?cb=1326188822">
            <a:extLst>
              <a:ext uri="{FF2B5EF4-FFF2-40B4-BE49-F238E27FC236}">
                <a16:creationId xmlns:a16="http://schemas.microsoft.com/office/drawing/2014/main" id="{DE21B9B2-1B4B-49E3-8723-9BE6A2E24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48" t="3065" b="11111"/>
          <a:stretch>
            <a:fillRect/>
          </a:stretch>
        </p:blipFill>
        <p:spPr bwMode="auto">
          <a:xfrm>
            <a:off x="800100" y="1676400"/>
            <a:ext cx="74295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B0CF316-E031-4562-B4B7-E35283CAA23A}"/>
              </a:ext>
            </a:extLst>
          </p:cNvPr>
          <p:cNvSpPr>
            <a:spLocks noGrp="1" noChangeArrowheads="1"/>
          </p:cNvSpPr>
          <p:nvPr>
            <p:ph type="title"/>
          </p:nvPr>
        </p:nvSpPr>
        <p:spPr>
          <a:xfrm>
            <a:off x="457200" y="274638"/>
            <a:ext cx="8229600" cy="1325562"/>
          </a:xfrm>
        </p:spPr>
        <p:txBody>
          <a:bodyPr rtlCol="0">
            <a:normAutofit fontScale="90000"/>
          </a:bodyPr>
          <a:lstStyle/>
          <a:p>
            <a:pPr eaLnBrk="1" fontAlgn="auto" hangingPunct="1">
              <a:spcAft>
                <a:spcPts val="0"/>
              </a:spcAft>
              <a:defRPr/>
            </a:pPr>
            <a:r>
              <a:rPr lang="en-US" b="1" dirty="0">
                <a:latin typeface="Arial" panose="020B0604020202020204" pitchFamily="34" charset="0"/>
                <a:cs typeface="Arial" panose="020B0604020202020204" pitchFamily="34" charset="0"/>
              </a:rPr>
              <a:t>Destructive Force: Chemical Weathering</a:t>
            </a:r>
            <a:br>
              <a:rPr lang="en-US"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Due to Plants and Animals</a:t>
            </a:r>
          </a:p>
        </p:txBody>
      </p:sp>
      <p:sp>
        <p:nvSpPr>
          <p:cNvPr id="26627" name="Rectangle 3">
            <a:extLst>
              <a:ext uri="{FF2B5EF4-FFF2-40B4-BE49-F238E27FC236}">
                <a16:creationId xmlns:a16="http://schemas.microsoft.com/office/drawing/2014/main" id="{33BE177E-80BA-4A93-9F0A-C075799A4823}"/>
              </a:ext>
            </a:extLst>
          </p:cNvPr>
          <p:cNvSpPr>
            <a:spLocks noGrp="1" noChangeArrowheads="1"/>
          </p:cNvSpPr>
          <p:nvPr>
            <p:ph idx="1"/>
          </p:nvPr>
        </p:nvSpPr>
        <p:spPr>
          <a:xfrm>
            <a:off x="457200" y="2133600"/>
            <a:ext cx="4267200" cy="3810000"/>
          </a:xfrm>
        </p:spPr>
        <p:txBody>
          <a:bodyPr/>
          <a:lstStyle/>
          <a:p>
            <a:pPr marL="0" indent="0" eaLnBrk="1" hangingPunct="1">
              <a:buFontTx/>
              <a:buNone/>
            </a:pPr>
            <a:r>
              <a:rPr lang="en-US" altLang="en-US" sz="2400">
                <a:latin typeface="Arial" panose="020B0604020202020204" pitchFamily="34" charset="0"/>
                <a:cs typeface="Arial" panose="020B0604020202020204" pitchFamily="34" charset="0"/>
              </a:rPr>
              <a:t>Chemical weathering would include the effect of animals and plants on the landscape. This is more than roots digging in and wedging rocks. This is also considered biological weathering, which is the actual molecular breakdown of minerals. </a:t>
            </a:r>
          </a:p>
        </p:txBody>
      </p:sp>
      <p:pic>
        <p:nvPicPr>
          <p:cNvPr id="26628" name="Picture 6" descr="lichen work very slowly to break down rocks">
            <a:extLst>
              <a:ext uri="{FF2B5EF4-FFF2-40B4-BE49-F238E27FC236}">
                <a16:creationId xmlns:a16="http://schemas.microsoft.com/office/drawing/2014/main" id="{3E4A8375-27DC-4289-97C5-C6FE28AD6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057400"/>
            <a:ext cx="37814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3AD4D3F0-9D9C-4A4F-9719-32FA092A3570}"/>
              </a:ext>
            </a:extLst>
          </p:cNvPr>
          <p:cNvSpPr>
            <a:spLocks noGrp="1" noChangeArrowheads="1"/>
          </p:cNvSpPr>
          <p:nvPr>
            <p:ph type="title"/>
          </p:nvPr>
        </p:nvSpPr>
        <p:spPr>
          <a:xfrm>
            <a:off x="0" y="304800"/>
            <a:ext cx="9144000" cy="1143000"/>
          </a:xfrm>
        </p:spPr>
        <p:txBody>
          <a:bodyPr rtlCol="0">
            <a:normAutofit fontScale="90000"/>
          </a:bodyPr>
          <a:lstStyle/>
          <a:p>
            <a:pPr eaLnBrk="1" fontAlgn="auto" hangingPunct="1">
              <a:spcAft>
                <a:spcPts val="0"/>
              </a:spcAft>
              <a:defRPr/>
            </a:pPr>
            <a:r>
              <a:rPr lang="en-US" sz="3800" b="1" dirty="0">
                <a:latin typeface="Arial" panose="020B0604020202020204" pitchFamily="34" charset="0"/>
                <a:cs typeface="Arial" panose="020B0604020202020204" pitchFamily="34" charset="0"/>
              </a:rPr>
              <a:t>Destructive Force: </a:t>
            </a:r>
            <a:br>
              <a:rPr lang="en-US" sz="3800" b="1" dirty="0">
                <a:latin typeface="Arial" panose="020B0604020202020204" pitchFamily="34" charset="0"/>
                <a:cs typeface="Arial" panose="020B0604020202020204" pitchFamily="34" charset="0"/>
              </a:rPr>
            </a:br>
            <a:r>
              <a:rPr lang="en-US" sz="3800" b="1" dirty="0">
                <a:latin typeface="Arial" panose="020B0604020202020204" pitchFamily="34" charset="0"/>
                <a:cs typeface="Arial" panose="020B0604020202020204" pitchFamily="34" charset="0"/>
              </a:rPr>
              <a:t>Mechanical and Chemical Weathering</a:t>
            </a:r>
          </a:p>
        </p:txBody>
      </p:sp>
      <p:pic>
        <p:nvPicPr>
          <p:cNvPr id="27651" name="Picture 6" descr="Diagram: weathering &amp; climate">
            <a:extLst>
              <a:ext uri="{FF2B5EF4-FFF2-40B4-BE49-F238E27FC236}">
                <a16:creationId xmlns:a16="http://schemas.microsoft.com/office/drawing/2014/main" id="{B8259607-8450-4281-915E-0BD9EBAD8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676400"/>
            <a:ext cx="525780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AF06238-E7AB-46AA-8E12-19B4D2A119FB}"/>
              </a:ext>
            </a:extLst>
          </p:cNvPr>
          <p:cNvSpPr>
            <a:spLocks noGrp="1" noChangeArrowheads="1"/>
          </p:cNvSpPr>
          <p:nvPr>
            <p:ph type="title"/>
          </p:nvPr>
        </p:nvSpPr>
        <p:spPr>
          <a:xfrm>
            <a:off x="457200" y="228600"/>
            <a:ext cx="8229600" cy="1295400"/>
          </a:xfrm>
        </p:spPr>
        <p:txBody>
          <a:bodyPr rtlCol="0">
            <a:normAutofit fontScale="90000"/>
          </a:bodyPr>
          <a:lstStyle/>
          <a:p>
            <a:pPr eaLnBrk="1" fontAlgn="auto" hangingPunct="1">
              <a:spcAft>
                <a:spcPts val="0"/>
              </a:spcAft>
              <a:defRPr/>
            </a:pPr>
            <a:r>
              <a:rPr lang="en-US" sz="4200" b="1" dirty="0">
                <a:latin typeface="Arial" panose="020B0604020202020204" pitchFamily="34" charset="0"/>
                <a:cs typeface="Arial" panose="020B0604020202020204" pitchFamily="34" charset="0"/>
              </a:rPr>
              <a:t>Destructive Force: Earthquakes</a:t>
            </a:r>
            <a:br>
              <a:rPr lang="en-US" sz="4200" b="1" dirty="0">
                <a:latin typeface="Arial" panose="020B0604020202020204" pitchFamily="34" charset="0"/>
                <a:cs typeface="Arial" panose="020B0604020202020204" pitchFamily="34" charset="0"/>
              </a:rPr>
            </a:br>
            <a:endParaRPr lang="en-US" sz="4200" b="1" dirty="0">
              <a:latin typeface="Arial" panose="020B0604020202020204" pitchFamily="34" charset="0"/>
              <a:cs typeface="Arial" panose="020B0604020202020204" pitchFamily="34" charset="0"/>
            </a:endParaRPr>
          </a:p>
        </p:txBody>
      </p:sp>
      <p:sp>
        <p:nvSpPr>
          <p:cNvPr id="19459" name="Rectangle 3">
            <a:extLst>
              <a:ext uri="{FF2B5EF4-FFF2-40B4-BE49-F238E27FC236}">
                <a16:creationId xmlns:a16="http://schemas.microsoft.com/office/drawing/2014/main" id="{5F99788A-C1BC-4D5E-B44F-983F1343B10A}"/>
              </a:ext>
            </a:extLst>
          </p:cNvPr>
          <p:cNvSpPr>
            <a:spLocks noGrp="1" noChangeArrowheads="1"/>
          </p:cNvSpPr>
          <p:nvPr>
            <p:ph idx="1"/>
          </p:nvPr>
        </p:nvSpPr>
        <p:spPr>
          <a:xfrm>
            <a:off x="304800" y="1600200"/>
            <a:ext cx="5638800" cy="4989513"/>
          </a:xfrm>
        </p:spPr>
        <p:txBody>
          <a:bodyPr rtlCol="0">
            <a:normAutofit fontScale="92500" lnSpcReduction="10000"/>
          </a:bodyPr>
          <a:lstStyle/>
          <a:p>
            <a:pPr marL="0" indent="0" eaLnBrk="1" fontAlgn="auto" hangingPunct="1">
              <a:spcAft>
                <a:spcPts val="0"/>
              </a:spcAft>
              <a:buFontTx/>
              <a:buNone/>
              <a:defRPr/>
            </a:pPr>
            <a:r>
              <a:rPr lang="en-US" altLang="en-US" sz="2400" dirty="0">
                <a:latin typeface="Arial" panose="020B0604020202020204" pitchFamily="34" charset="0"/>
                <a:cs typeface="Arial" panose="020B0604020202020204" pitchFamily="34" charset="0"/>
              </a:rPr>
              <a:t>An </a:t>
            </a:r>
            <a:r>
              <a:rPr lang="en-US" altLang="en-US" sz="2400" b="1" dirty="0">
                <a:latin typeface="Arial" panose="020B0604020202020204" pitchFamily="34" charset="0"/>
                <a:cs typeface="Arial" panose="020B0604020202020204" pitchFamily="34" charset="0"/>
              </a:rPr>
              <a:t>earthquake</a:t>
            </a:r>
            <a:r>
              <a:rPr lang="en-US" altLang="en-US" sz="2400" dirty="0">
                <a:latin typeface="Arial" panose="020B0604020202020204" pitchFamily="34" charset="0"/>
                <a:cs typeface="Arial" panose="020B0604020202020204" pitchFamily="34" charset="0"/>
              </a:rPr>
              <a:t> results from the sudden release of stored energy in the Earth’s crust. </a:t>
            </a:r>
          </a:p>
          <a:p>
            <a:pPr marL="0" indent="0" eaLnBrk="1" fontAlgn="auto" hangingPunct="1">
              <a:spcAft>
                <a:spcPts val="0"/>
              </a:spcAft>
              <a:buFontTx/>
              <a:buNone/>
              <a:defRPr/>
            </a:pPr>
            <a:r>
              <a:rPr lang="en-US" altLang="en-US" sz="2400" dirty="0">
                <a:latin typeface="Arial" panose="020B0604020202020204" pitchFamily="34" charset="0"/>
                <a:cs typeface="Arial" panose="020B0604020202020204" pitchFamily="34" charset="0"/>
              </a:rPr>
              <a:t> </a:t>
            </a:r>
          </a:p>
          <a:p>
            <a:pPr marL="0" indent="0" eaLnBrk="1" fontAlgn="auto" hangingPunct="1">
              <a:spcAft>
                <a:spcPts val="0"/>
              </a:spcAft>
              <a:buFontTx/>
              <a:buNone/>
              <a:defRPr/>
            </a:pPr>
            <a:r>
              <a:rPr lang="en-US" altLang="en-US" sz="2400" dirty="0">
                <a:latin typeface="Arial" panose="020B0604020202020204" pitchFamily="34" charset="0"/>
                <a:cs typeface="Arial" panose="020B0604020202020204" pitchFamily="34" charset="0"/>
              </a:rPr>
              <a:t>It is caused by a strain on the fault lines of the Earth’s crust.  When the energy of the strain is released, the earthquake occurs. </a:t>
            </a:r>
          </a:p>
          <a:p>
            <a:pPr marL="0" indent="0" eaLnBrk="1" fontAlgn="auto" hangingPunct="1">
              <a:spcAft>
                <a:spcPts val="0"/>
              </a:spcAft>
              <a:buFontTx/>
              <a:buNone/>
              <a:defRPr/>
            </a:pPr>
            <a:endParaRPr lang="en-US" altLang="en-US" sz="2400" dirty="0">
              <a:latin typeface="Arial" panose="020B0604020202020204" pitchFamily="34" charset="0"/>
              <a:cs typeface="Arial" panose="020B0604020202020204" pitchFamily="34" charset="0"/>
            </a:endParaRPr>
          </a:p>
          <a:p>
            <a:pPr marL="0" indent="0" eaLnBrk="1" fontAlgn="auto" hangingPunct="1">
              <a:spcAft>
                <a:spcPts val="0"/>
              </a:spcAft>
              <a:buFontTx/>
              <a:buNone/>
              <a:defRPr/>
            </a:pPr>
            <a:r>
              <a:rPr lang="en-US" altLang="en-US" sz="2400" dirty="0">
                <a:latin typeface="Arial" panose="020B0604020202020204" pitchFamily="34" charset="0"/>
                <a:cs typeface="Arial" panose="020B0604020202020204" pitchFamily="34" charset="0"/>
              </a:rPr>
              <a:t>At the Earth's surface, earthquakes cause a shaking or displacement of the ground and sometimes cause the ground to break apart and change shape. Transforming and converging boundaries often result in destructive changes to Earth’s surface. </a:t>
            </a:r>
            <a:r>
              <a:rPr lang="en-US" altLang="en-US" sz="2400" dirty="0">
                <a:latin typeface="Arial" panose="020B0604020202020204" pitchFamily="34" charset="0"/>
                <a:cs typeface="Arial" panose="020B0604020202020204" pitchFamily="34" charset="0"/>
                <a:hlinkClick r:id="rId2"/>
              </a:rPr>
              <a:t>Earthquake Animation!</a:t>
            </a:r>
            <a:endParaRPr lang="en-US" altLang="en-US" sz="2400" dirty="0">
              <a:latin typeface="Arial" panose="020B0604020202020204" pitchFamily="34" charset="0"/>
              <a:cs typeface="Arial" panose="020B0604020202020204" pitchFamily="34" charset="0"/>
            </a:endParaRPr>
          </a:p>
          <a:p>
            <a:pPr eaLnBrk="1" fontAlgn="auto" hangingPunct="1">
              <a:spcAft>
                <a:spcPts val="0"/>
              </a:spcAft>
              <a:buFontTx/>
              <a:buNone/>
              <a:defRPr/>
            </a:pPr>
            <a:endParaRPr lang="en-US" altLang="en-US" sz="2000" dirty="0"/>
          </a:p>
        </p:txBody>
      </p:sp>
      <p:pic>
        <p:nvPicPr>
          <p:cNvPr id="28676" name="Picture 6" descr="http://www.srh.noaa.gov/jetstream/tsunami/images/faults.jpg">
            <a:extLst>
              <a:ext uri="{FF2B5EF4-FFF2-40B4-BE49-F238E27FC236}">
                <a16:creationId xmlns:a16="http://schemas.microsoft.com/office/drawing/2014/main" id="{59FB4EB2-DE37-45E8-AAB1-0FABF1489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0" y="1219200"/>
            <a:ext cx="2960688" cy="541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6F804A1-B3AC-4E49-818F-B0755B7A7142}"/>
              </a:ext>
            </a:extLst>
          </p:cNvPr>
          <p:cNvSpPr>
            <a:spLocks noGrp="1" noChangeArrowheads="1"/>
          </p:cNvSpPr>
          <p:nvPr>
            <p:ph type="title"/>
          </p:nvPr>
        </p:nvSpPr>
        <p:spPr>
          <a:xfrm>
            <a:off x="457200" y="228600"/>
            <a:ext cx="8229600" cy="1295400"/>
          </a:xfrm>
        </p:spPr>
        <p:txBody>
          <a:bodyPr rtlCol="0">
            <a:normAutofit fontScale="90000"/>
          </a:bodyPr>
          <a:lstStyle/>
          <a:p>
            <a:pPr eaLnBrk="1" fontAlgn="auto" hangingPunct="1">
              <a:spcAft>
                <a:spcPts val="0"/>
              </a:spcAft>
              <a:defRPr/>
            </a:pPr>
            <a:r>
              <a:rPr lang="en-US" sz="4200" b="1" dirty="0">
                <a:latin typeface="Arial" panose="020B0604020202020204" pitchFamily="34" charset="0"/>
                <a:cs typeface="Arial" panose="020B0604020202020204" pitchFamily="34" charset="0"/>
              </a:rPr>
              <a:t>Destructive Force: Earthquakes</a:t>
            </a:r>
            <a:br>
              <a:rPr lang="en-US" sz="4200" b="1" dirty="0">
                <a:latin typeface="Arial" panose="020B0604020202020204" pitchFamily="34" charset="0"/>
                <a:cs typeface="Arial" panose="020B0604020202020204" pitchFamily="34" charset="0"/>
              </a:rPr>
            </a:br>
            <a:endParaRPr lang="en-US" sz="4200" b="1" dirty="0">
              <a:latin typeface="Arial" panose="020B0604020202020204" pitchFamily="34" charset="0"/>
              <a:cs typeface="Arial" panose="020B0604020202020204" pitchFamily="34" charset="0"/>
            </a:endParaRPr>
          </a:p>
        </p:txBody>
      </p:sp>
      <p:pic>
        <p:nvPicPr>
          <p:cNvPr id="29699" name="Picture 2" descr="http://hoopmanscience.pbworks.com/f/1348757835/transform_20boundary.jpg">
            <a:extLst>
              <a:ext uri="{FF2B5EF4-FFF2-40B4-BE49-F238E27FC236}">
                <a16:creationId xmlns:a16="http://schemas.microsoft.com/office/drawing/2014/main" id="{D8E4278D-33D8-4A66-8336-87948BCE8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338" y="1295400"/>
            <a:ext cx="62166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8086846-7928-4F0A-B485-D3BD97A5347B}"/>
              </a:ext>
            </a:extLst>
          </p:cNvPr>
          <p:cNvSpPr>
            <a:spLocks noGrp="1" noChangeArrowheads="1"/>
          </p:cNvSpPr>
          <p:nvPr>
            <p:ph type="title"/>
          </p:nvPr>
        </p:nvSpPr>
        <p:spPr>
          <a:xfrm>
            <a:off x="457200" y="228600"/>
            <a:ext cx="8229600" cy="1295400"/>
          </a:xfrm>
        </p:spPr>
        <p:txBody>
          <a:bodyPr rtlCol="0">
            <a:normAutofit fontScale="90000"/>
          </a:bodyPr>
          <a:lstStyle/>
          <a:p>
            <a:pPr eaLnBrk="1" fontAlgn="auto" hangingPunct="1">
              <a:spcAft>
                <a:spcPts val="0"/>
              </a:spcAft>
              <a:defRPr/>
            </a:pPr>
            <a:r>
              <a:rPr lang="en-US" sz="4200" b="1" dirty="0">
                <a:latin typeface="Arial" panose="020B0604020202020204" pitchFamily="34" charset="0"/>
                <a:cs typeface="Arial" panose="020B0604020202020204" pitchFamily="34" charset="0"/>
              </a:rPr>
              <a:t>Destructive Force: Earthquakes</a:t>
            </a:r>
            <a:br>
              <a:rPr lang="en-US" sz="4200" b="1" dirty="0">
                <a:latin typeface="Arial" panose="020B0604020202020204" pitchFamily="34" charset="0"/>
                <a:cs typeface="Arial" panose="020B0604020202020204" pitchFamily="34" charset="0"/>
              </a:rPr>
            </a:br>
            <a:endParaRPr lang="en-US" sz="4200" b="1" dirty="0">
              <a:latin typeface="Arial" panose="020B0604020202020204" pitchFamily="34" charset="0"/>
              <a:cs typeface="Arial" panose="020B0604020202020204" pitchFamily="34" charset="0"/>
            </a:endParaRPr>
          </a:p>
        </p:txBody>
      </p:sp>
      <p:sp>
        <p:nvSpPr>
          <p:cNvPr id="30723" name="Rectangle 3">
            <a:extLst>
              <a:ext uri="{FF2B5EF4-FFF2-40B4-BE49-F238E27FC236}">
                <a16:creationId xmlns:a16="http://schemas.microsoft.com/office/drawing/2014/main" id="{7A2CE834-11EB-4751-9477-11547A6EC01F}"/>
              </a:ext>
            </a:extLst>
          </p:cNvPr>
          <p:cNvSpPr>
            <a:spLocks noGrp="1" noChangeArrowheads="1"/>
          </p:cNvSpPr>
          <p:nvPr>
            <p:ph idx="1"/>
          </p:nvPr>
        </p:nvSpPr>
        <p:spPr>
          <a:xfrm>
            <a:off x="228600" y="1295400"/>
            <a:ext cx="8763000" cy="2362200"/>
          </a:xfrm>
        </p:spPr>
        <p:txBody>
          <a:bodyPr/>
          <a:lstStyle/>
          <a:p>
            <a:pPr marL="0" indent="0" eaLnBrk="1" hangingPunct="1">
              <a:lnSpc>
                <a:spcPct val="80000"/>
              </a:lnSpc>
              <a:buFontTx/>
              <a:buNone/>
            </a:pPr>
            <a:r>
              <a:rPr lang="en-US" altLang="en-US" sz="2400">
                <a:latin typeface="Arial" panose="020B0604020202020204" pitchFamily="34" charset="0"/>
                <a:cs typeface="Arial" panose="020B0604020202020204" pitchFamily="34" charset="0"/>
              </a:rPr>
              <a:t>Not only do buildings collapse when an earthquake hits, but the land itself changes. Visible changes appear when one block of land has moved compared to another. Roads often change their placement by becoming uneven or cracked. Streams can also change course. Sometimes rocks fall and block a stream. Other times, the land is lowered in certain areas which makes it  easier for the water to flow in the new direction</a:t>
            </a:r>
            <a:r>
              <a:rPr lang="en-US" altLang="en-US" sz="2200">
                <a:latin typeface="Arial" panose="020B0604020202020204" pitchFamily="34" charset="0"/>
                <a:cs typeface="Arial" panose="020B0604020202020204" pitchFamily="34" charset="0"/>
              </a:rPr>
              <a:t>.</a:t>
            </a:r>
          </a:p>
        </p:txBody>
      </p:sp>
      <p:pic>
        <p:nvPicPr>
          <p:cNvPr id="30724" name="Picture 6" descr="http://www.technology.org/texorgwp/wp-content/uploads/2013/06/r-california-megaquake-large570.jpg">
            <a:extLst>
              <a:ext uri="{FF2B5EF4-FFF2-40B4-BE49-F238E27FC236}">
                <a16:creationId xmlns:a16="http://schemas.microsoft.com/office/drawing/2014/main" id="{822E93AC-B5BD-41B0-A4E4-A4F1F36BC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275" y="3657600"/>
            <a:ext cx="7146925"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a:extLst>
              <a:ext uri="{FF2B5EF4-FFF2-40B4-BE49-F238E27FC236}">
                <a16:creationId xmlns:a16="http://schemas.microsoft.com/office/drawing/2014/main" id="{F865A6D6-CBB5-46F3-9C96-0FFB2008754A}"/>
              </a:ext>
            </a:extLst>
          </p:cNvPr>
          <p:cNvSpPr>
            <a:spLocks noGrp="1"/>
          </p:cNvSpPr>
          <p:nvPr>
            <p:ph idx="1"/>
          </p:nvPr>
        </p:nvSpPr>
        <p:spPr>
          <a:xfrm>
            <a:off x="304800" y="2514600"/>
            <a:ext cx="3756025" cy="3124200"/>
          </a:xfrm>
        </p:spPr>
        <p:txBody>
          <a:bodyPr/>
          <a:lstStyle/>
          <a:p>
            <a:pPr marL="0" indent="0" eaLnBrk="1" hangingPunct="1">
              <a:buFontTx/>
              <a:buNone/>
            </a:pPr>
            <a:r>
              <a:rPr lang="en-US" altLang="en-US" sz="2400">
                <a:latin typeface="Arial" panose="020B0604020202020204" pitchFamily="34" charset="0"/>
                <a:cs typeface="Arial" panose="020B0604020202020204" pitchFamily="34" charset="0"/>
              </a:rPr>
              <a:t>The San Andreas Fault line is 810 miles and runs along California.  It separates the tectonic boundary of the Pacific and North America boundary. They are transforming boundaries.</a:t>
            </a:r>
          </a:p>
        </p:txBody>
      </p:sp>
      <p:pic>
        <p:nvPicPr>
          <p:cNvPr id="31747" name="Picture 3" descr="san andreas fault.jpg">
            <a:extLst>
              <a:ext uri="{FF2B5EF4-FFF2-40B4-BE49-F238E27FC236}">
                <a16:creationId xmlns:a16="http://schemas.microsoft.com/office/drawing/2014/main" id="{83541448-246F-4AB7-B3FC-027F859FAE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0825" y="1676400"/>
            <a:ext cx="4778375" cy="504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1AA7FD21-200B-4B50-AEC7-3A4EDA0497D8}"/>
              </a:ext>
            </a:extLst>
          </p:cNvPr>
          <p:cNvSpPr txBox="1">
            <a:spLocks noChangeArrowheads="1"/>
          </p:cNvSpPr>
          <p:nvPr/>
        </p:nvSpPr>
        <p:spPr bwMode="auto">
          <a:xfrm>
            <a:off x="457200" y="228600"/>
            <a:ext cx="8229600" cy="1295400"/>
          </a:xfrm>
          <a:prstGeom prst="rect">
            <a:avLst/>
          </a:prstGeom>
          <a:noFill/>
          <a:ln w="9525">
            <a:noFill/>
            <a:miter lim="800000"/>
            <a:headEnd/>
            <a:tailEnd/>
          </a:ln>
          <a:effectLst/>
        </p:spPr>
        <p:txBody>
          <a:bodyPr anchor="ctr"/>
          <a:lstStyle/>
          <a:p>
            <a:pPr algn="ctr" eaLnBrk="1" hangingPunct="1">
              <a:defRPr/>
            </a:pPr>
            <a:r>
              <a:rPr lang="en-US" sz="4200" b="1" kern="0" dirty="0">
                <a:solidFill>
                  <a:schemeClr val="tx2"/>
                </a:solidFill>
                <a:effectLst>
                  <a:outerShdw blurRad="38100" dist="38100" dir="2700000" algn="tl">
                    <a:srgbClr val="000000"/>
                  </a:outerShdw>
                </a:effectLst>
                <a:ea typeface="+mj-ea"/>
                <a:cs typeface="Arial" panose="020B0604020202020204" pitchFamily="34" charset="0"/>
              </a:rPr>
              <a:t>Destructive Force: Earthquakes</a:t>
            </a:r>
            <a:br>
              <a:rPr lang="en-US" sz="4200" b="1" kern="0" dirty="0">
                <a:solidFill>
                  <a:schemeClr val="tx2"/>
                </a:solidFill>
                <a:effectLst>
                  <a:outerShdw blurRad="38100" dist="38100" dir="2700000" algn="tl">
                    <a:srgbClr val="000000"/>
                  </a:outerShdw>
                </a:effectLst>
                <a:ea typeface="+mj-ea"/>
                <a:cs typeface="Arial" panose="020B0604020202020204" pitchFamily="34" charset="0"/>
              </a:rPr>
            </a:br>
            <a:endParaRPr lang="en-US" sz="4200" b="1" kern="0" dirty="0">
              <a:solidFill>
                <a:schemeClr val="tx2"/>
              </a:solidFill>
              <a:effectLst>
                <a:outerShdw blurRad="38100" dist="38100" dir="2700000" algn="tl">
                  <a:srgbClr val="000000"/>
                </a:outerShdw>
              </a:effectLst>
              <a:ea typeface="+mj-ea"/>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DA044F3-71E0-43C6-9337-34AB32195157}"/>
              </a:ext>
            </a:extLst>
          </p:cNvPr>
          <p:cNvSpPr>
            <a:spLocks noGrp="1" noChangeArrowheads="1"/>
          </p:cNvSpPr>
          <p:nvPr>
            <p:ph type="title"/>
          </p:nvPr>
        </p:nvSpPr>
        <p:spPr>
          <a:xfrm>
            <a:off x="228600" y="381000"/>
            <a:ext cx="8686800" cy="1143000"/>
          </a:xfrm>
        </p:spPr>
        <p:txBody>
          <a:bodyPr/>
          <a:lstStyle/>
          <a:p>
            <a:pPr eaLnBrk="1" hangingPunct="1"/>
            <a:r>
              <a:rPr lang="en-US" altLang="en-US" sz="4000" b="1">
                <a:latin typeface="Arial" panose="020B0604020202020204" pitchFamily="34" charset="0"/>
                <a:cs typeface="Arial" panose="020B0604020202020204" pitchFamily="34" charset="0"/>
              </a:rPr>
              <a:t>Constructive vs. Destructive Forces </a:t>
            </a:r>
          </a:p>
        </p:txBody>
      </p:sp>
      <p:sp>
        <p:nvSpPr>
          <p:cNvPr id="5123" name="Rectangle 3">
            <a:extLst>
              <a:ext uri="{FF2B5EF4-FFF2-40B4-BE49-F238E27FC236}">
                <a16:creationId xmlns:a16="http://schemas.microsoft.com/office/drawing/2014/main" id="{0C508D00-A241-4008-B268-DBE4B9D16412}"/>
              </a:ext>
            </a:extLst>
          </p:cNvPr>
          <p:cNvSpPr>
            <a:spLocks noGrp="1" noChangeArrowheads="1"/>
          </p:cNvSpPr>
          <p:nvPr>
            <p:ph idx="1"/>
          </p:nvPr>
        </p:nvSpPr>
        <p:spPr>
          <a:xfrm>
            <a:off x="4572000" y="1747838"/>
            <a:ext cx="4370388" cy="1209675"/>
          </a:xfrm>
          <a:ln w="25400">
            <a:solidFill>
              <a:schemeClr val="accent1"/>
            </a:solidFill>
            <a:miter lim="800000"/>
            <a:headEnd/>
            <a:tailEnd/>
          </a:ln>
        </p:spPr>
        <p:txBody>
          <a:bodyPr/>
          <a:lstStyle/>
          <a:p>
            <a:pPr marL="0" indent="0" eaLnBrk="1" hangingPunct="1">
              <a:buFont typeface="Arial" panose="020B0604020202020204" pitchFamily="34" charset="0"/>
              <a:buNone/>
            </a:pPr>
            <a:r>
              <a:rPr lang="en-US" altLang="en-US" sz="2400" b="1" i="1">
                <a:latin typeface="Arial" panose="020B0604020202020204" pitchFamily="34" charset="0"/>
                <a:cs typeface="Arial" panose="020B0604020202020204" pitchFamily="34" charset="0"/>
              </a:rPr>
              <a:t>Destructive Forces </a:t>
            </a:r>
            <a:r>
              <a:rPr lang="en-US" altLang="en-US" sz="2400">
                <a:latin typeface="Arial" panose="020B0604020202020204" pitchFamily="34" charset="0"/>
                <a:cs typeface="Arial" panose="020B0604020202020204" pitchFamily="34" charset="0"/>
              </a:rPr>
              <a:t>break down features on the Earth’s surface.</a:t>
            </a:r>
          </a:p>
        </p:txBody>
      </p:sp>
      <p:sp>
        <p:nvSpPr>
          <p:cNvPr id="5124" name="Rectangle 2">
            <a:extLst>
              <a:ext uri="{FF2B5EF4-FFF2-40B4-BE49-F238E27FC236}">
                <a16:creationId xmlns:a16="http://schemas.microsoft.com/office/drawing/2014/main" id="{F1AFB4D8-1479-47CA-8514-B1440052F05F}"/>
              </a:ext>
            </a:extLst>
          </p:cNvPr>
          <p:cNvSpPr>
            <a:spLocks noChangeArrowheads="1"/>
          </p:cNvSpPr>
          <p:nvPr/>
        </p:nvSpPr>
        <p:spPr bwMode="auto">
          <a:xfrm>
            <a:off x="152400" y="1752600"/>
            <a:ext cx="4114800" cy="1200150"/>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i="1">
                <a:latin typeface="Arial" panose="020B0604020202020204" pitchFamily="34" charset="0"/>
              </a:rPr>
              <a:t>Constructive Forces </a:t>
            </a:r>
            <a:r>
              <a:rPr lang="en-US" altLang="en-US" sz="2400">
                <a:latin typeface="Arial" panose="020B0604020202020204" pitchFamily="34" charset="0"/>
              </a:rPr>
              <a:t>build up features on the surface of the Earth.</a:t>
            </a:r>
          </a:p>
        </p:txBody>
      </p:sp>
      <p:pic>
        <p:nvPicPr>
          <p:cNvPr id="5125" name="Picture 8" descr="Geology">
            <a:extLst>
              <a:ext uri="{FF2B5EF4-FFF2-40B4-BE49-F238E27FC236}">
                <a16:creationId xmlns:a16="http://schemas.microsoft.com/office/drawing/2014/main" id="{75936E84-CFDD-4F70-B0B5-FE8E69668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3259138"/>
            <a:ext cx="4137025"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4EDEB2F7-9F43-47B3-A509-764BC96FA28C}"/>
              </a:ext>
            </a:extLst>
          </p:cNvPr>
          <p:cNvSpPr txBox="1">
            <a:spLocks noChangeArrowheads="1"/>
          </p:cNvSpPr>
          <p:nvPr/>
        </p:nvSpPr>
        <p:spPr>
          <a:xfrm>
            <a:off x="5394325" y="6172200"/>
            <a:ext cx="2906713" cy="411163"/>
          </a:xfrm>
          <a:prstGeom prst="rect">
            <a:avLst/>
          </a:prstGeom>
          <a:ln w="25400">
            <a:solidFill>
              <a:schemeClr val="accent1"/>
            </a:solidFill>
            <a:miter lim="800000"/>
            <a:headEnd/>
            <a:tailEnd/>
          </a:ln>
        </p:spPr>
        <p:txBody>
          <a:bodyP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Niagra</a:t>
            </a:r>
            <a:r>
              <a:rPr lang="en-US" altLang="en-US" sz="2400" dirty="0">
                <a:latin typeface="Arial" panose="020B0604020202020204" pitchFamily="34" charset="0"/>
                <a:cs typeface="Arial" panose="020B0604020202020204" pitchFamily="34" charset="0"/>
              </a:rPr>
              <a:t> Falls</a:t>
            </a:r>
          </a:p>
        </p:txBody>
      </p:sp>
      <p:pic>
        <p:nvPicPr>
          <p:cNvPr id="5127" name="Picture 14" descr="http://www.jetblue.com/img/vacations/destination/Buffalo-960-x-420.jpg">
            <a:extLst>
              <a:ext uri="{FF2B5EF4-FFF2-40B4-BE49-F238E27FC236}">
                <a16:creationId xmlns:a16="http://schemas.microsoft.com/office/drawing/2014/main" id="{90277EDA-C479-4E2F-9F72-9433A53D4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259138"/>
            <a:ext cx="4402138"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a:extLst>
              <a:ext uri="{FF2B5EF4-FFF2-40B4-BE49-F238E27FC236}">
                <a16:creationId xmlns:a16="http://schemas.microsoft.com/office/drawing/2014/main" id="{5A76C8EE-6BFF-43CC-B356-AAAE8FFF0A1A}"/>
              </a:ext>
            </a:extLst>
          </p:cNvPr>
          <p:cNvSpPr txBox="1">
            <a:spLocks noChangeArrowheads="1"/>
          </p:cNvSpPr>
          <p:nvPr/>
        </p:nvSpPr>
        <p:spPr>
          <a:xfrm>
            <a:off x="757238" y="6151563"/>
            <a:ext cx="2905125" cy="411162"/>
          </a:xfrm>
          <a:prstGeom prst="rect">
            <a:avLst/>
          </a:prstGeom>
          <a:ln w="25400">
            <a:solidFill>
              <a:schemeClr val="accent1"/>
            </a:solidFill>
            <a:miter lim="800000"/>
            <a:headEnd/>
            <a:tailEnd/>
          </a:ln>
        </p:spPr>
        <p:txBody>
          <a:bodyP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n-US" altLang="en-US" sz="2400" dirty="0">
                <a:latin typeface="Arial" panose="020B0604020202020204" pitchFamily="34" charset="0"/>
                <a:cs typeface="Arial" panose="020B0604020202020204" pitchFamily="34" charset="0"/>
              </a:rPr>
              <a:t> Mt. Everest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B3EBB21-4275-4208-BF21-BA0668A54952}"/>
              </a:ext>
            </a:extLst>
          </p:cNvPr>
          <p:cNvSpPr>
            <a:spLocks noGrp="1" noChangeArrowheads="1"/>
          </p:cNvSpPr>
          <p:nvPr>
            <p:ph type="title"/>
          </p:nvPr>
        </p:nvSpPr>
        <p:spPr>
          <a:xfrm>
            <a:off x="381000" y="533400"/>
            <a:ext cx="8229600" cy="1143000"/>
          </a:xfrm>
        </p:spPr>
        <p:txBody>
          <a:bodyPr/>
          <a:lstStyle/>
          <a:p>
            <a:pPr eaLnBrk="1" hangingPunct="1"/>
            <a:r>
              <a:rPr lang="en-US" altLang="en-US" b="1">
                <a:latin typeface="Arial" panose="020B0604020202020204" pitchFamily="34" charset="0"/>
                <a:cs typeface="Arial" panose="020B0604020202020204" pitchFamily="34" charset="0"/>
              </a:rPr>
              <a:t>Constructive Forces</a:t>
            </a:r>
            <a:br>
              <a:rPr lang="en-US" altLang="en-US" sz="4000">
                <a:latin typeface="Arial" panose="020B0604020202020204" pitchFamily="34" charset="0"/>
                <a:cs typeface="Arial" panose="020B0604020202020204" pitchFamily="34" charset="0"/>
              </a:rPr>
            </a:br>
            <a:r>
              <a:rPr lang="en-US" altLang="en-US" sz="2000">
                <a:latin typeface="Arial" panose="020B0604020202020204" pitchFamily="34" charset="0"/>
                <a:cs typeface="Arial" panose="020B0604020202020204" pitchFamily="34" charset="0"/>
              </a:rPr>
              <a:t>Identify surface features caused by constructive forces.</a:t>
            </a:r>
            <a:endParaRPr lang="en-US" altLang="en-US" sz="4000">
              <a:latin typeface="Arial" panose="020B0604020202020204" pitchFamily="34" charset="0"/>
              <a:cs typeface="Arial" panose="020B0604020202020204" pitchFamily="34" charset="0"/>
            </a:endParaRPr>
          </a:p>
        </p:txBody>
      </p:sp>
      <p:sp>
        <p:nvSpPr>
          <p:cNvPr id="33795" name="Rectangle 3">
            <a:extLst>
              <a:ext uri="{FF2B5EF4-FFF2-40B4-BE49-F238E27FC236}">
                <a16:creationId xmlns:a16="http://schemas.microsoft.com/office/drawing/2014/main" id="{E3AC0053-A0B4-4773-A48A-B191CD01DF01}"/>
              </a:ext>
            </a:extLst>
          </p:cNvPr>
          <p:cNvSpPr>
            <a:spLocks noGrp="1" noChangeArrowheads="1"/>
          </p:cNvSpPr>
          <p:nvPr>
            <p:ph idx="1"/>
          </p:nvPr>
        </p:nvSpPr>
        <p:spPr>
          <a:xfrm>
            <a:off x="533400" y="2209800"/>
            <a:ext cx="8229600" cy="4114800"/>
          </a:xfrm>
        </p:spPr>
        <p:txBody>
          <a:bodyPr rtlCol="0">
            <a:normAutofit/>
          </a:bodyPr>
          <a:lstStyle/>
          <a:p>
            <a:pPr eaLnBrk="1" fontAlgn="auto" hangingPunct="1">
              <a:spcAft>
                <a:spcPts val="0"/>
              </a:spcAft>
              <a:defRPr/>
            </a:pPr>
            <a:r>
              <a:rPr lang="en-US" altLang="en-US" i="1" u="sng" dirty="0">
                <a:latin typeface="Arial" panose="020B0604020202020204" pitchFamily="34" charset="0"/>
                <a:cs typeface="Arial" panose="020B0604020202020204" pitchFamily="34" charset="0"/>
              </a:rPr>
              <a:t>Construct</a:t>
            </a:r>
            <a:r>
              <a:rPr lang="en-US" altLang="en-US" dirty="0">
                <a:latin typeface="Arial" panose="020B0604020202020204" pitchFamily="34" charset="0"/>
                <a:cs typeface="Arial" panose="020B0604020202020204" pitchFamily="34" charset="0"/>
              </a:rPr>
              <a:t> means to build up.</a:t>
            </a:r>
          </a:p>
          <a:p>
            <a:pPr eaLnBrk="1" fontAlgn="auto" hangingPunct="1">
              <a:spcAft>
                <a:spcPts val="0"/>
              </a:spcAft>
              <a:defRPr/>
            </a:pPr>
            <a:r>
              <a:rPr lang="en-US" altLang="en-US" dirty="0">
                <a:latin typeface="Arial" panose="020B0604020202020204" pitchFamily="34" charset="0"/>
                <a:cs typeface="Arial" panose="020B0604020202020204" pitchFamily="34" charset="0"/>
              </a:rPr>
              <a:t>Constructive Forces build up features on the surface of the Earth.</a:t>
            </a:r>
          </a:p>
          <a:p>
            <a:pPr lvl="1" eaLnBrk="1" fontAlgn="auto" hangingPunct="1">
              <a:spcAft>
                <a:spcPts val="0"/>
              </a:spcAft>
              <a:defRPr/>
            </a:pPr>
            <a:r>
              <a:rPr lang="en-US" altLang="en-US" dirty="0">
                <a:latin typeface="Arial" panose="020B0604020202020204" pitchFamily="34" charset="0"/>
                <a:cs typeface="Arial" panose="020B0604020202020204" pitchFamily="34" charset="0"/>
              </a:rPr>
              <a:t>Sediment (Deltas, sand dunes, etc.)</a:t>
            </a:r>
          </a:p>
          <a:p>
            <a:pPr lvl="1" eaLnBrk="1" fontAlgn="auto" hangingPunct="1">
              <a:spcAft>
                <a:spcPts val="0"/>
              </a:spcAft>
              <a:defRPr/>
            </a:pPr>
            <a:r>
              <a:rPr lang="en-US" altLang="en-US" dirty="0">
                <a:latin typeface="Arial" panose="020B0604020202020204" pitchFamily="34" charset="0"/>
                <a:cs typeface="Arial" panose="020B0604020202020204" pitchFamily="34" charset="0"/>
              </a:rPr>
              <a:t>Tectonic Plates Colliding (Mountains)</a:t>
            </a:r>
          </a:p>
          <a:p>
            <a:pPr lvl="1" eaLnBrk="1" fontAlgn="auto" hangingPunct="1">
              <a:spcAft>
                <a:spcPts val="0"/>
              </a:spcAft>
              <a:defRPr/>
            </a:pPr>
            <a:r>
              <a:rPr lang="en-US" altLang="en-US" dirty="0">
                <a:latin typeface="Arial" panose="020B0604020202020204" pitchFamily="34" charset="0"/>
                <a:cs typeface="Arial" panose="020B0604020202020204" pitchFamily="34" charset="0"/>
              </a:rPr>
              <a:t>Crust deformation (Folding or Faulting)</a:t>
            </a:r>
          </a:p>
          <a:p>
            <a:pPr lvl="1" eaLnBrk="1" fontAlgn="auto" hangingPunct="1">
              <a:spcAft>
                <a:spcPts val="0"/>
              </a:spcAft>
              <a:defRPr/>
            </a:pPr>
            <a:r>
              <a:rPr lang="en-US" altLang="en-US" dirty="0">
                <a:latin typeface="Arial" panose="020B0604020202020204" pitchFamily="34" charset="0"/>
                <a:cs typeface="Arial" panose="020B0604020202020204" pitchFamily="34" charset="0"/>
              </a:rPr>
              <a:t>Volcanoes (makes Islands)</a:t>
            </a:r>
          </a:p>
          <a:p>
            <a:pPr marL="457200" lvl="1" indent="0" eaLnBrk="1" fontAlgn="auto" hangingPunct="1">
              <a:spcAft>
                <a:spcPts val="0"/>
              </a:spcAft>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a:p>
            <a:pPr lvl="1" eaLnBrk="1" fontAlgn="auto" hangingPunct="1">
              <a:spcAft>
                <a:spcPts val="0"/>
              </a:spcAft>
              <a:defRPr/>
            </a:pPr>
            <a:endParaRPr lang="en-US"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BC982DD2-61C4-491A-8DB2-FC11BB196DD4}"/>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b="1" dirty="0">
                <a:latin typeface="Arial" panose="020B0604020202020204" pitchFamily="34" charset="0"/>
                <a:cs typeface="Arial" panose="020B0604020202020204" pitchFamily="34" charset="0"/>
              </a:rPr>
              <a:t>Constructive Force: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Deposition of Sediment</a:t>
            </a:r>
          </a:p>
        </p:txBody>
      </p:sp>
      <p:sp>
        <p:nvSpPr>
          <p:cNvPr id="33795" name="Rectangle 3">
            <a:extLst>
              <a:ext uri="{FF2B5EF4-FFF2-40B4-BE49-F238E27FC236}">
                <a16:creationId xmlns:a16="http://schemas.microsoft.com/office/drawing/2014/main" id="{96EF5ABE-7499-4A5C-94DD-60AEA648F1C5}"/>
              </a:ext>
            </a:extLst>
          </p:cNvPr>
          <p:cNvSpPr>
            <a:spLocks noGrp="1" noChangeArrowheads="1"/>
          </p:cNvSpPr>
          <p:nvPr>
            <p:ph idx="1"/>
          </p:nvPr>
        </p:nvSpPr>
        <p:spPr>
          <a:xfrm>
            <a:off x="457200" y="2209800"/>
            <a:ext cx="8229600" cy="3962400"/>
          </a:xfrm>
        </p:spPr>
        <p:txBody>
          <a:bodyPr/>
          <a:lstStyle/>
          <a:p>
            <a:pPr eaLnBrk="1" hangingPunct="1"/>
            <a:r>
              <a:rPr lang="en-US" altLang="en-US">
                <a:latin typeface="Arial" panose="020B0604020202020204" pitchFamily="34" charset="0"/>
                <a:cs typeface="Arial" panose="020B0604020202020204" pitchFamily="34" charset="0"/>
              </a:rPr>
              <a:t>The process of sediment being carried and deposited , which creates new landforms. </a:t>
            </a:r>
          </a:p>
          <a:p>
            <a:pPr lvl="1" eaLnBrk="1" hangingPunct="1"/>
            <a:r>
              <a:rPr lang="en-US" altLang="en-US">
                <a:latin typeface="Arial" panose="020B0604020202020204" pitchFamily="34" charset="0"/>
                <a:cs typeface="Arial" panose="020B0604020202020204" pitchFamily="34" charset="0"/>
              </a:rPr>
              <a:t>Wind – sand transported by the wind creates sand dunes.</a:t>
            </a:r>
          </a:p>
          <a:p>
            <a:pPr lvl="1" eaLnBrk="1" hangingPunct="1"/>
            <a:r>
              <a:rPr lang="en-US" altLang="en-US">
                <a:latin typeface="Arial" panose="020B0604020202020204" pitchFamily="34" charset="0"/>
                <a:cs typeface="Arial" panose="020B0604020202020204" pitchFamily="34" charset="0"/>
              </a:rPr>
              <a:t>Water – bits of soil and rock can be carried downstream and deposited causing deltas.</a:t>
            </a:r>
          </a:p>
          <a:p>
            <a:pPr lvl="1" eaLnBrk="1" hangingPunct="1"/>
            <a:r>
              <a:rPr lang="en-US" altLang="en-US">
                <a:latin typeface="Arial" panose="020B0604020202020204" pitchFamily="34" charset="0"/>
                <a:cs typeface="Arial" panose="020B0604020202020204" pitchFamily="34" charset="0"/>
              </a:rPr>
              <a:t>Ice – glaciers pick up and move rock and other materials, depositing it elsewhere.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DD95A8F-8B1D-45A5-BB48-33338EA65238}"/>
              </a:ext>
            </a:extLst>
          </p:cNvPr>
          <p:cNvSpPr txBox="1">
            <a:spLocks noChangeArrowheads="1"/>
          </p:cNvSpPr>
          <p:nvPr/>
        </p:nvSpPr>
        <p:spPr>
          <a:xfrm>
            <a:off x="685800" y="304800"/>
            <a:ext cx="7772400" cy="2286000"/>
          </a:xfrm>
          <a:prstGeom prst="rect">
            <a:avLst/>
          </a:prstGeom>
        </p:spPr>
        <p:txBody>
          <a:bodyPr/>
          <a:lstStyle/>
          <a:p>
            <a:pPr algn="ctr" eaLnBrk="1" hangingPunct="1">
              <a:defRPr/>
            </a:pPr>
            <a:r>
              <a:rPr lang="en-US" sz="4400" b="1" kern="0" dirty="0">
                <a:solidFill>
                  <a:schemeClr val="tx2"/>
                </a:solidFill>
                <a:ea typeface="+mj-ea"/>
                <a:cs typeface="Arial" panose="020B0604020202020204" pitchFamily="34" charset="0"/>
              </a:rPr>
              <a:t>Constructive Force: </a:t>
            </a:r>
            <a:br>
              <a:rPr lang="en-US" sz="4400" b="1" kern="0" dirty="0">
                <a:solidFill>
                  <a:schemeClr val="tx2"/>
                </a:solidFill>
                <a:ea typeface="+mj-ea"/>
                <a:cs typeface="Arial" panose="020B0604020202020204" pitchFamily="34" charset="0"/>
              </a:rPr>
            </a:br>
            <a:r>
              <a:rPr lang="en-US" sz="4400" b="1" kern="0" dirty="0">
                <a:solidFill>
                  <a:schemeClr val="tx2"/>
                </a:solidFill>
                <a:ea typeface="+mj-ea"/>
                <a:cs typeface="Arial" panose="020B0604020202020204" pitchFamily="34" charset="0"/>
              </a:rPr>
              <a:t>Deposition of Sediment</a:t>
            </a:r>
          </a:p>
          <a:p>
            <a:pPr algn="ctr" eaLnBrk="1" hangingPunct="1">
              <a:defRPr/>
            </a:pPr>
            <a:r>
              <a:rPr lang="en-US" sz="2400" b="1" kern="0" dirty="0">
                <a:solidFill>
                  <a:schemeClr val="tx2"/>
                </a:solidFill>
                <a:ea typeface="+mj-ea"/>
                <a:cs typeface="Arial" panose="020B0604020202020204" pitchFamily="34" charset="0"/>
              </a:rPr>
              <a:t>By Wind </a:t>
            </a:r>
          </a:p>
        </p:txBody>
      </p:sp>
      <p:pic>
        <p:nvPicPr>
          <p:cNvPr id="34819" name="Picture 5" descr="http://img07.deviantart.net/bc34/i/2011/154/7/f/sahara_desert_3397524_by_stockproject1-d3hz8yp.jpg">
            <a:extLst>
              <a:ext uri="{FF2B5EF4-FFF2-40B4-BE49-F238E27FC236}">
                <a16:creationId xmlns:a16="http://schemas.microsoft.com/office/drawing/2014/main" id="{B99A2C68-D257-49F3-8EB1-F215ED10A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6763" y="2362200"/>
            <a:ext cx="5070475"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1">
            <a:extLst>
              <a:ext uri="{FF2B5EF4-FFF2-40B4-BE49-F238E27FC236}">
                <a16:creationId xmlns:a16="http://schemas.microsoft.com/office/drawing/2014/main" id="{4F03EF8F-DF80-499A-BB51-BFDAE41897C6}"/>
              </a:ext>
            </a:extLst>
          </p:cNvPr>
          <p:cNvSpPr txBox="1">
            <a:spLocks noChangeArrowheads="1"/>
          </p:cNvSpPr>
          <p:nvPr/>
        </p:nvSpPr>
        <p:spPr bwMode="auto">
          <a:xfrm>
            <a:off x="1143000" y="6254750"/>
            <a:ext cx="7162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latin typeface="Arial" panose="020B0604020202020204" pitchFamily="34" charset="0"/>
              </a:rPr>
              <a:t>Sand is carried and deposited creates a sand dune.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1AA6C42-6AC7-4469-A7BB-844CB69E3741}"/>
              </a:ext>
            </a:extLst>
          </p:cNvPr>
          <p:cNvSpPr txBox="1">
            <a:spLocks noChangeArrowheads="1"/>
          </p:cNvSpPr>
          <p:nvPr/>
        </p:nvSpPr>
        <p:spPr>
          <a:xfrm>
            <a:off x="0" y="0"/>
            <a:ext cx="9144000" cy="1752600"/>
          </a:xfrm>
          <a:prstGeom prst="rect">
            <a:avLst/>
          </a:prstGeom>
        </p:spPr>
        <p:txBody>
          <a:bodyPr/>
          <a:lstStyle/>
          <a:p>
            <a:pPr algn="ctr" eaLnBrk="1" hangingPunct="1">
              <a:defRPr/>
            </a:pPr>
            <a:r>
              <a:rPr lang="en-US" sz="4000" b="1" kern="0" dirty="0">
                <a:solidFill>
                  <a:schemeClr val="tx2"/>
                </a:solidFill>
                <a:ea typeface="+mj-ea"/>
                <a:cs typeface="Arial" panose="020B0604020202020204" pitchFamily="34" charset="0"/>
              </a:rPr>
              <a:t>Constructive Force: </a:t>
            </a:r>
            <a:br>
              <a:rPr lang="en-US" sz="4000" b="1" kern="0" dirty="0">
                <a:solidFill>
                  <a:schemeClr val="tx2"/>
                </a:solidFill>
                <a:ea typeface="+mj-ea"/>
                <a:cs typeface="Arial" panose="020B0604020202020204" pitchFamily="34" charset="0"/>
              </a:rPr>
            </a:br>
            <a:r>
              <a:rPr lang="en-US" sz="4000" b="1" kern="0" dirty="0">
                <a:solidFill>
                  <a:schemeClr val="tx2"/>
                </a:solidFill>
                <a:ea typeface="+mj-ea"/>
                <a:cs typeface="Arial" panose="020B0604020202020204" pitchFamily="34" charset="0"/>
              </a:rPr>
              <a:t>Deposition of Sediment</a:t>
            </a:r>
          </a:p>
          <a:p>
            <a:pPr algn="ctr" eaLnBrk="1" hangingPunct="1">
              <a:defRPr/>
            </a:pPr>
            <a:r>
              <a:rPr lang="en-US" sz="2400" b="1" kern="0" dirty="0">
                <a:solidFill>
                  <a:schemeClr val="tx2"/>
                </a:solidFill>
                <a:ea typeface="+mj-ea"/>
                <a:cs typeface="Arial" panose="020B0604020202020204" pitchFamily="34" charset="0"/>
              </a:rPr>
              <a:t>By Water </a:t>
            </a:r>
          </a:p>
        </p:txBody>
      </p:sp>
      <p:pic>
        <p:nvPicPr>
          <p:cNvPr id="35843" name="Picture 9" descr="http://www.geologycafe.com/images/delta_amazon.jpg">
            <a:extLst>
              <a:ext uri="{FF2B5EF4-FFF2-40B4-BE49-F238E27FC236}">
                <a16:creationId xmlns:a16="http://schemas.microsoft.com/office/drawing/2014/main" id="{4FDB1673-AD74-4AE0-90A3-3129BBF1F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63813"/>
            <a:ext cx="3200400" cy="361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11" descr="Image result for mississippi river delta from space">
            <a:extLst>
              <a:ext uri="{FF2B5EF4-FFF2-40B4-BE49-F238E27FC236}">
                <a16:creationId xmlns:a16="http://schemas.microsoft.com/office/drawing/2014/main" id="{1158B709-DFD4-4026-A503-3307A6683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275" y="2578100"/>
            <a:ext cx="5395913"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9">
            <a:extLst>
              <a:ext uri="{FF2B5EF4-FFF2-40B4-BE49-F238E27FC236}">
                <a16:creationId xmlns:a16="http://schemas.microsoft.com/office/drawing/2014/main" id="{85A0112C-E71C-4FA5-A0E5-4BD06C781036}"/>
              </a:ext>
            </a:extLst>
          </p:cNvPr>
          <p:cNvSpPr txBox="1">
            <a:spLocks noChangeArrowheads="1"/>
          </p:cNvSpPr>
          <p:nvPr/>
        </p:nvSpPr>
        <p:spPr bwMode="auto">
          <a:xfrm>
            <a:off x="57150" y="1931988"/>
            <a:ext cx="3505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latin typeface="Arial" panose="020B0604020202020204" pitchFamily="34" charset="0"/>
              </a:rPr>
              <a:t>Amazon River Delta into the Atlantic Ocean</a:t>
            </a:r>
          </a:p>
        </p:txBody>
      </p:sp>
      <p:sp>
        <p:nvSpPr>
          <p:cNvPr id="35846" name="TextBox 10">
            <a:extLst>
              <a:ext uri="{FF2B5EF4-FFF2-40B4-BE49-F238E27FC236}">
                <a16:creationId xmlns:a16="http://schemas.microsoft.com/office/drawing/2014/main" id="{275D5EB5-F1CF-43C7-A82F-F3057E383952}"/>
              </a:ext>
            </a:extLst>
          </p:cNvPr>
          <p:cNvSpPr txBox="1">
            <a:spLocks noChangeArrowheads="1"/>
          </p:cNvSpPr>
          <p:nvPr/>
        </p:nvSpPr>
        <p:spPr bwMode="auto">
          <a:xfrm>
            <a:off x="4724400" y="1917700"/>
            <a:ext cx="350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latin typeface="Arial" panose="020B0604020202020204" pitchFamily="34" charset="0"/>
              </a:rPr>
              <a:t>Mississippi River Delta into the Gulf of Mexico</a:t>
            </a:r>
          </a:p>
        </p:txBody>
      </p:sp>
      <p:sp>
        <p:nvSpPr>
          <p:cNvPr id="35847" name="TextBox 6">
            <a:extLst>
              <a:ext uri="{FF2B5EF4-FFF2-40B4-BE49-F238E27FC236}">
                <a16:creationId xmlns:a16="http://schemas.microsoft.com/office/drawing/2014/main" id="{8B954B5C-E6CD-4924-82AC-1546DE95F60D}"/>
              </a:ext>
            </a:extLst>
          </p:cNvPr>
          <p:cNvSpPr txBox="1">
            <a:spLocks noChangeArrowheads="1"/>
          </p:cNvSpPr>
          <p:nvPr/>
        </p:nvSpPr>
        <p:spPr bwMode="auto">
          <a:xfrm>
            <a:off x="1028700" y="6149975"/>
            <a:ext cx="6934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a:latin typeface="Arial" panose="020B0604020202020204" pitchFamily="34" charset="0"/>
              </a:rPr>
              <a:t>Sediment is carried and deposited at the mouth of a river creates a delta.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aol5down64702420_glacier">
            <a:extLst>
              <a:ext uri="{FF2B5EF4-FFF2-40B4-BE49-F238E27FC236}">
                <a16:creationId xmlns:a16="http://schemas.microsoft.com/office/drawing/2014/main" id="{04C49E1A-42EE-432C-8B0C-7468EFCB1C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25" y="1973263"/>
            <a:ext cx="7346950" cy="419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7D931BD0-AA20-4640-93CF-D71612129410}"/>
              </a:ext>
            </a:extLst>
          </p:cNvPr>
          <p:cNvSpPr txBox="1">
            <a:spLocks noChangeArrowheads="1"/>
          </p:cNvSpPr>
          <p:nvPr/>
        </p:nvSpPr>
        <p:spPr>
          <a:xfrm>
            <a:off x="0" y="0"/>
            <a:ext cx="9144000" cy="1752600"/>
          </a:xfrm>
          <a:prstGeom prst="rect">
            <a:avLst/>
          </a:prstGeom>
        </p:spPr>
        <p:txBody>
          <a:bodyPr/>
          <a:lstStyle/>
          <a:p>
            <a:pPr algn="ctr" eaLnBrk="1" hangingPunct="1">
              <a:defRPr/>
            </a:pPr>
            <a:r>
              <a:rPr lang="en-US" sz="4000" b="1" kern="0" dirty="0">
                <a:solidFill>
                  <a:schemeClr val="tx2"/>
                </a:solidFill>
                <a:ea typeface="+mj-ea"/>
                <a:cs typeface="Arial" panose="020B0604020202020204" pitchFamily="34" charset="0"/>
              </a:rPr>
              <a:t>Constructive Force: </a:t>
            </a:r>
            <a:br>
              <a:rPr lang="en-US" sz="4000" b="1" kern="0" dirty="0">
                <a:solidFill>
                  <a:schemeClr val="tx2"/>
                </a:solidFill>
                <a:ea typeface="+mj-ea"/>
                <a:cs typeface="Arial" panose="020B0604020202020204" pitchFamily="34" charset="0"/>
              </a:rPr>
            </a:br>
            <a:r>
              <a:rPr lang="en-US" sz="4000" b="1" kern="0" dirty="0">
                <a:solidFill>
                  <a:schemeClr val="tx2"/>
                </a:solidFill>
                <a:ea typeface="+mj-ea"/>
                <a:cs typeface="Arial" panose="020B0604020202020204" pitchFamily="34" charset="0"/>
              </a:rPr>
              <a:t>Deposition of Sediment</a:t>
            </a:r>
          </a:p>
          <a:p>
            <a:pPr algn="ctr" eaLnBrk="1" hangingPunct="1">
              <a:defRPr/>
            </a:pPr>
            <a:r>
              <a:rPr lang="en-US" sz="2400" b="1" kern="0" dirty="0">
                <a:solidFill>
                  <a:schemeClr val="tx2"/>
                </a:solidFill>
                <a:ea typeface="+mj-ea"/>
                <a:cs typeface="Arial" panose="020B0604020202020204" pitchFamily="34" charset="0"/>
              </a:rPr>
              <a:t>By Glaciers (Ice)</a:t>
            </a:r>
          </a:p>
        </p:txBody>
      </p:sp>
      <p:sp>
        <p:nvSpPr>
          <p:cNvPr id="36868" name="TextBox 5">
            <a:extLst>
              <a:ext uri="{FF2B5EF4-FFF2-40B4-BE49-F238E27FC236}">
                <a16:creationId xmlns:a16="http://schemas.microsoft.com/office/drawing/2014/main" id="{9B6D98B6-FE3A-49EC-8DB8-7DAD9BE6453D}"/>
              </a:ext>
            </a:extLst>
          </p:cNvPr>
          <p:cNvSpPr txBox="1">
            <a:spLocks noChangeArrowheads="1"/>
          </p:cNvSpPr>
          <p:nvPr/>
        </p:nvSpPr>
        <p:spPr bwMode="auto">
          <a:xfrm>
            <a:off x="838200" y="6172200"/>
            <a:ext cx="7315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latin typeface="Arial" panose="020B0604020202020204" pitchFamily="34" charset="0"/>
              </a:rPr>
              <a:t> https://www.youtube.com/watch?v=Za5wpCo0Sqg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B84B-32FA-41AD-BC23-BBC5EEBF4D7D}"/>
              </a:ext>
            </a:extLst>
          </p:cNvPr>
          <p:cNvSpPr>
            <a:spLocks noGrp="1"/>
          </p:cNvSpPr>
          <p:nvPr>
            <p:ph type="title"/>
          </p:nvPr>
        </p:nvSpPr>
        <p:spPr/>
        <p:txBody>
          <a:bodyPr rtlCol="0">
            <a:normAutofit fontScale="90000"/>
          </a:bodyPr>
          <a:lstStyle/>
          <a:p>
            <a:pPr eaLnBrk="1" fontAlgn="auto" hangingPunct="1">
              <a:spcAft>
                <a:spcPts val="0"/>
              </a:spcAft>
              <a:defRPr/>
            </a:pPr>
            <a:r>
              <a:rPr lang="en-US" b="1" kern="0" dirty="0">
                <a:solidFill>
                  <a:schemeClr val="tx2"/>
                </a:solidFill>
                <a:latin typeface="Arial" panose="020B0604020202020204" pitchFamily="34" charset="0"/>
                <a:cs typeface="Arial" panose="020B0604020202020204" pitchFamily="34" charset="0"/>
              </a:rPr>
              <a:t>Constructive Force: </a:t>
            </a:r>
            <a:br>
              <a:rPr lang="en-US" b="1" kern="0" dirty="0">
                <a:solidFill>
                  <a:schemeClr val="tx2"/>
                </a:solidFill>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Tectonic Plates</a:t>
            </a:r>
          </a:p>
        </p:txBody>
      </p:sp>
      <p:sp>
        <p:nvSpPr>
          <p:cNvPr id="44035" name="Content Placeholder 2">
            <a:extLst>
              <a:ext uri="{FF2B5EF4-FFF2-40B4-BE49-F238E27FC236}">
                <a16:creationId xmlns:a16="http://schemas.microsoft.com/office/drawing/2014/main" id="{99324991-FF1B-471B-8730-40F73064170D}"/>
              </a:ext>
            </a:extLst>
          </p:cNvPr>
          <p:cNvSpPr>
            <a:spLocks noGrp="1"/>
          </p:cNvSpPr>
          <p:nvPr>
            <p:ph idx="1"/>
          </p:nvPr>
        </p:nvSpPr>
        <p:spPr>
          <a:xfrm>
            <a:off x="457200" y="1600200"/>
            <a:ext cx="8229600" cy="1447800"/>
          </a:xfrm>
        </p:spPr>
        <p:txBody>
          <a:bodyPr rtlCol="0">
            <a:normAutofit fontScale="92500" lnSpcReduction="10000"/>
          </a:bodyPr>
          <a:lstStyle/>
          <a:p>
            <a:pPr marL="0" indent="0" eaLnBrk="1" fontAlgn="auto" hangingPunct="1">
              <a:spcAft>
                <a:spcPts val="0"/>
              </a:spcAft>
              <a:buFont typeface="Arial" panose="020B0604020202020204" pitchFamily="34" charset="0"/>
              <a:buNone/>
              <a:defRPr/>
            </a:pPr>
            <a:r>
              <a:rPr lang="en-US" altLang="en-US" dirty="0">
                <a:latin typeface="Arial" panose="020B0604020202020204" pitchFamily="34" charset="0"/>
                <a:cs typeface="Arial" panose="020B0604020202020204" pitchFamily="34" charset="0"/>
              </a:rPr>
              <a:t>Mountains  and ridges can be formed because of moving tectonic plates. Watch this… </a:t>
            </a:r>
            <a:r>
              <a:rPr lang="en-US" altLang="en-US" dirty="0">
                <a:hlinkClick r:id="rId2"/>
              </a:rPr>
              <a:t>https://www.youtube.com/watch?v=jpqUu0PLkmM</a:t>
            </a:r>
            <a:endParaRPr lang="en-US" altLang="en-US" dirty="0"/>
          </a:p>
          <a:p>
            <a:pPr eaLnBrk="1" fontAlgn="auto" hangingPunct="1">
              <a:spcAft>
                <a:spcPts val="0"/>
              </a:spcAft>
              <a:defRPr/>
            </a:pPr>
            <a:endParaRPr lang="en-US" altLang="en-US" dirty="0"/>
          </a:p>
        </p:txBody>
      </p:sp>
      <p:pic>
        <p:nvPicPr>
          <p:cNvPr id="37892" name="Picture 4" descr="Earth's Tectonic Plates">
            <a:extLst>
              <a:ext uri="{FF2B5EF4-FFF2-40B4-BE49-F238E27FC236}">
                <a16:creationId xmlns:a16="http://schemas.microsoft.com/office/drawing/2014/main" id="{1009309A-0CE2-49E3-8CEE-67B4E4D6E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352800"/>
            <a:ext cx="639762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2743-7676-4215-92F0-9A2463A4C7E6}"/>
              </a:ext>
            </a:extLst>
          </p:cNvPr>
          <p:cNvSpPr>
            <a:spLocks noGrp="1"/>
          </p:cNvSpPr>
          <p:nvPr>
            <p:ph type="title"/>
          </p:nvPr>
        </p:nvSpPr>
        <p:spPr/>
        <p:txBody>
          <a:bodyPr rtlCol="0">
            <a:normAutofit fontScale="90000"/>
          </a:bodyPr>
          <a:lstStyle/>
          <a:p>
            <a:pPr eaLnBrk="1" fontAlgn="auto" hangingPunct="1">
              <a:spcAft>
                <a:spcPts val="0"/>
              </a:spcAft>
              <a:defRPr/>
            </a:pPr>
            <a:r>
              <a:rPr lang="en-US" b="1" kern="0" dirty="0">
                <a:solidFill>
                  <a:schemeClr val="tx2"/>
                </a:solidFill>
                <a:latin typeface="Arial" panose="020B0604020202020204" pitchFamily="34" charset="0"/>
                <a:cs typeface="Arial" panose="020B0604020202020204" pitchFamily="34" charset="0"/>
              </a:rPr>
              <a:t>Constructive Force: </a:t>
            </a:r>
            <a:br>
              <a:rPr lang="en-US" b="1" kern="0" dirty="0">
                <a:solidFill>
                  <a:schemeClr val="tx2"/>
                </a:solidFill>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Tectonic Plates</a:t>
            </a:r>
          </a:p>
        </p:txBody>
      </p:sp>
      <p:sp>
        <p:nvSpPr>
          <p:cNvPr id="38915" name="Content Placeholder 2">
            <a:extLst>
              <a:ext uri="{FF2B5EF4-FFF2-40B4-BE49-F238E27FC236}">
                <a16:creationId xmlns:a16="http://schemas.microsoft.com/office/drawing/2014/main" id="{88436E46-CDD1-4145-945F-AA342D5FAFBB}"/>
              </a:ext>
            </a:extLst>
          </p:cNvPr>
          <p:cNvSpPr>
            <a:spLocks noGrp="1"/>
          </p:cNvSpPr>
          <p:nvPr>
            <p:ph idx="1"/>
          </p:nvPr>
        </p:nvSpPr>
        <p:spPr>
          <a:xfrm>
            <a:off x="381000" y="1676400"/>
            <a:ext cx="4862513" cy="1905000"/>
          </a:xfrm>
        </p:spPr>
        <p:txBody>
          <a:bodyPr/>
          <a:lstStyle/>
          <a:p>
            <a:pPr marL="0" indent="0" eaLnBrk="1" hangingPunct="1">
              <a:buFont typeface="Arial" panose="020B0604020202020204" pitchFamily="34" charset="0"/>
              <a:buNone/>
            </a:pPr>
            <a:r>
              <a:rPr lang="en-US" altLang="en-US" sz="2400">
                <a:latin typeface="Arial" panose="020B0604020202020204" pitchFamily="34" charset="0"/>
                <a:cs typeface="Arial" panose="020B0604020202020204" pitchFamily="34" charset="0"/>
              </a:rPr>
              <a:t>The Rockies, Andes, and Himalayas Mountain Ranges formed from plates colliding. This is called a convergent boundary.</a:t>
            </a:r>
          </a:p>
        </p:txBody>
      </p:sp>
      <p:pic>
        <p:nvPicPr>
          <p:cNvPr id="38916" name="Picture 2" descr="http://www.astronomynotes.com/solarsys/plates-collide.png">
            <a:extLst>
              <a:ext uri="{FF2B5EF4-FFF2-40B4-BE49-F238E27FC236}">
                <a16:creationId xmlns:a16="http://schemas.microsoft.com/office/drawing/2014/main" id="{492E9448-C6B5-40C2-81E7-D24E89A77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359" r="13054" b="14110"/>
          <a:stretch>
            <a:fillRect/>
          </a:stretch>
        </p:blipFill>
        <p:spPr bwMode="auto">
          <a:xfrm>
            <a:off x="5745163" y="1325563"/>
            <a:ext cx="3398837" cy="555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descr="http://pubs.usgs.gov/gip/dynamic/graphics/Fig24tibet.gif">
            <a:extLst>
              <a:ext uri="{FF2B5EF4-FFF2-40B4-BE49-F238E27FC236}">
                <a16:creationId xmlns:a16="http://schemas.microsoft.com/office/drawing/2014/main" id="{F509D62D-5A85-4B25-A4BA-05AE64088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390900"/>
            <a:ext cx="30480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DB929-6B74-4D76-A805-E29200BCB081}"/>
              </a:ext>
            </a:extLst>
          </p:cNvPr>
          <p:cNvSpPr>
            <a:spLocks noGrp="1"/>
          </p:cNvSpPr>
          <p:nvPr>
            <p:ph type="title"/>
          </p:nvPr>
        </p:nvSpPr>
        <p:spPr/>
        <p:txBody>
          <a:bodyPr rtlCol="0">
            <a:normAutofit fontScale="90000"/>
          </a:bodyPr>
          <a:lstStyle/>
          <a:p>
            <a:pPr eaLnBrk="1" fontAlgn="auto" hangingPunct="1">
              <a:spcAft>
                <a:spcPts val="0"/>
              </a:spcAft>
              <a:defRPr/>
            </a:pPr>
            <a:r>
              <a:rPr lang="en-US" b="1" kern="0" dirty="0">
                <a:solidFill>
                  <a:schemeClr val="tx2"/>
                </a:solidFill>
                <a:latin typeface="Arial" panose="020B0604020202020204" pitchFamily="34" charset="0"/>
                <a:cs typeface="Arial" panose="020B0604020202020204" pitchFamily="34" charset="0"/>
              </a:rPr>
              <a:t>Constructive Force: </a:t>
            </a:r>
            <a:br>
              <a:rPr lang="en-US" b="1" kern="0" dirty="0">
                <a:solidFill>
                  <a:schemeClr val="tx2"/>
                </a:solidFill>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Tectonic Plates</a:t>
            </a:r>
          </a:p>
        </p:txBody>
      </p:sp>
      <p:sp>
        <p:nvSpPr>
          <p:cNvPr id="39939" name="Content Placeholder 2">
            <a:extLst>
              <a:ext uri="{FF2B5EF4-FFF2-40B4-BE49-F238E27FC236}">
                <a16:creationId xmlns:a16="http://schemas.microsoft.com/office/drawing/2014/main" id="{29C85A3F-3846-41CC-AED8-5D40C6388ECD}"/>
              </a:ext>
            </a:extLst>
          </p:cNvPr>
          <p:cNvSpPr>
            <a:spLocks noGrp="1"/>
          </p:cNvSpPr>
          <p:nvPr>
            <p:ph idx="1"/>
          </p:nvPr>
        </p:nvSpPr>
        <p:spPr>
          <a:xfrm>
            <a:off x="381000" y="1600200"/>
            <a:ext cx="4267200" cy="1752600"/>
          </a:xfrm>
        </p:spPr>
        <p:txBody>
          <a:bodyPr/>
          <a:lstStyle/>
          <a:p>
            <a:pPr marL="0" indent="0" eaLnBrk="1" hangingPunct="1">
              <a:buFont typeface="Arial" panose="020B0604020202020204" pitchFamily="34" charset="0"/>
              <a:buNone/>
            </a:pPr>
            <a:r>
              <a:rPr lang="en-US" altLang="en-US" sz="2400">
                <a:latin typeface="Arial" panose="020B0604020202020204" pitchFamily="34" charset="0"/>
                <a:cs typeface="Arial" panose="020B0604020202020204" pitchFamily="34" charset="0"/>
              </a:rPr>
              <a:t>Mid-Atlantic Ridge or the Great Rift Valley form from plates separating. This is called a divergent boundary.</a:t>
            </a:r>
          </a:p>
        </p:txBody>
      </p:sp>
      <p:pic>
        <p:nvPicPr>
          <p:cNvPr id="39940" name="Picture 2" descr="separating plates create midocean ridges and continental rift zones">
            <a:extLst>
              <a:ext uri="{FF2B5EF4-FFF2-40B4-BE49-F238E27FC236}">
                <a16:creationId xmlns:a16="http://schemas.microsoft.com/office/drawing/2014/main" id="{0CB9633E-D21E-48A5-8D2E-3E33D8FCB6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828800"/>
            <a:ext cx="40005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4" descr="http://pubs.usgs.gov/gip/dynamic/graphics/Fig16.gif">
            <a:extLst>
              <a:ext uri="{FF2B5EF4-FFF2-40B4-BE49-F238E27FC236}">
                <a16:creationId xmlns:a16="http://schemas.microsoft.com/office/drawing/2014/main" id="{1568B33E-A18C-453E-9CC5-4C71B28DF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76600"/>
            <a:ext cx="3228975"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10ABE9F-845A-43F1-B0A0-059E9DC30CBB}"/>
              </a:ext>
            </a:extLst>
          </p:cNvPr>
          <p:cNvSpPr>
            <a:spLocks noGrp="1" noChangeArrowheads="1"/>
          </p:cNvSpPr>
          <p:nvPr>
            <p:ph type="title"/>
          </p:nvPr>
        </p:nvSpPr>
        <p:spPr>
          <a:xfrm>
            <a:off x="517525" y="152400"/>
            <a:ext cx="8229600" cy="1143000"/>
          </a:xfrm>
        </p:spPr>
        <p:txBody>
          <a:bodyPr rtlCol="0">
            <a:normAutofit fontScale="90000"/>
          </a:bodyPr>
          <a:lstStyle/>
          <a:p>
            <a:pPr eaLnBrk="1" fontAlgn="auto" hangingPunct="1">
              <a:spcAft>
                <a:spcPts val="0"/>
              </a:spcAft>
              <a:defRPr/>
            </a:pPr>
            <a:r>
              <a:rPr lang="en-US" b="1" kern="0" dirty="0">
                <a:solidFill>
                  <a:schemeClr val="tx2"/>
                </a:solidFill>
                <a:latin typeface="Arial" panose="020B0604020202020204" pitchFamily="34" charset="0"/>
                <a:cs typeface="Arial" panose="020B0604020202020204" pitchFamily="34" charset="0"/>
              </a:rPr>
              <a:t>Constructive Force: </a:t>
            </a:r>
            <a:br>
              <a:rPr lang="en-US" b="1" kern="0" dirty="0">
                <a:solidFill>
                  <a:schemeClr val="tx2"/>
                </a:solidFill>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Faults and Folding</a:t>
            </a:r>
          </a:p>
        </p:txBody>
      </p:sp>
      <p:sp>
        <p:nvSpPr>
          <p:cNvPr id="40963" name="Rectangle 3">
            <a:extLst>
              <a:ext uri="{FF2B5EF4-FFF2-40B4-BE49-F238E27FC236}">
                <a16:creationId xmlns:a16="http://schemas.microsoft.com/office/drawing/2014/main" id="{FDFCDFDB-E2CD-4EEE-B645-72651CE4F2E2}"/>
              </a:ext>
            </a:extLst>
          </p:cNvPr>
          <p:cNvSpPr>
            <a:spLocks noGrp="1" noChangeArrowheads="1"/>
          </p:cNvSpPr>
          <p:nvPr>
            <p:ph idx="1"/>
          </p:nvPr>
        </p:nvSpPr>
        <p:spPr>
          <a:xfrm>
            <a:off x="322263" y="1371600"/>
            <a:ext cx="5943600" cy="2438400"/>
          </a:xfrm>
        </p:spPr>
        <p:txBody>
          <a:bodyPr/>
          <a:lstStyle/>
          <a:p>
            <a:pPr marL="0" indent="0" eaLnBrk="1" hangingPunct="1">
              <a:lnSpc>
                <a:spcPct val="90000"/>
              </a:lnSpc>
              <a:buFont typeface="Arial" panose="020B0604020202020204" pitchFamily="34" charset="0"/>
              <a:buNone/>
            </a:pPr>
            <a:r>
              <a:rPr lang="en-US" altLang="en-US" sz="2400">
                <a:latin typeface="Arial" panose="020B0604020202020204" pitchFamily="34" charset="0"/>
                <a:cs typeface="Arial" panose="020B0604020202020204" pitchFamily="34" charset="0"/>
              </a:rPr>
              <a:t>Faults are cracks in the Earth’s crust. The surface of the Earth is made up of tectonic plates that are floating on magma (molten rock). It is along these fault lines that earthquakes and volcanoes occur.</a:t>
            </a:r>
          </a:p>
        </p:txBody>
      </p:sp>
      <p:pic>
        <p:nvPicPr>
          <p:cNvPr id="40964" name="Picture 6" descr="http://www.srh.noaa.gov/jetstream/tsunami/images/faults.jpg">
            <a:extLst>
              <a:ext uri="{FF2B5EF4-FFF2-40B4-BE49-F238E27FC236}">
                <a16:creationId xmlns:a16="http://schemas.microsoft.com/office/drawing/2014/main" id="{3E805C76-35A9-421F-A53D-93B71C581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751013"/>
            <a:ext cx="27940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descr="http://thetimedok.files.wordpress.com/2014/04/mt_head_formation_fold.jpg">
            <a:extLst>
              <a:ext uri="{FF2B5EF4-FFF2-40B4-BE49-F238E27FC236}">
                <a16:creationId xmlns:a16="http://schemas.microsoft.com/office/drawing/2014/main" id="{0C594C49-93C1-418E-936B-8CF0C31C8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179763"/>
            <a:ext cx="594360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a:extLst>
              <a:ext uri="{FF2B5EF4-FFF2-40B4-BE49-F238E27FC236}">
                <a16:creationId xmlns:a16="http://schemas.microsoft.com/office/drawing/2014/main" id="{037C5D81-1F22-4D05-9D2C-9AA517DCA67A}"/>
              </a:ext>
            </a:extLst>
          </p:cNvPr>
          <p:cNvSpPr>
            <a:spLocks noGrp="1" noChangeArrowheads="1"/>
          </p:cNvSpPr>
          <p:nvPr>
            <p:ph type="title"/>
          </p:nvPr>
        </p:nvSpPr>
        <p:spPr/>
        <p:txBody>
          <a:bodyPr rtlCol="0">
            <a:noAutofit/>
          </a:bodyPr>
          <a:lstStyle/>
          <a:p>
            <a:pPr eaLnBrk="1" fontAlgn="auto" hangingPunct="1">
              <a:spcAft>
                <a:spcPts val="0"/>
              </a:spcAft>
              <a:defRPr/>
            </a:pPr>
            <a:r>
              <a:rPr lang="en-US" sz="4200" b="1" kern="0" dirty="0">
                <a:solidFill>
                  <a:schemeClr val="tx2"/>
                </a:solidFill>
                <a:latin typeface="Arial" panose="020B0604020202020204" pitchFamily="34" charset="0"/>
                <a:cs typeface="Arial" panose="020B0604020202020204" pitchFamily="34" charset="0"/>
              </a:rPr>
              <a:t>Constructive Force: </a:t>
            </a:r>
            <a:br>
              <a:rPr lang="en-US" sz="4200" b="1" kern="0" dirty="0">
                <a:solidFill>
                  <a:schemeClr val="tx2"/>
                </a:solidFill>
                <a:latin typeface="Arial" panose="020B0604020202020204" pitchFamily="34" charset="0"/>
                <a:cs typeface="Arial" panose="020B0604020202020204" pitchFamily="34" charset="0"/>
              </a:rPr>
            </a:br>
            <a:r>
              <a:rPr lang="en-US" sz="4200" b="1" kern="0" dirty="0">
                <a:solidFill>
                  <a:schemeClr val="tx2"/>
                </a:solidFill>
                <a:latin typeface="Arial" panose="020B0604020202020204" pitchFamily="34" charset="0"/>
                <a:cs typeface="Arial" panose="020B0604020202020204" pitchFamily="34" charset="0"/>
              </a:rPr>
              <a:t>Volcanoes</a:t>
            </a:r>
          </a:p>
        </p:txBody>
      </p:sp>
      <p:sp>
        <p:nvSpPr>
          <p:cNvPr id="39938" name="Rectangle 3">
            <a:extLst>
              <a:ext uri="{FF2B5EF4-FFF2-40B4-BE49-F238E27FC236}">
                <a16:creationId xmlns:a16="http://schemas.microsoft.com/office/drawing/2014/main" id="{11942F7F-316F-44DB-B1D0-34507AA93DF2}"/>
              </a:ext>
            </a:extLst>
          </p:cNvPr>
          <p:cNvSpPr>
            <a:spLocks noGrp="1" noChangeArrowheads="1"/>
          </p:cNvSpPr>
          <p:nvPr>
            <p:ph idx="1"/>
          </p:nvPr>
        </p:nvSpPr>
        <p:spPr>
          <a:xfrm>
            <a:off x="0" y="1752600"/>
            <a:ext cx="4114800" cy="5105400"/>
          </a:xfrm>
        </p:spPr>
        <p:txBody>
          <a:bodyPr rtlCol="0">
            <a:normAutofit fontScale="92500"/>
          </a:bodyPr>
          <a:lstStyle/>
          <a:p>
            <a:pPr eaLnBrk="1" fontAlgn="auto" hangingPunct="1">
              <a:spcAft>
                <a:spcPts val="0"/>
              </a:spcAft>
              <a:defRPr/>
            </a:pPr>
            <a:r>
              <a:rPr lang="en-US" altLang="en-US" sz="2400" dirty="0">
                <a:latin typeface="Arial" panose="020B0604020202020204" pitchFamily="34" charset="0"/>
                <a:cs typeface="Arial" panose="020B0604020202020204" pitchFamily="34" charset="0"/>
              </a:rPr>
              <a:t>A volcano is an opening in the Earth's surface or crust, which allows hot, molten rock, ash and gases to escape from deep below the crust of Earth’s surface. </a:t>
            </a:r>
          </a:p>
          <a:p>
            <a:pPr eaLnBrk="1" fontAlgn="auto" hangingPunct="1">
              <a:spcAft>
                <a:spcPts val="0"/>
              </a:spcAft>
              <a:defRPr/>
            </a:pPr>
            <a:r>
              <a:rPr lang="en-US" altLang="en-US" sz="2400" dirty="0">
                <a:latin typeface="Arial" panose="020B0604020202020204" pitchFamily="34" charset="0"/>
                <a:cs typeface="Arial" panose="020B0604020202020204" pitchFamily="34" charset="0"/>
              </a:rPr>
              <a:t>Volcanic activity form mountains and land over time.</a:t>
            </a:r>
          </a:p>
          <a:p>
            <a:pPr eaLnBrk="1" fontAlgn="auto" hangingPunct="1">
              <a:spcAft>
                <a:spcPts val="0"/>
              </a:spcAft>
              <a:defRPr/>
            </a:pPr>
            <a:r>
              <a:rPr lang="en-US" altLang="en-US" sz="2400" dirty="0">
                <a:latin typeface="Arial" panose="020B0604020202020204" pitchFamily="34" charset="0"/>
                <a:cs typeface="Arial" panose="020B0604020202020204" pitchFamily="34" charset="0"/>
              </a:rPr>
              <a:t>Magma hot molten rock within volcano.  Lava flows from the volcano on Earth's surface. It  cools to form igneous rock.</a:t>
            </a:r>
          </a:p>
        </p:txBody>
      </p:sp>
      <p:pic>
        <p:nvPicPr>
          <p:cNvPr id="41988" name="Picture 7" descr="https://thumbs.dreamstime.com/x/diagram-volcano-23143518.jpg">
            <a:extLst>
              <a:ext uri="{FF2B5EF4-FFF2-40B4-BE49-F238E27FC236}">
                <a16:creationId xmlns:a16="http://schemas.microsoft.com/office/drawing/2014/main" id="{09C83D4E-4546-4CFA-83C7-ADEDD33A0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133600"/>
            <a:ext cx="479583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AEAD8ED-46A9-4E4B-A054-69CAD48FE1B8}"/>
              </a:ext>
            </a:extLst>
          </p:cNvPr>
          <p:cNvSpPr>
            <a:spLocks noGrp="1" noChangeArrowheads="1"/>
          </p:cNvSpPr>
          <p:nvPr>
            <p:ph type="title"/>
          </p:nvPr>
        </p:nvSpPr>
        <p:spPr>
          <a:xfrm>
            <a:off x="228600" y="533400"/>
            <a:ext cx="8686800" cy="1143000"/>
          </a:xfrm>
        </p:spPr>
        <p:txBody>
          <a:bodyPr rtlCol="0">
            <a:normAutofit fontScale="90000"/>
          </a:bodyPr>
          <a:lstStyle/>
          <a:p>
            <a:pPr eaLnBrk="1" fontAlgn="auto" hangingPunct="1">
              <a:spcAft>
                <a:spcPts val="0"/>
              </a:spcAft>
              <a:defRPr/>
            </a:pPr>
            <a:r>
              <a:rPr lang="en-US" sz="4800" b="1" dirty="0">
                <a:latin typeface="Arial" panose="020B0604020202020204" pitchFamily="34" charset="0"/>
                <a:cs typeface="Arial" panose="020B0604020202020204" pitchFamily="34" charset="0"/>
              </a:rPr>
              <a:t>Destructive Forces</a:t>
            </a:r>
            <a:br>
              <a:rPr lang="en-US" sz="4000" dirty="0"/>
            </a:br>
            <a:r>
              <a:rPr lang="en-US" sz="2000" dirty="0"/>
              <a:t>Identify examples of surface features caused by destructive processes.</a:t>
            </a:r>
            <a:r>
              <a:rPr lang="en-US" sz="4000" dirty="0"/>
              <a:t> </a:t>
            </a:r>
          </a:p>
        </p:txBody>
      </p:sp>
      <p:sp>
        <p:nvSpPr>
          <p:cNvPr id="6147" name="Rectangle 3">
            <a:extLst>
              <a:ext uri="{FF2B5EF4-FFF2-40B4-BE49-F238E27FC236}">
                <a16:creationId xmlns:a16="http://schemas.microsoft.com/office/drawing/2014/main" id="{97F1D0B4-F067-475B-BD6C-1B93349C48EA}"/>
              </a:ext>
            </a:extLst>
          </p:cNvPr>
          <p:cNvSpPr>
            <a:spLocks noGrp="1" noChangeArrowheads="1"/>
          </p:cNvSpPr>
          <p:nvPr>
            <p:ph idx="1"/>
          </p:nvPr>
        </p:nvSpPr>
        <p:spPr>
          <a:xfrm>
            <a:off x="457200" y="2438400"/>
            <a:ext cx="8229600" cy="3429000"/>
          </a:xfrm>
        </p:spPr>
        <p:txBody>
          <a:bodyPr/>
          <a:lstStyle/>
          <a:p>
            <a:pPr eaLnBrk="1" hangingPunct="1"/>
            <a:r>
              <a:rPr lang="en-US" altLang="en-US" b="1" i="1">
                <a:latin typeface="Arial" panose="020B0604020202020204" pitchFamily="34" charset="0"/>
                <a:cs typeface="Arial" panose="020B0604020202020204" pitchFamily="34" charset="0"/>
              </a:rPr>
              <a:t>Destruct</a:t>
            </a:r>
            <a:r>
              <a:rPr lang="en-US" altLang="en-US">
                <a:latin typeface="Arial" panose="020B0604020202020204" pitchFamily="34" charset="0"/>
                <a:cs typeface="Arial" panose="020B0604020202020204" pitchFamily="34" charset="0"/>
              </a:rPr>
              <a:t> means to destroy or break down.</a:t>
            </a:r>
          </a:p>
          <a:p>
            <a:pPr eaLnBrk="1" hangingPunct="1"/>
            <a:r>
              <a:rPr lang="en-US" altLang="en-US">
                <a:latin typeface="Arial" panose="020B0604020202020204" pitchFamily="34" charset="0"/>
                <a:cs typeface="Arial" panose="020B0604020202020204" pitchFamily="34" charset="0"/>
              </a:rPr>
              <a:t>Examples…</a:t>
            </a:r>
          </a:p>
          <a:p>
            <a:pPr lvl="1" eaLnBrk="1" hangingPunct="1">
              <a:buFont typeface="Arial" panose="020B0604020202020204" pitchFamily="34" charset="0"/>
              <a:buChar char="•"/>
            </a:pPr>
            <a:r>
              <a:rPr lang="en-US" altLang="en-US">
                <a:latin typeface="Arial" panose="020B0604020202020204" pitchFamily="34" charset="0"/>
                <a:cs typeface="Arial" panose="020B0604020202020204" pitchFamily="34" charset="0"/>
              </a:rPr>
              <a:t>Weathering (chemical or mechanical)</a:t>
            </a:r>
          </a:p>
          <a:p>
            <a:pPr lvl="1" eaLnBrk="1" hangingPunct="1">
              <a:buFont typeface="Arial" panose="020B0604020202020204" pitchFamily="34" charset="0"/>
              <a:buChar char="•"/>
            </a:pPr>
            <a:r>
              <a:rPr lang="en-US" altLang="en-US">
                <a:latin typeface="Arial" panose="020B0604020202020204" pitchFamily="34" charset="0"/>
                <a:cs typeface="Arial" panose="020B0604020202020204" pitchFamily="34" charset="0"/>
              </a:rPr>
              <a:t>Erosion (water - rivers and oceans, wind) </a:t>
            </a:r>
          </a:p>
          <a:p>
            <a:pPr lvl="1" eaLnBrk="1" hangingPunct="1">
              <a:buFont typeface="Arial" panose="020B0604020202020204" pitchFamily="34" charset="0"/>
              <a:buChar char="•"/>
            </a:pPr>
            <a:r>
              <a:rPr lang="en-US" altLang="en-US">
                <a:latin typeface="Arial" panose="020B0604020202020204" pitchFamily="34" charset="0"/>
                <a:cs typeface="Arial" panose="020B0604020202020204" pitchFamily="34" charset="0"/>
              </a:rPr>
              <a:t>Impact of organisms </a:t>
            </a:r>
          </a:p>
          <a:p>
            <a:pPr lvl="1" eaLnBrk="1" hangingPunct="1">
              <a:buFont typeface="Arial" panose="020B0604020202020204" pitchFamily="34" charset="0"/>
              <a:buChar char="•"/>
            </a:pPr>
            <a:r>
              <a:rPr lang="en-US" altLang="en-US">
                <a:latin typeface="Arial" panose="020B0604020202020204" pitchFamily="34" charset="0"/>
                <a:cs typeface="Arial" panose="020B0604020202020204" pitchFamily="34" charset="0"/>
              </a:rPr>
              <a:t>Earthquake </a:t>
            </a:r>
          </a:p>
          <a:p>
            <a:pPr lvl="1" eaLnBrk="1" hangingPunct="1">
              <a:buFontTx/>
              <a:buNone/>
            </a:pPr>
            <a:endParaRPr lang="en-US" altLang="en-US"/>
          </a:p>
          <a:p>
            <a:pPr eaLnBrk="1" hangingPunct="1"/>
            <a:endParaRPr lang="en-U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https://s-media-cache-ak0.pinimg.com/736x/31/c1/68/31c16894192cee1a01b0284bdfed7951.jpg">
            <a:extLst>
              <a:ext uri="{FF2B5EF4-FFF2-40B4-BE49-F238E27FC236}">
                <a16:creationId xmlns:a16="http://schemas.microsoft.com/office/drawing/2014/main" id="{5C0A5F99-0767-4A13-B6C1-D6D42E3FAD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828800"/>
            <a:ext cx="5664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2">
            <a:extLst>
              <a:ext uri="{FF2B5EF4-FFF2-40B4-BE49-F238E27FC236}">
                <a16:creationId xmlns:a16="http://schemas.microsoft.com/office/drawing/2014/main" id="{26C9B845-34DE-405E-840C-F5D83E99930F}"/>
              </a:ext>
            </a:extLst>
          </p:cNvPr>
          <p:cNvSpPr>
            <a:spLocks noGrp="1" noChangeArrowheads="1"/>
          </p:cNvSpPr>
          <p:nvPr>
            <p:ph type="title"/>
          </p:nvPr>
        </p:nvSpPr>
        <p:spPr>
          <a:xfrm>
            <a:off x="457200" y="152400"/>
            <a:ext cx="8229600" cy="1143000"/>
          </a:xfrm>
        </p:spPr>
        <p:txBody>
          <a:bodyPr rtlCol="0">
            <a:normAutofit fontScale="90000"/>
          </a:bodyPr>
          <a:lstStyle/>
          <a:p>
            <a:pPr eaLnBrk="1" fontAlgn="auto" hangingPunct="1">
              <a:spcAft>
                <a:spcPts val="0"/>
              </a:spcAft>
              <a:defRPr/>
            </a:pPr>
            <a:r>
              <a:rPr lang="en-US" b="1" kern="0" dirty="0">
                <a:solidFill>
                  <a:schemeClr val="tx2"/>
                </a:solidFill>
                <a:latin typeface="Arial" panose="020B0604020202020204" pitchFamily="34" charset="0"/>
                <a:cs typeface="Arial" panose="020B0604020202020204" pitchFamily="34" charset="0"/>
              </a:rPr>
              <a:t>Constructive Force: </a:t>
            </a:r>
            <a:br>
              <a:rPr lang="en-US" b="1" kern="0" dirty="0">
                <a:solidFill>
                  <a:schemeClr val="tx2"/>
                </a:solidFill>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Volcanoes</a:t>
            </a:r>
          </a:p>
        </p:txBody>
      </p:sp>
      <p:sp>
        <p:nvSpPr>
          <p:cNvPr id="40963" name="Rectangle 3">
            <a:extLst>
              <a:ext uri="{FF2B5EF4-FFF2-40B4-BE49-F238E27FC236}">
                <a16:creationId xmlns:a16="http://schemas.microsoft.com/office/drawing/2014/main" id="{3ADADF4D-B603-4509-9264-068AFB508CC9}"/>
              </a:ext>
            </a:extLst>
          </p:cNvPr>
          <p:cNvSpPr>
            <a:spLocks noGrp="1" noChangeArrowheads="1"/>
          </p:cNvSpPr>
          <p:nvPr>
            <p:ph idx="1"/>
          </p:nvPr>
        </p:nvSpPr>
        <p:spPr>
          <a:xfrm>
            <a:off x="228600" y="1819275"/>
            <a:ext cx="4419600" cy="4648200"/>
          </a:xfrm>
        </p:spPr>
        <p:txBody>
          <a:bodyPr rtlCol="0">
            <a:normAutofit fontScale="92500" lnSpcReduction="20000"/>
          </a:bodyPr>
          <a:lstStyle/>
          <a:p>
            <a:pPr eaLnBrk="1" fontAlgn="auto" hangingPunct="1">
              <a:lnSpc>
                <a:spcPct val="90000"/>
              </a:lnSpc>
              <a:spcAft>
                <a:spcPts val="0"/>
              </a:spcAft>
              <a:defRPr/>
            </a:pPr>
            <a:r>
              <a:rPr lang="en-US" altLang="en-US" sz="2400" dirty="0">
                <a:latin typeface="Arial" panose="020B0604020202020204" pitchFamily="34" charset="0"/>
                <a:cs typeface="Arial" panose="020B0604020202020204" pitchFamily="34" charset="0"/>
              </a:rPr>
              <a:t>There are two main types of volcanoes: </a:t>
            </a:r>
            <a:r>
              <a:rPr lang="en-US" altLang="en-US" sz="2400" b="1" dirty="0">
                <a:latin typeface="Arial" panose="020B0604020202020204" pitchFamily="34" charset="0"/>
                <a:cs typeface="Arial" panose="020B0604020202020204" pitchFamily="34" charset="0"/>
              </a:rPr>
              <a:t>shield</a:t>
            </a:r>
            <a:r>
              <a:rPr lang="en-US" altLang="en-US" sz="2400" dirty="0">
                <a:latin typeface="Arial" panose="020B0604020202020204" pitchFamily="34" charset="0"/>
                <a:cs typeface="Arial" panose="020B0604020202020204" pitchFamily="34" charset="0"/>
              </a:rPr>
              <a:t> and </a:t>
            </a:r>
            <a:r>
              <a:rPr lang="en-US" altLang="en-US" sz="2400" b="1" dirty="0">
                <a:latin typeface="Arial" panose="020B0604020202020204" pitchFamily="34" charset="0"/>
                <a:cs typeface="Arial" panose="020B0604020202020204" pitchFamily="34" charset="0"/>
              </a:rPr>
              <a:t>composite</a:t>
            </a:r>
            <a:r>
              <a:rPr lang="en-US" altLang="en-US" sz="2400" dirty="0">
                <a:latin typeface="Arial" panose="020B0604020202020204" pitchFamily="34" charset="0"/>
                <a:cs typeface="Arial" panose="020B0604020202020204" pitchFamily="34" charset="0"/>
              </a:rPr>
              <a:t>. </a:t>
            </a:r>
          </a:p>
          <a:p>
            <a:pPr marL="0" indent="0" eaLnBrk="1" fontAlgn="auto" hangingPunct="1">
              <a:lnSpc>
                <a:spcPct val="90000"/>
              </a:lnSpc>
              <a:spcAft>
                <a:spcPts val="0"/>
              </a:spcAft>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eaLnBrk="1" fontAlgn="auto" hangingPunct="1">
              <a:lnSpc>
                <a:spcPct val="90000"/>
              </a:lnSpc>
              <a:spcAft>
                <a:spcPts val="0"/>
              </a:spcAft>
              <a:defRPr/>
            </a:pPr>
            <a:r>
              <a:rPr lang="en-US" altLang="en-US" sz="2400" dirty="0">
                <a:latin typeface="Arial" panose="020B0604020202020204" pitchFamily="34" charset="0"/>
                <a:cs typeface="Arial" panose="020B0604020202020204" pitchFamily="34" charset="0"/>
              </a:rPr>
              <a:t>Shield volcanoes are usually found in the middle of tectonic plates. Magma moves out a hole in the middle of the plate piling lava on Earth’s surface, and slowly building a mountain of rock. Ex. Hawaiian Islands </a:t>
            </a:r>
          </a:p>
          <a:p>
            <a:pPr marL="0" indent="0" eaLnBrk="1" fontAlgn="auto" hangingPunct="1">
              <a:lnSpc>
                <a:spcPct val="90000"/>
              </a:lnSpc>
              <a:spcAft>
                <a:spcPts val="0"/>
              </a:spcAft>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eaLnBrk="1" fontAlgn="auto" hangingPunct="1">
              <a:lnSpc>
                <a:spcPct val="90000"/>
              </a:lnSpc>
              <a:spcAft>
                <a:spcPts val="0"/>
              </a:spcAft>
              <a:defRPr/>
            </a:pPr>
            <a:r>
              <a:rPr lang="en-US" altLang="en-US" sz="2400" dirty="0">
                <a:latin typeface="Arial" panose="020B0604020202020204" pitchFamily="34" charset="0"/>
                <a:cs typeface="Arial" panose="020B0604020202020204" pitchFamily="34" charset="0"/>
              </a:rPr>
              <a:t>Composite volcanoes erupt less often and are more violent when they do erupt. Ex. Mt. St. Helens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5DB16EA-EF45-4F8C-A0C6-3037D0D70AD1}"/>
              </a:ext>
            </a:extLst>
          </p:cNvPr>
          <p:cNvSpPr>
            <a:spLocks noGrp="1" noChangeArrowheads="1"/>
          </p:cNvSpPr>
          <p:nvPr>
            <p:ph type="title"/>
          </p:nvPr>
        </p:nvSpPr>
        <p:spPr>
          <a:xfrm>
            <a:off x="457200" y="152400"/>
            <a:ext cx="8229600" cy="1143000"/>
          </a:xfrm>
        </p:spPr>
        <p:txBody>
          <a:bodyPr rtlCol="0">
            <a:normAutofit fontScale="90000"/>
          </a:bodyPr>
          <a:lstStyle/>
          <a:p>
            <a:pPr eaLnBrk="1" fontAlgn="auto" hangingPunct="1">
              <a:spcAft>
                <a:spcPts val="0"/>
              </a:spcAft>
              <a:defRPr/>
            </a:pPr>
            <a:r>
              <a:rPr lang="en-US" b="1" kern="0" dirty="0">
                <a:solidFill>
                  <a:schemeClr val="tx2"/>
                </a:solidFill>
                <a:latin typeface="Arial" panose="020B0604020202020204" pitchFamily="34" charset="0"/>
                <a:cs typeface="Arial" panose="020B0604020202020204" pitchFamily="34" charset="0"/>
              </a:rPr>
              <a:t>Constructive Force: </a:t>
            </a:r>
            <a:br>
              <a:rPr lang="en-US" b="1" kern="0" dirty="0">
                <a:solidFill>
                  <a:schemeClr val="tx2"/>
                </a:solidFill>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Volcanoes</a:t>
            </a:r>
          </a:p>
        </p:txBody>
      </p:sp>
      <p:pic>
        <p:nvPicPr>
          <p:cNvPr id="44035" name="Picture 4" descr="http://www.stardoves.com/images/dovepics/maps/Volcano-map_Ring_of-Fire775.gif">
            <a:extLst>
              <a:ext uri="{FF2B5EF4-FFF2-40B4-BE49-F238E27FC236}">
                <a16:creationId xmlns:a16="http://schemas.microsoft.com/office/drawing/2014/main" id="{1CFB586A-2B27-4258-8B6A-0AA5C6C73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8666163"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04472C9-F1C3-418B-899D-DA7B9044449A}"/>
              </a:ext>
            </a:extLst>
          </p:cNvPr>
          <p:cNvSpPr>
            <a:spLocks noGrp="1" noChangeArrowheads="1"/>
          </p:cNvSpPr>
          <p:nvPr>
            <p:ph type="title"/>
          </p:nvPr>
        </p:nvSpPr>
        <p:spPr>
          <a:xfrm>
            <a:off x="457200" y="152400"/>
            <a:ext cx="8229600" cy="1143000"/>
          </a:xfrm>
        </p:spPr>
        <p:txBody>
          <a:bodyPr rtlCol="0">
            <a:normAutofit fontScale="90000"/>
          </a:bodyPr>
          <a:lstStyle/>
          <a:p>
            <a:pPr eaLnBrk="1" fontAlgn="auto" hangingPunct="1">
              <a:spcAft>
                <a:spcPts val="0"/>
              </a:spcAft>
              <a:defRPr/>
            </a:pPr>
            <a:r>
              <a:rPr lang="en-US" b="1" kern="0" dirty="0">
                <a:solidFill>
                  <a:schemeClr val="tx2"/>
                </a:solidFill>
                <a:latin typeface="Arial" panose="020B0604020202020204" pitchFamily="34" charset="0"/>
                <a:cs typeface="Arial" panose="020B0604020202020204" pitchFamily="34" charset="0"/>
              </a:rPr>
              <a:t>Constructive Force: </a:t>
            </a:r>
            <a:br>
              <a:rPr lang="en-US" b="1" kern="0" dirty="0">
                <a:solidFill>
                  <a:schemeClr val="tx2"/>
                </a:solidFill>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Volcanoes</a:t>
            </a:r>
          </a:p>
        </p:txBody>
      </p:sp>
      <p:pic>
        <p:nvPicPr>
          <p:cNvPr id="45059" name="Picture 2" descr="http://media3.s-nbcnews.com/i/msnbc/Components/Interactives/Technology_Science/Science/Ring_of_fire.jpg">
            <a:extLst>
              <a:ext uri="{FF2B5EF4-FFF2-40B4-BE49-F238E27FC236}">
                <a16:creationId xmlns:a16="http://schemas.microsoft.com/office/drawing/2014/main" id="{6A9659BA-34C3-4CDE-A172-54EE279869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00200"/>
            <a:ext cx="7543800"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03C65996-7A32-49BB-B582-1511B5F63F38}"/>
              </a:ext>
            </a:extLst>
          </p:cNvPr>
          <p:cNvSpPr>
            <a:spLocks noGrp="1" noChangeArrowheads="1"/>
          </p:cNvSpPr>
          <p:nvPr>
            <p:ph type="title"/>
          </p:nvPr>
        </p:nvSpPr>
        <p:spPr>
          <a:xfrm>
            <a:off x="228600" y="381000"/>
            <a:ext cx="8686800" cy="1143000"/>
          </a:xfrm>
        </p:spPr>
        <p:txBody>
          <a:bodyPr/>
          <a:lstStyle/>
          <a:p>
            <a:pPr eaLnBrk="1" hangingPunct="1"/>
            <a:r>
              <a:rPr lang="en-US" altLang="en-US" sz="4000" b="1">
                <a:latin typeface="Arial" panose="020B0604020202020204" pitchFamily="34" charset="0"/>
                <a:cs typeface="Arial" panose="020B0604020202020204" pitchFamily="34" charset="0"/>
              </a:rPr>
              <a:t>Constructive vs. Destructive Forces </a:t>
            </a:r>
          </a:p>
        </p:txBody>
      </p:sp>
      <p:sp>
        <p:nvSpPr>
          <p:cNvPr id="46083" name="Rectangle 2">
            <a:extLst>
              <a:ext uri="{FF2B5EF4-FFF2-40B4-BE49-F238E27FC236}">
                <a16:creationId xmlns:a16="http://schemas.microsoft.com/office/drawing/2014/main" id="{96B2AA6D-7768-4CDA-B54D-660F916735AF}"/>
              </a:ext>
            </a:extLst>
          </p:cNvPr>
          <p:cNvSpPr>
            <a:spLocks noChangeArrowheads="1"/>
          </p:cNvSpPr>
          <p:nvPr/>
        </p:nvSpPr>
        <p:spPr bwMode="auto">
          <a:xfrm>
            <a:off x="381000" y="1905000"/>
            <a:ext cx="8305800" cy="4524375"/>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a:latin typeface="Arial" panose="020B0604020202020204" pitchFamily="34" charset="0"/>
              </a:rPr>
              <a:t>What are two examples of destructive forces? Give an example of a slow and fast destructive force.</a:t>
            </a:r>
          </a:p>
          <a:p>
            <a:pPr>
              <a:spcBef>
                <a:spcPct val="0"/>
              </a:spcBef>
            </a:pPr>
            <a:r>
              <a:rPr lang="en-US" altLang="en-US">
                <a:latin typeface="Arial" panose="020B0604020202020204" pitchFamily="34" charset="0"/>
              </a:rPr>
              <a:t>What are four examples of constructive forces? Give an example of a slow and fast destructive force</a:t>
            </a:r>
          </a:p>
          <a:p>
            <a:pPr>
              <a:spcBef>
                <a:spcPct val="0"/>
              </a:spcBef>
            </a:pPr>
            <a:r>
              <a:rPr lang="en-US" altLang="en-US">
                <a:latin typeface="Arial" panose="020B0604020202020204" pitchFamily="34" charset="0"/>
              </a:rPr>
              <a:t>Give an example where constructive and destructive forces work together to create a landform.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CE6D058-552D-4459-A6A2-74FCEDF0FC89}"/>
              </a:ext>
            </a:extLst>
          </p:cNvPr>
          <p:cNvSpPr>
            <a:spLocks noGrp="1" noChangeArrowheads="1"/>
          </p:cNvSpPr>
          <p:nvPr>
            <p:ph type="title"/>
          </p:nvPr>
        </p:nvSpPr>
        <p:spPr/>
        <p:txBody>
          <a:bodyPr/>
          <a:lstStyle/>
          <a:p>
            <a:pPr eaLnBrk="1" hangingPunct="1"/>
            <a:r>
              <a:rPr lang="en-US" altLang="en-US" sz="4200" b="1">
                <a:latin typeface="Arial" panose="020B0604020202020204" pitchFamily="34" charset="0"/>
                <a:cs typeface="Arial" panose="020B0604020202020204" pitchFamily="34" charset="0"/>
              </a:rPr>
              <a:t>Destructive Force: </a:t>
            </a:r>
            <a:r>
              <a:rPr lang="en-US" altLang="en-US" sz="4200" b="1" u="sng">
                <a:latin typeface="Arial" panose="020B0604020202020204" pitchFamily="34" charset="0"/>
                <a:cs typeface="Arial" panose="020B0604020202020204" pitchFamily="34" charset="0"/>
              </a:rPr>
              <a:t>Weathering</a:t>
            </a:r>
          </a:p>
        </p:txBody>
      </p:sp>
      <p:sp>
        <p:nvSpPr>
          <p:cNvPr id="7171" name="Rectangle 3">
            <a:extLst>
              <a:ext uri="{FF2B5EF4-FFF2-40B4-BE49-F238E27FC236}">
                <a16:creationId xmlns:a16="http://schemas.microsoft.com/office/drawing/2014/main" id="{2733B37D-671E-4032-BE86-2C602B983A9D}"/>
              </a:ext>
            </a:extLst>
          </p:cNvPr>
          <p:cNvSpPr>
            <a:spLocks noGrp="1" noChangeArrowheads="1"/>
          </p:cNvSpPr>
          <p:nvPr>
            <p:ph idx="1"/>
          </p:nvPr>
        </p:nvSpPr>
        <p:spPr>
          <a:xfrm>
            <a:off x="304800" y="1295400"/>
            <a:ext cx="8534400" cy="2286000"/>
          </a:xfrm>
        </p:spPr>
        <p:txBody>
          <a:bodyPr/>
          <a:lstStyle/>
          <a:p>
            <a:pPr marL="0" indent="0" eaLnBrk="1" hangingPunct="1">
              <a:lnSpc>
                <a:spcPct val="90000"/>
              </a:lnSpc>
              <a:buFontTx/>
              <a:buNone/>
            </a:pPr>
            <a:r>
              <a:rPr lang="en-US" altLang="en-US" sz="2300">
                <a:latin typeface="Arial" panose="020B0604020202020204" pitchFamily="34" charset="0"/>
                <a:cs typeface="Arial" panose="020B0604020202020204" pitchFamily="34" charset="0"/>
              </a:rPr>
              <a:t>The process of breaking down of rocks and land due to forces such as gravity, wind, water and ice. When it rains, rocks are washed down a mountain or down a stream. Soils are washed away. The ocean beats against a cliff and breaks it apart. Wind causes rock to wear away as it blows sediment through the air. </a:t>
            </a:r>
            <a:endParaRPr lang="en-US" altLang="en-US" sz="2300" u="sng">
              <a:latin typeface="Arial" panose="020B0604020202020204" pitchFamily="34" charset="0"/>
              <a:cs typeface="Arial" panose="020B0604020202020204" pitchFamily="34" charset="0"/>
            </a:endParaRPr>
          </a:p>
        </p:txBody>
      </p:sp>
      <p:pic>
        <p:nvPicPr>
          <p:cNvPr id="7172" name="Picture 7" descr="http://www.geo.fu-berlin.de/en/v/geolearning/mountain_building/weathering/media/vetifactos.jpg">
            <a:extLst>
              <a:ext uri="{FF2B5EF4-FFF2-40B4-BE49-F238E27FC236}">
                <a16:creationId xmlns:a16="http://schemas.microsoft.com/office/drawing/2014/main" id="{78655E9B-8B07-4FE0-AAE9-371CC2874B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086100"/>
            <a:ext cx="264636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1" descr="http://1.bp.blogspot.com/-UcTNRbeDSsg/Tymu2Z0EKmI/AAAAAAAAD5s/RDq1Yu7eTvw/s400/weathering.png">
            <a:extLst>
              <a:ext uri="{FF2B5EF4-FFF2-40B4-BE49-F238E27FC236}">
                <a16:creationId xmlns:a16="http://schemas.microsoft.com/office/drawing/2014/main" id="{460E56C9-E692-4015-89CA-954742EDE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3352800"/>
            <a:ext cx="440213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62A2E00-624F-431A-B476-900D1D16ED18}"/>
              </a:ext>
            </a:extLst>
          </p:cNvPr>
          <p:cNvSpPr>
            <a:spLocks noGrp="1" noChangeArrowheads="1"/>
          </p:cNvSpPr>
          <p:nvPr>
            <p:ph type="title"/>
          </p:nvPr>
        </p:nvSpPr>
        <p:spPr>
          <a:xfrm>
            <a:off x="381000" y="0"/>
            <a:ext cx="8229600" cy="1143000"/>
          </a:xfrm>
        </p:spPr>
        <p:txBody>
          <a:bodyPr/>
          <a:lstStyle/>
          <a:p>
            <a:pPr eaLnBrk="1" hangingPunct="1"/>
            <a:r>
              <a:rPr lang="en-US" altLang="en-US" b="1">
                <a:latin typeface="Arial" panose="020B0604020202020204" pitchFamily="34" charset="0"/>
                <a:cs typeface="Arial" panose="020B0604020202020204" pitchFamily="34" charset="0"/>
              </a:rPr>
              <a:t>Destructive Force: </a:t>
            </a:r>
            <a:r>
              <a:rPr lang="en-US" altLang="en-US" b="1" u="sng">
                <a:latin typeface="Arial" panose="020B0604020202020204" pitchFamily="34" charset="0"/>
                <a:cs typeface="Arial" panose="020B0604020202020204" pitchFamily="34" charset="0"/>
              </a:rPr>
              <a:t>Erosion</a:t>
            </a:r>
          </a:p>
        </p:txBody>
      </p:sp>
      <p:sp>
        <p:nvSpPr>
          <p:cNvPr id="8195" name="Rectangle 3">
            <a:extLst>
              <a:ext uri="{FF2B5EF4-FFF2-40B4-BE49-F238E27FC236}">
                <a16:creationId xmlns:a16="http://schemas.microsoft.com/office/drawing/2014/main" id="{D7578CAF-FB7F-4695-9308-B7C335BEABD8}"/>
              </a:ext>
            </a:extLst>
          </p:cNvPr>
          <p:cNvSpPr>
            <a:spLocks noGrp="1" noChangeArrowheads="1"/>
          </p:cNvSpPr>
          <p:nvPr>
            <p:ph idx="1"/>
          </p:nvPr>
        </p:nvSpPr>
        <p:spPr>
          <a:xfrm>
            <a:off x="228600" y="1066800"/>
            <a:ext cx="8763000" cy="1752600"/>
          </a:xfrm>
        </p:spPr>
        <p:txBody>
          <a:bodyPr/>
          <a:lstStyle/>
          <a:p>
            <a:pPr marL="0" indent="0" eaLnBrk="1" hangingPunct="1">
              <a:buFontTx/>
              <a:buNone/>
            </a:pPr>
            <a:r>
              <a:rPr lang="en-US" altLang="en-US" sz="2400">
                <a:latin typeface="Arial" panose="020B0604020202020204" pitchFamily="34" charset="0"/>
                <a:cs typeface="Arial" panose="020B0604020202020204" pitchFamily="34" charset="0"/>
              </a:rPr>
              <a:t>When rocks and sediment weather and move elsewhere, this movement is called </a:t>
            </a:r>
            <a:r>
              <a:rPr lang="en-US" altLang="en-US" sz="2400" u="sng">
                <a:latin typeface="Arial" panose="020B0604020202020204" pitchFamily="34" charset="0"/>
                <a:cs typeface="Arial" panose="020B0604020202020204" pitchFamily="34" charset="0"/>
              </a:rPr>
              <a:t>erosion.</a:t>
            </a:r>
            <a:r>
              <a:rPr lang="en-US" altLang="en-US" sz="2400">
                <a:latin typeface="Arial" panose="020B0604020202020204" pitchFamily="34" charset="0"/>
                <a:cs typeface="Arial" panose="020B0604020202020204" pitchFamily="34" charset="0"/>
              </a:rPr>
              <a:t> The process is caused by water, ice, wind or gravity moving pieces of rock and soil.</a:t>
            </a:r>
          </a:p>
        </p:txBody>
      </p:sp>
      <p:pic>
        <p:nvPicPr>
          <p:cNvPr id="8196" name="Picture 7" descr="glacial movement over thousands of years created yosemite valley">
            <a:extLst>
              <a:ext uri="{FF2B5EF4-FFF2-40B4-BE49-F238E27FC236}">
                <a16:creationId xmlns:a16="http://schemas.microsoft.com/office/drawing/2014/main" id="{1BCD5CB2-E7CD-4AFF-BF53-0A3164795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6670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the colorado river slowly removed rocks to form the grand canyon">
            <a:extLst>
              <a:ext uri="{FF2B5EF4-FFF2-40B4-BE49-F238E27FC236}">
                <a16:creationId xmlns:a16="http://schemas.microsoft.com/office/drawing/2014/main" id="{D5D225F7-DDE6-40E8-8B30-6394BC7A3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2667000"/>
            <a:ext cx="3910012"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444E9C3-E014-48D0-8E8D-13A412D67E51}"/>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sz="4000" b="1" dirty="0">
                <a:latin typeface="Arial" panose="020B0604020202020204" pitchFamily="34" charset="0"/>
                <a:cs typeface="Arial" panose="020B0604020202020204" pitchFamily="34" charset="0"/>
              </a:rPr>
              <a:t>Destructive Force: </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Mechanical Weathering</a:t>
            </a:r>
          </a:p>
        </p:txBody>
      </p:sp>
      <p:sp>
        <p:nvSpPr>
          <p:cNvPr id="9219" name="Rectangle 3">
            <a:extLst>
              <a:ext uri="{FF2B5EF4-FFF2-40B4-BE49-F238E27FC236}">
                <a16:creationId xmlns:a16="http://schemas.microsoft.com/office/drawing/2014/main" id="{8A1DB86D-B036-49E6-B0E1-773C55655072}"/>
              </a:ext>
            </a:extLst>
          </p:cNvPr>
          <p:cNvSpPr>
            <a:spLocks noGrp="1" noChangeArrowheads="1"/>
          </p:cNvSpPr>
          <p:nvPr>
            <p:ph idx="1"/>
          </p:nvPr>
        </p:nvSpPr>
        <p:spPr>
          <a:xfrm>
            <a:off x="304800" y="1600200"/>
            <a:ext cx="8532813" cy="3124200"/>
          </a:xfrm>
        </p:spPr>
        <p:txBody>
          <a:bodyPr rtlCol="0">
            <a:normAutofit/>
          </a:bodyPr>
          <a:lstStyle/>
          <a:p>
            <a:pPr marL="0" indent="0" eaLnBrk="1" fontAlgn="auto" hangingPunct="1">
              <a:lnSpc>
                <a:spcPct val="80000"/>
              </a:lnSpc>
              <a:spcAft>
                <a:spcPts val="0"/>
              </a:spcAft>
              <a:buFontTx/>
              <a:buNone/>
              <a:defRPr/>
            </a:pPr>
            <a:r>
              <a:rPr lang="en-US" altLang="en-US" sz="2400" dirty="0">
                <a:latin typeface="Arial" panose="020B0604020202020204" pitchFamily="34" charset="0"/>
                <a:cs typeface="Arial" panose="020B0604020202020204" pitchFamily="34" charset="0"/>
              </a:rPr>
              <a:t>Mechanical weathering (physical weathering) is the process of breaking rock and sediment into smaller pieces. For example…</a:t>
            </a:r>
          </a:p>
          <a:p>
            <a:pPr eaLnBrk="1" fontAlgn="auto" hangingPunct="1">
              <a:lnSpc>
                <a:spcPct val="80000"/>
              </a:lnSpc>
              <a:spcAft>
                <a:spcPts val="0"/>
              </a:spcAft>
              <a:defRPr/>
            </a:pPr>
            <a:r>
              <a:rPr lang="en-US" altLang="en-US" sz="2400" dirty="0">
                <a:latin typeface="Arial" panose="020B0604020202020204" pitchFamily="34" charset="0"/>
                <a:cs typeface="Arial" panose="020B0604020202020204" pitchFamily="34" charset="0"/>
              </a:rPr>
              <a:t>Temperature…cool nights and hot days causes water in the rock to expand and contract</a:t>
            </a:r>
          </a:p>
          <a:p>
            <a:pPr eaLnBrk="1" fontAlgn="auto" hangingPunct="1">
              <a:lnSpc>
                <a:spcPct val="80000"/>
              </a:lnSpc>
              <a:spcAft>
                <a:spcPts val="0"/>
              </a:spcAft>
              <a:defRPr/>
            </a:pPr>
            <a:r>
              <a:rPr lang="en-US" altLang="en-US" sz="2400" dirty="0">
                <a:latin typeface="Arial" panose="020B0604020202020204" pitchFamily="34" charset="0"/>
                <a:cs typeface="Arial" panose="020B0604020202020204" pitchFamily="34" charset="0"/>
              </a:rPr>
              <a:t>Flowing rivers and streams </a:t>
            </a:r>
          </a:p>
          <a:p>
            <a:pPr eaLnBrk="1" fontAlgn="auto" hangingPunct="1">
              <a:lnSpc>
                <a:spcPct val="80000"/>
              </a:lnSpc>
              <a:spcAft>
                <a:spcPts val="0"/>
              </a:spcAft>
              <a:defRPr/>
            </a:pPr>
            <a:r>
              <a:rPr lang="en-US" altLang="en-US" sz="2400" dirty="0">
                <a:latin typeface="Arial" panose="020B0604020202020204" pitchFamily="34" charset="0"/>
                <a:cs typeface="Arial" panose="020B0604020202020204" pitchFamily="34" charset="0"/>
              </a:rPr>
              <a:t>Roots and plants also pushing into the rocks</a:t>
            </a:r>
          </a:p>
          <a:p>
            <a:pPr eaLnBrk="1" fontAlgn="auto" hangingPunct="1">
              <a:lnSpc>
                <a:spcPct val="80000"/>
              </a:lnSpc>
              <a:spcAft>
                <a:spcPts val="0"/>
              </a:spcAft>
              <a:defRPr/>
            </a:pPr>
            <a:r>
              <a:rPr lang="en-US" altLang="en-US" sz="2400" dirty="0">
                <a:latin typeface="Arial" panose="020B0604020202020204" pitchFamily="34" charset="0"/>
                <a:cs typeface="Arial" panose="020B0604020202020204" pitchFamily="34" charset="0"/>
              </a:rPr>
              <a:t>Animals burrowing and digging </a:t>
            </a:r>
            <a:endParaRPr lang="en-US" altLang="en-US" sz="2400" dirty="0"/>
          </a:p>
        </p:txBody>
      </p:sp>
      <p:pic>
        <p:nvPicPr>
          <p:cNvPr id="9220" name="Picture 9" descr="http://www.eschooltoday.com/rocks/images/freeze-and-thaw-is-physical-weathering.png">
            <a:extLst>
              <a:ext uri="{FF2B5EF4-FFF2-40B4-BE49-F238E27FC236}">
                <a16:creationId xmlns:a16="http://schemas.microsoft.com/office/drawing/2014/main" id="{CF138479-1111-40FB-AA55-07C346287D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343400"/>
            <a:ext cx="86090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E4B19DA-A0E1-4994-B143-A179C61178CA}"/>
              </a:ext>
            </a:extLst>
          </p:cNvPr>
          <p:cNvSpPr>
            <a:spLocks noGrp="1" noChangeArrowheads="1"/>
          </p:cNvSpPr>
          <p:nvPr>
            <p:ph type="title"/>
          </p:nvPr>
        </p:nvSpPr>
        <p:spPr>
          <a:xfrm>
            <a:off x="381000" y="228600"/>
            <a:ext cx="8229600" cy="1371600"/>
          </a:xfrm>
          <a:solidFill>
            <a:srgbClr val="99FF66">
              <a:alpha val="0"/>
            </a:srgbClr>
          </a:solidFill>
        </p:spPr>
        <p:txBody>
          <a:bodyPr rtlCol="0">
            <a:normAutofit fontScale="90000"/>
          </a:bodyPr>
          <a:lstStyle/>
          <a:p>
            <a:pPr eaLnBrk="1" fontAlgn="auto" hangingPunct="1">
              <a:spcAft>
                <a:spcPts val="0"/>
              </a:spcAft>
              <a:defRPr/>
            </a:pPr>
            <a:r>
              <a:rPr lang="en-US" sz="4000" b="1" dirty="0">
                <a:latin typeface="Arial" panose="020B0604020202020204" pitchFamily="34" charset="0"/>
                <a:cs typeface="Arial" panose="020B0604020202020204" pitchFamily="34" charset="0"/>
              </a:rPr>
              <a:t>Destructive Force: </a:t>
            </a:r>
            <a:br>
              <a:rPr lang="en-US" sz="4000" b="1" dirty="0">
                <a:latin typeface="Arial" panose="020B0604020202020204" pitchFamily="34" charset="0"/>
                <a:cs typeface="Arial" panose="020B0604020202020204" pitchFamily="34" charset="0"/>
              </a:rPr>
            </a:br>
            <a:r>
              <a:rPr lang="en-US" altLang="en-US" sz="4000" b="1" dirty="0">
                <a:latin typeface="Arial" panose="020B0604020202020204" pitchFamily="34" charset="0"/>
                <a:cs typeface="Arial" panose="020B0604020202020204" pitchFamily="34" charset="0"/>
              </a:rPr>
              <a:t>Mechanical Weathering </a:t>
            </a:r>
            <a:br>
              <a:rPr lang="en-US" altLang="en-US" sz="3600" b="1" dirty="0"/>
            </a:br>
            <a:r>
              <a:rPr lang="en-US" altLang="en-US" sz="2400" b="1" dirty="0">
                <a:latin typeface="Arial" panose="020B0604020202020204" pitchFamily="34" charset="0"/>
                <a:cs typeface="Arial" panose="020B0604020202020204" pitchFamily="34" charset="0"/>
              </a:rPr>
              <a:t>from Flowing Water</a:t>
            </a:r>
          </a:p>
        </p:txBody>
      </p:sp>
      <p:sp>
        <p:nvSpPr>
          <p:cNvPr id="10243" name="Rectangle 2">
            <a:extLst>
              <a:ext uri="{FF2B5EF4-FFF2-40B4-BE49-F238E27FC236}">
                <a16:creationId xmlns:a16="http://schemas.microsoft.com/office/drawing/2014/main" id="{572B64E0-66F8-4241-B2BD-055B5904A068}"/>
              </a:ext>
            </a:extLst>
          </p:cNvPr>
          <p:cNvSpPr txBox="1">
            <a:spLocks noChangeArrowheads="1"/>
          </p:cNvSpPr>
          <p:nvPr/>
        </p:nvSpPr>
        <p:spPr bwMode="auto">
          <a:xfrm>
            <a:off x="152400" y="2557463"/>
            <a:ext cx="2743200" cy="3124200"/>
          </a:xfrm>
          <a:prstGeom prst="rect">
            <a:avLst/>
          </a:prstGeom>
          <a:solidFill>
            <a:srgbClr val="99FF66">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schemeClr val="tx2"/>
                </a:solidFill>
                <a:latin typeface="Arial" panose="020B0604020202020204" pitchFamily="34" charset="0"/>
                <a:ea typeface="ＭＳ Ｐゴシック" panose="020B0600070205080204" pitchFamily="34" charset="-128"/>
              </a:rPr>
              <a:t>When water in rivers, streams, and waterfalls move over rock it weathers—breaking into smaller and smaller pieces. </a:t>
            </a:r>
          </a:p>
        </p:txBody>
      </p:sp>
      <p:pic>
        <p:nvPicPr>
          <p:cNvPr id="10244" name="Picture 5">
            <a:extLst>
              <a:ext uri="{FF2B5EF4-FFF2-40B4-BE49-F238E27FC236}">
                <a16:creationId xmlns:a16="http://schemas.microsoft.com/office/drawing/2014/main" id="{7B1E4C0C-F5B2-4143-A18D-6F9F5EA133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7325" y="2133600"/>
            <a:ext cx="625951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A938B42-B609-4C4A-A869-A8A8EDC1C623}"/>
              </a:ext>
            </a:extLst>
          </p:cNvPr>
          <p:cNvSpPr>
            <a:spLocks noGrp="1" noChangeArrowheads="1"/>
          </p:cNvSpPr>
          <p:nvPr>
            <p:ph type="title"/>
          </p:nvPr>
        </p:nvSpPr>
        <p:spPr>
          <a:xfrm>
            <a:off x="304800" y="152400"/>
            <a:ext cx="8382000" cy="1295400"/>
          </a:xfrm>
        </p:spPr>
        <p:txBody>
          <a:bodyPr/>
          <a:lstStyle/>
          <a:p>
            <a:pPr eaLnBrk="1" hangingPunct="1"/>
            <a:r>
              <a:rPr lang="en-US" altLang="en-US" b="1">
                <a:latin typeface="Arial" panose="020B0604020202020204" pitchFamily="34" charset="0"/>
                <a:cs typeface="Arial" panose="020B0604020202020204" pitchFamily="34" charset="0"/>
              </a:rPr>
              <a:t>Destructive Force: Erosion </a:t>
            </a:r>
            <a:br>
              <a:rPr lang="en-US" altLang="en-US" b="1">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from Flowing Water</a:t>
            </a:r>
          </a:p>
        </p:txBody>
      </p:sp>
      <p:sp>
        <p:nvSpPr>
          <p:cNvPr id="11267" name="Rectangle 3">
            <a:extLst>
              <a:ext uri="{FF2B5EF4-FFF2-40B4-BE49-F238E27FC236}">
                <a16:creationId xmlns:a16="http://schemas.microsoft.com/office/drawing/2014/main" id="{1F726884-2C35-40B9-A890-10CB39D62D4B}"/>
              </a:ext>
            </a:extLst>
          </p:cNvPr>
          <p:cNvSpPr>
            <a:spLocks noGrp="1" noChangeArrowheads="1"/>
          </p:cNvSpPr>
          <p:nvPr>
            <p:ph idx="1"/>
          </p:nvPr>
        </p:nvSpPr>
        <p:spPr>
          <a:xfrm>
            <a:off x="228600" y="1371600"/>
            <a:ext cx="8610600" cy="2057400"/>
          </a:xfrm>
        </p:spPr>
        <p:txBody>
          <a:bodyPr/>
          <a:lstStyle/>
          <a:p>
            <a:pPr marL="0" indent="0" eaLnBrk="1" hangingPunct="1">
              <a:buFontTx/>
              <a:buNone/>
            </a:pPr>
            <a:r>
              <a:rPr lang="en-US" altLang="en-US" sz="2400">
                <a:latin typeface="Arial" panose="020B0604020202020204" pitchFamily="34" charset="0"/>
                <a:cs typeface="Arial" panose="020B0604020202020204" pitchFamily="34" charset="0"/>
              </a:rPr>
              <a:t>Rivers, streams, and runoff carry weathered rock or soil to another place. Fast moving streams and rivers will carry big and small rocks downstream. Slower moving water carries smaller rocks and soil downstream. This moving water causes soil erosion—carrying the soil away to a different location.</a:t>
            </a:r>
          </a:p>
          <a:p>
            <a:pPr marL="0" indent="0" eaLnBrk="1" hangingPunct="1">
              <a:buFontTx/>
              <a:buNone/>
            </a:pPr>
            <a:endParaRPr lang="en-US" altLang="en-US" sz="2400"/>
          </a:p>
        </p:txBody>
      </p:sp>
      <p:pic>
        <p:nvPicPr>
          <p:cNvPr id="11268" name="Picture 2">
            <a:extLst>
              <a:ext uri="{FF2B5EF4-FFF2-40B4-BE49-F238E27FC236}">
                <a16:creationId xmlns:a16="http://schemas.microsoft.com/office/drawing/2014/main" id="{5C3825F5-E80A-4CF0-8FA3-FA4C3A44A0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581400"/>
            <a:ext cx="27432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a:extLst>
              <a:ext uri="{FF2B5EF4-FFF2-40B4-BE49-F238E27FC236}">
                <a16:creationId xmlns:a16="http://schemas.microsoft.com/office/drawing/2014/main" id="{FF0DE736-7F42-4AC5-A0E5-26BC7CAFF8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589338"/>
            <a:ext cx="5437188"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2D050"/>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7222</TotalTime>
  <Words>1536</Words>
  <Application>Microsoft Office PowerPoint</Application>
  <PresentationFormat>On-screen Show (4:3)</PresentationFormat>
  <Paragraphs>124</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Changes to Earth’s Surface</vt:lpstr>
      <vt:lpstr>Layers of the Earth</vt:lpstr>
      <vt:lpstr>Constructive vs. Destructive Forces </vt:lpstr>
      <vt:lpstr>Destructive Forces Identify examples of surface features caused by destructive processes. </vt:lpstr>
      <vt:lpstr>Destructive Force: Weathering</vt:lpstr>
      <vt:lpstr>Destructive Force: Erosion</vt:lpstr>
      <vt:lpstr>Destructive Force:  Mechanical Weathering</vt:lpstr>
      <vt:lpstr>Destructive Force:  Mechanical Weathering  from Flowing Water</vt:lpstr>
      <vt:lpstr>Destructive Force: Erosion  from Flowing Water</vt:lpstr>
      <vt:lpstr>PowerPoint Presentation</vt:lpstr>
      <vt:lpstr>PowerPoint Presentation</vt:lpstr>
      <vt:lpstr>Destructive Force:   Mechanical Weathering and Erosion from Water and Gravity</vt:lpstr>
      <vt:lpstr>Destructive Force: Mechanical Weathering and Erosion from Water and Gravity</vt:lpstr>
      <vt:lpstr>Destructive Force:   Mechanical Weathering and Erosion  by Wind</vt:lpstr>
      <vt:lpstr>Strong winds can move small rocks and soil from one location to another. Blowing wind and sand are the  reasons these rocks and dunes have formed. </vt:lpstr>
      <vt:lpstr>Destructive Force:  Mechanical Weathering and Erosion  From Water and Ice</vt:lpstr>
      <vt:lpstr>Destructive Force:  Mechanical Weathering and Erosion  From Wind, Water, and Ice</vt:lpstr>
      <vt:lpstr>Destructive Force:  Mechanical Weathering and Erosion by Glaciers (Ice)</vt:lpstr>
      <vt:lpstr>PowerPoint Presentation</vt:lpstr>
      <vt:lpstr>Destructive Force:  Mechanical Weathering and Erosion by Glaciers (Ice)</vt:lpstr>
      <vt:lpstr>Plant roots break apart rocks. Animals burrow breaking up and moving rock and sediment. </vt:lpstr>
      <vt:lpstr>Destructive Force:   Chemical Weathering</vt:lpstr>
      <vt:lpstr>Destructive Force:  Chemical Weathering Due to Acid Rain</vt:lpstr>
      <vt:lpstr>Destructive Force: Chemical Weathering Due to Plants and Animals</vt:lpstr>
      <vt:lpstr>Destructive Force:  Mechanical and Chemical Weathering</vt:lpstr>
      <vt:lpstr>Destructive Force: Earthquakes </vt:lpstr>
      <vt:lpstr>Destructive Force: Earthquakes </vt:lpstr>
      <vt:lpstr>Destructive Force: Earthquakes </vt:lpstr>
      <vt:lpstr>PowerPoint Presentation</vt:lpstr>
      <vt:lpstr>Constructive Forces Identify surface features caused by constructive forces.</vt:lpstr>
      <vt:lpstr>Constructive Force:  Deposition of Sediment</vt:lpstr>
      <vt:lpstr>PowerPoint Presentation</vt:lpstr>
      <vt:lpstr>PowerPoint Presentation</vt:lpstr>
      <vt:lpstr>PowerPoint Presentation</vt:lpstr>
      <vt:lpstr>Constructive Force:  Tectonic Plates</vt:lpstr>
      <vt:lpstr>Constructive Force:  Tectonic Plates</vt:lpstr>
      <vt:lpstr>Constructive Force:  Tectonic Plates</vt:lpstr>
      <vt:lpstr>Constructive Force:  Faults and Folding</vt:lpstr>
      <vt:lpstr>Constructive Force:  Volcanoes</vt:lpstr>
      <vt:lpstr>Constructive Force:  Volcanoes</vt:lpstr>
      <vt:lpstr>Constructive Force:  Volcanoes</vt:lpstr>
      <vt:lpstr>Constructive Force:  Volcanoes</vt:lpstr>
      <vt:lpstr>Constructive vs. Destructive Forces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Constructive and Destructive Forces</dc:title>
  <dc:creator>Margaret-Ellen Laettner</dc:creator>
  <cp:lastModifiedBy>Janke, Michele</cp:lastModifiedBy>
  <cp:revision>68</cp:revision>
  <dcterms:created xsi:type="dcterms:W3CDTF">2007-03-11T16:28:32Z</dcterms:created>
  <dcterms:modified xsi:type="dcterms:W3CDTF">2018-02-03T17:02:20Z</dcterms:modified>
</cp:coreProperties>
</file>