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0" r:id="rId4"/>
    <p:sldMasterId id="2147483817" r:id="rId5"/>
  </p:sldMasterIdLst>
  <p:notesMasterIdLst>
    <p:notesMasterId r:id="rId29"/>
  </p:notesMasterIdLst>
  <p:handoutMasterIdLst>
    <p:handoutMasterId r:id="rId30"/>
  </p:handoutMasterIdLst>
  <p:sldIdLst>
    <p:sldId id="281" r:id="rId6"/>
    <p:sldId id="283" r:id="rId7"/>
    <p:sldId id="291" r:id="rId8"/>
    <p:sldId id="259" r:id="rId9"/>
    <p:sldId id="284" r:id="rId10"/>
    <p:sldId id="312" r:id="rId11"/>
    <p:sldId id="314" r:id="rId12"/>
    <p:sldId id="260" r:id="rId13"/>
    <p:sldId id="261" r:id="rId14"/>
    <p:sldId id="262" r:id="rId15"/>
    <p:sldId id="313" r:id="rId16"/>
    <p:sldId id="308" r:id="rId17"/>
    <p:sldId id="311" r:id="rId18"/>
    <p:sldId id="306" r:id="rId19"/>
    <p:sldId id="315" r:id="rId20"/>
    <p:sldId id="310" r:id="rId21"/>
    <p:sldId id="309" r:id="rId22"/>
    <p:sldId id="292" r:id="rId23"/>
    <p:sldId id="293" r:id="rId24"/>
    <p:sldId id="294" r:id="rId25"/>
    <p:sldId id="295" r:id="rId26"/>
    <p:sldId id="297" r:id="rId27"/>
    <p:sldId id="287" r:id="rId28"/>
  </p:sldIdLst>
  <p:sldSz cx="12188825"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1152"/>
        <p:guide pos="3839"/>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F08A0-2F6B-4E0C-8F61-5E364D407D94}"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222EE9B0-AB4E-40CE-A489-1881610C2770}">
      <dgm:prSet custT="1"/>
      <dgm:spPr/>
      <dgm:t>
        <a:bodyPr/>
        <a:lstStyle/>
        <a:p>
          <a:r>
            <a:rPr lang="en-US" sz="2600" dirty="0"/>
            <a:t>English 4 </a:t>
          </a:r>
          <a:r>
            <a:rPr lang="en-US" sz="1600" dirty="0"/>
            <a:t>(Seniors Only)</a:t>
          </a:r>
        </a:p>
      </dgm:t>
    </dgm:pt>
    <dgm:pt modelId="{22A13E7C-A87A-42CA-99C8-43FACBDEDCD8}" type="parTrans" cxnId="{196D32D2-0799-4C7C-BC6D-453824603410}">
      <dgm:prSet/>
      <dgm:spPr/>
      <dgm:t>
        <a:bodyPr/>
        <a:lstStyle/>
        <a:p>
          <a:endParaRPr lang="en-US"/>
        </a:p>
      </dgm:t>
    </dgm:pt>
    <dgm:pt modelId="{BFAD96B4-F10C-419C-B6BB-B29BF0F42410}" type="sibTrans" cxnId="{196D32D2-0799-4C7C-BC6D-453824603410}">
      <dgm:prSet/>
      <dgm:spPr/>
      <dgm:t>
        <a:bodyPr/>
        <a:lstStyle/>
        <a:p>
          <a:endParaRPr lang="en-US"/>
        </a:p>
      </dgm:t>
    </dgm:pt>
    <dgm:pt modelId="{F2CE7408-86DE-49F7-A2D4-08E8654A9CD6}">
      <dgm:prSet custT="1"/>
      <dgm:spPr/>
      <dgm:t>
        <a:bodyPr/>
        <a:lstStyle/>
        <a:p>
          <a:r>
            <a:rPr lang="en-US" sz="2600" dirty="0"/>
            <a:t>Government </a:t>
          </a:r>
          <a:r>
            <a:rPr lang="en-US" sz="1600" dirty="0"/>
            <a:t>(Seniors Only)</a:t>
          </a:r>
        </a:p>
      </dgm:t>
    </dgm:pt>
    <dgm:pt modelId="{23D0164E-B65F-4977-8080-30B7B2096E57}" type="parTrans" cxnId="{319A7E36-4121-4189-AAE8-F45C7E59CA68}">
      <dgm:prSet/>
      <dgm:spPr/>
      <dgm:t>
        <a:bodyPr/>
        <a:lstStyle/>
        <a:p>
          <a:endParaRPr lang="en-US"/>
        </a:p>
      </dgm:t>
    </dgm:pt>
    <dgm:pt modelId="{7D3907AB-3EF8-44AE-86F7-F9BEAA09ECC1}" type="sibTrans" cxnId="{319A7E36-4121-4189-AAE8-F45C7E59CA68}">
      <dgm:prSet/>
      <dgm:spPr/>
      <dgm:t>
        <a:bodyPr/>
        <a:lstStyle/>
        <a:p>
          <a:endParaRPr lang="en-US"/>
        </a:p>
      </dgm:t>
    </dgm:pt>
    <dgm:pt modelId="{E2EF06A2-9D23-435B-8142-9E106537B0D0}">
      <dgm:prSet custT="1"/>
      <dgm:spPr/>
      <dgm:t>
        <a:bodyPr/>
        <a:lstStyle/>
        <a:p>
          <a:r>
            <a:rPr lang="en-US" sz="2600" dirty="0"/>
            <a:t>Economics </a:t>
          </a:r>
          <a:r>
            <a:rPr lang="en-US" sz="1600" dirty="0"/>
            <a:t>(Seniors Only)</a:t>
          </a:r>
        </a:p>
      </dgm:t>
    </dgm:pt>
    <dgm:pt modelId="{3F02E282-1F68-4E1C-95F0-D6FAF8C55B97}" type="parTrans" cxnId="{1DCD3FB4-1B6F-49C5-A334-520DAAD342E1}">
      <dgm:prSet/>
      <dgm:spPr/>
      <dgm:t>
        <a:bodyPr/>
        <a:lstStyle/>
        <a:p>
          <a:endParaRPr lang="en-US"/>
        </a:p>
      </dgm:t>
    </dgm:pt>
    <dgm:pt modelId="{0C87E387-B4AF-4BA3-A834-76FE4A6A696C}" type="sibTrans" cxnId="{1DCD3FB4-1B6F-49C5-A334-520DAAD342E1}">
      <dgm:prSet/>
      <dgm:spPr/>
      <dgm:t>
        <a:bodyPr/>
        <a:lstStyle/>
        <a:p>
          <a:endParaRPr lang="en-US"/>
        </a:p>
      </dgm:t>
    </dgm:pt>
    <dgm:pt modelId="{26E0E3CD-3D1C-4746-A77B-EED39E21E235}">
      <dgm:prSet custT="1"/>
      <dgm:spPr/>
      <dgm:t>
        <a:bodyPr/>
        <a:lstStyle/>
        <a:p>
          <a:r>
            <a:rPr lang="en-US" sz="2600" dirty="0"/>
            <a:t>Psychology</a:t>
          </a:r>
          <a:r>
            <a:rPr lang="en-US" sz="2900" dirty="0"/>
            <a:t> </a:t>
          </a:r>
          <a:r>
            <a:rPr lang="en-US" sz="1600" dirty="0"/>
            <a:t>(10</a:t>
          </a:r>
          <a:r>
            <a:rPr lang="en-US" sz="1600" baseline="30000" dirty="0"/>
            <a:t>th</a:t>
          </a:r>
          <a:r>
            <a:rPr lang="en-US" sz="1600" dirty="0"/>
            <a:t>-12</a:t>
          </a:r>
          <a:r>
            <a:rPr lang="en-US" sz="1600" baseline="30000" dirty="0"/>
            <a:t>th</a:t>
          </a:r>
          <a:r>
            <a:rPr lang="en-US" sz="1600" dirty="0"/>
            <a:t>)</a:t>
          </a:r>
        </a:p>
      </dgm:t>
    </dgm:pt>
    <dgm:pt modelId="{795B464F-30B4-4473-8C21-C4D742B64031}" type="parTrans" cxnId="{EFC29C4C-2E2B-43DD-B2F5-18DC1DF0E926}">
      <dgm:prSet/>
      <dgm:spPr/>
      <dgm:t>
        <a:bodyPr/>
        <a:lstStyle/>
        <a:p>
          <a:endParaRPr lang="en-US"/>
        </a:p>
      </dgm:t>
    </dgm:pt>
    <dgm:pt modelId="{8F98D5C6-8CA6-42E7-884E-D93EF620667F}" type="sibTrans" cxnId="{EFC29C4C-2E2B-43DD-B2F5-18DC1DF0E926}">
      <dgm:prSet/>
      <dgm:spPr/>
      <dgm:t>
        <a:bodyPr/>
        <a:lstStyle/>
        <a:p>
          <a:endParaRPr lang="en-US"/>
        </a:p>
      </dgm:t>
    </dgm:pt>
    <dgm:pt modelId="{8BF6C32A-E858-4972-B47A-2943D8B9CA69}">
      <dgm:prSet custT="1"/>
      <dgm:spPr/>
      <dgm:t>
        <a:bodyPr/>
        <a:lstStyle/>
        <a:p>
          <a:r>
            <a:rPr lang="en-US" sz="2600" dirty="0"/>
            <a:t>Sociology</a:t>
          </a:r>
          <a:r>
            <a:rPr lang="en-US" sz="3300" dirty="0"/>
            <a:t> </a:t>
          </a:r>
          <a:r>
            <a:rPr lang="en-US" sz="1600" dirty="0"/>
            <a:t>(10</a:t>
          </a:r>
          <a:r>
            <a:rPr lang="en-US" sz="1600" baseline="30000" dirty="0"/>
            <a:t>th</a:t>
          </a:r>
          <a:r>
            <a:rPr lang="en-US" sz="1600" dirty="0"/>
            <a:t>-12</a:t>
          </a:r>
          <a:r>
            <a:rPr lang="en-US" sz="1600" baseline="30000" dirty="0"/>
            <a:t>th</a:t>
          </a:r>
          <a:r>
            <a:rPr lang="en-US" sz="1600" dirty="0"/>
            <a:t>)</a:t>
          </a:r>
        </a:p>
      </dgm:t>
    </dgm:pt>
    <dgm:pt modelId="{85E4122C-1C66-4FA1-ABDE-E09A24B74F06}" type="parTrans" cxnId="{FF1FBA61-5F64-4F6A-8702-5AB45C6FE42F}">
      <dgm:prSet/>
      <dgm:spPr/>
      <dgm:t>
        <a:bodyPr/>
        <a:lstStyle/>
        <a:p>
          <a:endParaRPr lang="en-US"/>
        </a:p>
      </dgm:t>
    </dgm:pt>
    <dgm:pt modelId="{5A1EFC38-B139-4029-917E-82E115911E03}" type="sibTrans" cxnId="{FF1FBA61-5F64-4F6A-8702-5AB45C6FE42F}">
      <dgm:prSet/>
      <dgm:spPr/>
      <dgm:t>
        <a:bodyPr/>
        <a:lstStyle/>
        <a:p>
          <a:endParaRPr lang="en-US"/>
        </a:p>
      </dgm:t>
    </dgm:pt>
    <dgm:pt modelId="{8B73960F-CBF5-4147-9FD1-0F9AD2FB39CC}" type="pres">
      <dgm:prSet presAssocID="{14AF08A0-2F6B-4E0C-8F61-5E364D407D94}" presName="diagram" presStyleCnt="0">
        <dgm:presLayoutVars>
          <dgm:dir/>
          <dgm:resizeHandles val="exact"/>
        </dgm:presLayoutVars>
      </dgm:prSet>
      <dgm:spPr/>
    </dgm:pt>
    <dgm:pt modelId="{1B1AA6EA-7760-402D-9AD1-4168412E3F41}" type="pres">
      <dgm:prSet presAssocID="{222EE9B0-AB4E-40CE-A489-1881610C2770}" presName="node" presStyleLbl="node1" presStyleIdx="0" presStyleCnt="5">
        <dgm:presLayoutVars>
          <dgm:bulletEnabled val="1"/>
        </dgm:presLayoutVars>
      </dgm:prSet>
      <dgm:spPr/>
    </dgm:pt>
    <dgm:pt modelId="{E4C218C9-2ADB-4D55-ACDF-0591BCBB6ED1}" type="pres">
      <dgm:prSet presAssocID="{BFAD96B4-F10C-419C-B6BB-B29BF0F42410}" presName="sibTrans" presStyleCnt="0"/>
      <dgm:spPr/>
    </dgm:pt>
    <dgm:pt modelId="{ADCCA172-B7C0-4C01-85DC-7207B0435D20}" type="pres">
      <dgm:prSet presAssocID="{F2CE7408-86DE-49F7-A2D4-08E8654A9CD6}" presName="node" presStyleLbl="node1" presStyleIdx="1" presStyleCnt="5">
        <dgm:presLayoutVars>
          <dgm:bulletEnabled val="1"/>
        </dgm:presLayoutVars>
      </dgm:prSet>
      <dgm:spPr/>
    </dgm:pt>
    <dgm:pt modelId="{21152CC3-8030-4308-99D2-68ED4557C686}" type="pres">
      <dgm:prSet presAssocID="{7D3907AB-3EF8-44AE-86F7-F9BEAA09ECC1}" presName="sibTrans" presStyleCnt="0"/>
      <dgm:spPr/>
    </dgm:pt>
    <dgm:pt modelId="{A77218CE-490B-4BAE-91C9-64BDD0C50430}" type="pres">
      <dgm:prSet presAssocID="{E2EF06A2-9D23-435B-8142-9E106537B0D0}" presName="node" presStyleLbl="node1" presStyleIdx="2" presStyleCnt="5">
        <dgm:presLayoutVars>
          <dgm:bulletEnabled val="1"/>
        </dgm:presLayoutVars>
      </dgm:prSet>
      <dgm:spPr/>
    </dgm:pt>
    <dgm:pt modelId="{326D77A8-C764-4FEF-A826-0A9811DBFAAB}" type="pres">
      <dgm:prSet presAssocID="{0C87E387-B4AF-4BA3-A834-76FE4A6A696C}" presName="sibTrans" presStyleCnt="0"/>
      <dgm:spPr/>
    </dgm:pt>
    <dgm:pt modelId="{FA49A5C8-ADE4-48D5-B044-B9B588861E90}" type="pres">
      <dgm:prSet presAssocID="{26E0E3CD-3D1C-4746-A77B-EED39E21E235}" presName="node" presStyleLbl="node1" presStyleIdx="3" presStyleCnt="5">
        <dgm:presLayoutVars>
          <dgm:bulletEnabled val="1"/>
        </dgm:presLayoutVars>
      </dgm:prSet>
      <dgm:spPr/>
    </dgm:pt>
    <dgm:pt modelId="{1E788C3E-92B9-4379-9C2C-51234606C731}" type="pres">
      <dgm:prSet presAssocID="{8F98D5C6-8CA6-42E7-884E-D93EF620667F}" presName="sibTrans" presStyleCnt="0"/>
      <dgm:spPr/>
    </dgm:pt>
    <dgm:pt modelId="{82B5E4F6-A5C9-49A4-883B-4D3F542B6DDC}" type="pres">
      <dgm:prSet presAssocID="{8BF6C32A-E858-4972-B47A-2943D8B9CA69}" presName="node" presStyleLbl="node1" presStyleIdx="4" presStyleCnt="5">
        <dgm:presLayoutVars>
          <dgm:bulletEnabled val="1"/>
        </dgm:presLayoutVars>
      </dgm:prSet>
      <dgm:spPr/>
    </dgm:pt>
  </dgm:ptLst>
  <dgm:cxnLst>
    <dgm:cxn modelId="{4E9AFF25-2A47-4B83-BFC9-C0D073CAFABD}" type="presOf" srcId="{8BF6C32A-E858-4972-B47A-2943D8B9CA69}" destId="{82B5E4F6-A5C9-49A4-883B-4D3F542B6DDC}" srcOrd="0" destOrd="0" presId="urn:microsoft.com/office/officeart/2005/8/layout/default"/>
    <dgm:cxn modelId="{0A888328-20CA-48AC-8C5F-C71E854578B7}" type="presOf" srcId="{F2CE7408-86DE-49F7-A2D4-08E8654A9CD6}" destId="{ADCCA172-B7C0-4C01-85DC-7207B0435D20}" srcOrd="0" destOrd="0" presId="urn:microsoft.com/office/officeart/2005/8/layout/default"/>
    <dgm:cxn modelId="{319A7E36-4121-4189-AAE8-F45C7E59CA68}" srcId="{14AF08A0-2F6B-4E0C-8F61-5E364D407D94}" destId="{F2CE7408-86DE-49F7-A2D4-08E8654A9CD6}" srcOrd="1" destOrd="0" parTransId="{23D0164E-B65F-4977-8080-30B7B2096E57}" sibTransId="{7D3907AB-3EF8-44AE-86F7-F9BEAA09ECC1}"/>
    <dgm:cxn modelId="{5AECFD3A-33E0-453C-9CD0-61BBE8682EAD}" type="presOf" srcId="{222EE9B0-AB4E-40CE-A489-1881610C2770}" destId="{1B1AA6EA-7760-402D-9AD1-4168412E3F41}" srcOrd="0" destOrd="0" presId="urn:microsoft.com/office/officeart/2005/8/layout/default"/>
    <dgm:cxn modelId="{FF1FBA61-5F64-4F6A-8702-5AB45C6FE42F}" srcId="{14AF08A0-2F6B-4E0C-8F61-5E364D407D94}" destId="{8BF6C32A-E858-4972-B47A-2943D8B9CA69}" srcOrd="4" destOrd="0" parTransId="{85E4122C-1C66-4FA1-ABDE-E09A24B74F06}" sibTransId="{5A1EFC38-B139-4029-917E-82E115911E03}"/>
    <dgm:cxn modelId="{EFC29C4C-2E2B-43DD-B2F5-18DC1DF0E926}" srcId="{14AF08A0-2F6B-4E0C-8F61-5E364D407D94}" destId="{26E0E3CD-3D1C-4746-A77B-EED39E21E235}" srcOrd="3" destOrd="0" parTransId="{795B464F-30B4-4473-8C21-C4D742B64031}" sibTransId="{8F98D5C6-8CA6-42E7-884E-D93EF620667F}"/>
    <dgm:cxn modelId="{B296CEAE-DC01-436B-9A05-25E52280FF1B}" type="presOf" srcId="{E2EF06A2-9D23-435B-8142-9E106537B0D0}" destId="{A77218CE-490B-4BAE-91C9-64BDD0C50430}" srcOrd="0" destOrd="0" presId="urn:microsoft.com/office/officeart/2005/8/layout/default"/>
    <dgm:cxn modelId="{1DCD3FB4-1B6F-49C5-A334-520DAAD342E1}" srcId="{14AF08A0-2F6B-4E0C-8F61-5E364D407D94}" destId="{E2EF06A2-9D23-435B-8142-9E106537B0D0}" srcOrd="2" destOrd="0" parTransId="{3F02E282-1F68-4E1C-95F0-D6FAF8C55B97}" sibTransId="{0C87E387-B4AF-4BA3-A834-76FE4A6A696C}"/>
    <dgm:cxn modelId="{4A43DEB9-7391-42B3-A98B-C3C4C6E40123}" type="presOf" srcId="{26E0E3CD-3D1C-4746-A77B-EED39E21E235}" destId="{FA49A5C8-ADE4-48D5-B044-B9B588861E90}" srcOrd="0" destOrd="0" presId="urn:microsoft.com/office/officeart/2005/8/layout/default"/>
    <dgm:cxn modelId="{196D32D2-0799-4C7C-BC6D-453824603410}" srcId="{14AF08A0-2F6B-4E0C-8F61-5E364D407D94}" destId="{222EE9B0-AB4E-40CE-A489-1881610C2770}" srcOrd="0" destOrd="0" parTransId="{22A13E7C-A87A-42CA-99C8-43FACBDEDCD8}" sibTransId="{BFAD96B4-F10C-419C-B6BB-B29BF0F42410}"/>
    <dgm:cxn modelId="{F6F8A2EF-5FC8-4472-9E3A-63D885CF506A}" type="presOf" srcId="{14AF08A0-2F6B-4E0C-8F61-5E364D407D94}" destId="{8B73960F-CBF5-4147-9FD1-0F9AD2FB39CC}" srcOrd="0" destOrd="0" presId="urn:microsoft.com/office/officeart/2005/8/layout/default"/>
    <dgm:cxn modelId="{198E1EDC-3B27-41FB-8FE4-F42380BF82F4}" type="presParOf" srcId="{8B73960F-CBF5-4147-9FD1-0F9AD2FB39CC}" destId="{1B1AA6EA-7760-402D-9AD1-4168412E3F41}" srcOrd="0" destOrd="0" presId="urn:microsoft.com/office/officeart/2005/8/layout/default"/>
    <dgm:cxn modelId="{2F37D7D9-41A5-4BEA-A301-C206C3F2BC04}" type="presParOf" srcId="{8B73960F-CBF5-4147-9FD1-0F9AD2FB39CC}" destId="{E4C218C9-2ADB-4D55-ACDF-0591BCBB6ED1}" srcOrd="1" destOrd="0" presId="urn:microsoft.com/office/officeart/2005/8/layout/default"/>
    <dgm:cxn modelId="{F7E06D89-241D-45EB-B95F-6FA682F63730}" type="presParOf" srcId="{8B73960F-CBF5-4147-9FD1-0F9AD2FB39CC}" destId="{ADCCA172-B7C0-4C01-85DC-7207B0435D20}" srcOrd="2" destOrd="0" presId="urn:microsoft.com/office/officeart/2005/8/layout/default"/>
    <dgm:cxn modelId="{406031ED-F606-463C-894A-D3D60AA3469B}" type="presParOf" srcId="{8B73960F-CBF5-4147-9FD1-0F9AD2FB39CC}" destId="{21152CC3-8030-4308-99D2-68ED4557C686}" srcOrd="3" destOrd="0" presId="urn:microsoft.com/office/officeart/2005/8/layout/default"/>
    <dgm:cxn modelId="{2177311B-CDA0-4B0A-892F-B61D1F51386C}" type="presParOf" srcId="{8B73960F-CBF5-4147-9FD1-0F9AD2FB39CC}" destId="{A77218CE-490B-4BAE-91C9-64BDD0C50430}" srcOrd="4" destOrd="0" presId="urn:microsoft.com/office/officeart/2005/8/layout/default"/>
    <dgm:cxn modelId="{61B5B6E6-CF6C-4FB2-92AC-BD7EECCFC09D}" type="presParOf" srcId="{8B73960F-CBF5-4147-9FD1-0F9AD2FB39CC}" destId="{326D77A8-C764-4FEF-A826-0A9811DBFAAB}" srcOrd="5" destOrd="0" presId="urn:microsoft.com/office/officeart/2005/8/layout/default"/>
    <dgm:cxn modelId="{3A276628-1E79-4E64-91F6-35163F0B60A1}" type="presParOf" srcId="{8B73960F-CBF5-4147-9FD1-0F9AD2FB39CC}" destId="{FA49A5C8-ADE4-48D5-B044-B9B588861E90}" srcOrd="6" destOrd="0" presId="urn:microsoft.com/office/officeart/2005/8/layout/default"/>
    <dgm:cxn modelId="{9BA4E3A6-3B5F-46D9-8021-893EE0A24DC7}" type="presParOf" srcId="{8B73960F-CBF5-4147-9FD1-0F9AD2FB39CC}" destId="{1E788C3E-92B9-4379-9C2C-51234606C731}" srcOrd="7" destOrd="0" presId="urn:microsoft.com/office/officeart/2005/8/layout/default"/>
    <dgm:cxn modelId="{80A23E41-853B-4458-95F2-237C8CE15C8D}" type="presParOf" srcId="{8B73960F-CBF5-4147-9FD1-0F9AD2FB39CC}" destId="{82B5E4F6-A5C9-49A4-883B-4D3F542B6DD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1AA6EA-7760-402D-9AD1-4168412E3F41}">
      <dsp:nvSpPr>
        <dsp:cNvPr id="0" name=""/>
        <dsp:cNvSpPr/>
      </dsp:nvSpPr>
      <dsp:spPr>
        <a:xfrm>
          <a:off x="58556" y="1338"/>
          <a:ext cx="2284660" cy="1370796"/>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English 4 </a:t>
          </a:r>
          <a:r>
            <a:rPr lang="en-US" sz="1600" kern="1200" dirty="0"/>
            <a:t>(Seniors Only)</a:t>
          </a:r>
        </a:p>
      </dsp:txBody>
      <dsp:txXfrm>
        <a:off x="58556" y="1338"/>
        <a:ext cx="2284660" cy="1370796"/>
      </dsp:txXfrm>
    </dsp:sp>
    <dsp:sp modelId="{ADCCA172-B7C0-4C01-85DC-7207B0435D20}">
      <dsp:nvSpPr>
        <dsp:cNvPr id="0" name=""/>
        <dsp:cNvSpPr/>
      </dsp:nvSpPr>
      <dsp:spPr>
        <a:xfrm>
          <a:off x="2571683" y="1338"/>
          <a:ext cx="2284660" cy="1370796"/>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Government </a:t>
          </a:r>
          <a:r>
            <a:rPr lang="en-US" sz="1600" kern="1200" dirty="0"/>
            <a:t>(Seniors Only)</a:t>
          </a:r>
        </a:p>
      </dsp:txBody>
      <dsp:txXfrm>
        <a:off x="2571683" y="1338"/>
        <a:ext cx="2284660" cy="1370796"/>
      </dsp:txXfrm>
    </dsp:sp>
    <dsp:sp modelId="{A77218CE-490B-4BAE-91C9-64BDD0C50430}">
      <dsp:nvSpPr>
        <dsp:cNvPr id="0" name=""/>
        <dsp:cNvSpPr/>
      </dsp:nvSpPr>
      <dsp:spPr>
        <a:xfrm>
          <a:off x="58556" y="1600601"/>
          <a:ext cx="2284660" cy="1370796"/>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Economics </a:t>
          </a:r>
          <a:r>
            <a:rPr lang="en-US" sz="1600" kern="1200" dirty="0"/>
            <a:t>(Seniors Only)</a:t>
          </a:r>
        </a:p>
      </dsp:txBody>
      <dsp:txXfrm>
        <a:off x="58556" y="1600601"/>
        <a:ext cx="2284660" cy="1370796"/>
      </dsp:txXfrm>
    </dsp:sp>
    <dsp:sp modelId="{FA49A5C8-ADE4-48D5-B044-B9B588861E90}">
      <dsp:nvSpPr>
        <dsp:cNvPr id="0" name=""/>
        <dsp:cNvSpPr/>
      </dsp:nvSpPr>
      <dsp:spPr>
        <a:xfrm>
          <a:off x="2571683" y="1600601"/>
          <a:ext cx="2284660" cy="1370796"/>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Psychology</a:t>
          </a:r>
          <a:r>
            <a:rPr lang="en-US" sz="2900" kern="1200" dirty="0"/>
            <a:t> </a:t>
          </a:r>
          <a:r>
            <a:rPr lang="en-US" sz="1600" kern="1200" dirty="0"/>
            <a:t>(10</a:t>
          </a:r>
          <a:r>
            <a:rPr lang="en-US" sz="1600" kern="1200" baseline="30000" dirty="0"/>
            <a:t>th</a:t>
          </a:r>
          <a:r>
            <a:rPr lang="en-US" sz="1600" kern="1200" dirty="0"/>
            <a:t>-12</a:t>
          </a:r>
          <a:r>
            <a:rPr lang="en-US" sz="1600" kern="1200" baseline="30000" dirty="0"/>
            <a:t>th</a:t>
          </a:r>
          <a:r>
            <a:rPr lang="en-US" sz="1600" kern="1200" dirty="0"/>
            <a:t>)</a:t>
          </a:r>
        </a:p>
      </dsp:txBody>
      <dsp:txXfrm>
        <a:off x="2571683" y="1600601"/>
        <a:ext cx="2284660" cy="1370796"/>
      </dsp:txXfrm>
    </dsp:sp>
    <dsp:sp modelId="{82B5E4F6-A5C9-49A4-883B-4D3F542B6DDC}">
      <dsp:nvSpPr>
        <dsp:cNvPr id="0" name=""/>
        <dsp:cNvSpPr/>
      </dsp:nvSpPr>
      <dsp:spPr>
        <a:xfrm>
          <a:off x="1315119" y="3199863"/>
          <a:ext cx="2284660" cy="1370796"/>
        </a:xfrm>
        <a:prstGeom prst="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Sociology</a:t>
          </a:r>
          <a:r>
            <a:rPr lang="en-US" sz="3300" kern="1200" dirty="0"/>
            <a:t> </a:t>
          </a:r>
          <a:r>
            <a:rPr lang="en-US" sz="1600" kern="1200" dirty="0"/>
            <a:t>(10</a:t>
          </a:r>
          <a:r>
            <a:rPr lang="en-US" sz="1600" kern="1200" baseline="30000" dirty="0"/>
            <a:t>th</a:t>
          </a:r>
          <a:r>
            <a:rPr lang="en-US" sz="1600" kern="1200" dirty="0"/>
            <a:t>-12</a:t>
          </a:r>
          <a:r>
            <a:rPr lang="en-US" sz="1600" kern="1200" baseline="30000" dirty="0"/>
            <a:t>th</a:t>
          </a:r>
          <a:r>
            <a:rPr lang="en-US" sz="1600" kern="1200" dirty="0"/>
            <a:t>)</a:t>
          </a:r>
        </a:p>
      </dsp:txBody>
      <dsp:txXfrm>
        <a:off x="1315119" y="3199863"/>
        <a:ext cx="2284660" cy="13707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1/15/2026</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1/15/2026</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42148">
              <a:defRPr/>
            </a:pPr>
            <a:r>
              <a:rPr lang="en-US" baseline="0"/>
              <a:t>You will graduate  on the Foundation + Endorsements plan or on the Distinguished Level of Achievement plan.  On the foundation plan, you must take Algebra I &amp; Geometry, but you get to choose the other two advanced math courses.  On the distinguished plan, Algebra I, Geometry &amp; Algebra II are required.  You get to pick the 4</a:t>
            </a:r>
            <a:r>
              <a:rPr lang="en-US" baseline="30000"/>
              <a:t>th</a:t>
            </a:r>
            <a:r>
              <a:rPr lang="en-US" baseline="0"/>
              <a:t> math course.  Now let’s look at science.  Both plans have the same requirements. Now look at Social Studies.  Both plans require U.S. History, Government/Economics, but you can choose to take W. Geography, W. History or both. We do suggest that you take both as most 4 year universities do look for that. No matter which plan you pursue, you must complete 2 credits of the same foreign language, Speech and Health, PE and a Fine Art.  You can see the other credit requirement of 6 electives will total 26.  Because you take 7 classes per year, for four years, many of you will graduate with more than 26 credits.  Not to mention your high school courses taken in middle school as well as summer school.  I’ve seen some students graduate with more than 30 credits!! </a:t>
            </a:r>
            <a:endParaRPr lang="en-US"/>
          </a:p>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52854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aseline="0"/>
              <a:t>In addition to you passing all your EOC exams and credit requirements, you must now also earn at least one endorsement to graduate. One important note, your endorsement classes are not taken in addition to your 26 credit requirement, they are actually built within. Your endorsement pathway is completed through those 6 elective credits. Some of your core classes could also earn you an endorsement.  Let's first refresh your memory on what an endorsement is. </a:t>
            </a:r>
            <a:r>
              <a:rPr lang="en-US"/>
              <a:t>Endorsements consist of a related series of courses that are grouped together by interest or skill set. They provide students with in-depth knowledge of a subject area.</a:t>
            </a:r>
            <a:endParaRPr lang="en-US" altLang="en-US"/>
          </a:p>
          <a:p>
            <a:r>
              <a:rPr lang="en-US" baseline="0"/>
              <a:t>.  You may be wondering, how do endorsements help me, especially when applying to college.  Well, an endorsement shows college admissions office that you were committed to and completed a series of courses.  This can show them that you will be as committed when completing your college major.  And if you choose a major similar to your high school endorsement, you may walk into your college classes with more knowledge about that subject than others. </a:t>
            </a:r>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4258963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You have 5 endorsement options with multiple pathways: READ THE ENDORSEMENTS.</a:t>
            </a:r>
            <a:endParaRPr lang="en-US"/>
          </a:p>
        </p:txBody>
      </p:sp>
      <p:sp>
        <p:nvSpPr>
          <p:cNvPr id="4" name="Slide Number Placeholder 3"/>
          <p:cNvSpPr>
            <a:spLocks noGrp="1"/>
          </p:cNvSpPr>
          <p:nvPr>
            <p:ph type="sldNum" sz="quarter" idx="5"/>
          </p:nvPr>
        </p:nvSpPr>
        <p:spPr/>
        <p:txBody>
          <a:bodyPr/>
          <a:lstStyle/>
          <a:p>
            <a:fld id="{B8796F01-7154-41E0-B48B-A6921757531A}" type="slidenum">
              <a:rPr lang="en-US"/>
              <a:pPr/>
              <a:t>4</a:t>
            </a:fld>
            <a:endParaRPr lang="en-US"/>
          </a:p>
        </p:txBody>
      </p:sp>
    </p:spTree>
    <p:extLst>
      <p:ext uri="{BB962C8B-B14F-4D97-AF65-F5344CB8AC3E}">
        <p14:creationId xmlns:p14="http://schemas.microsoft.com/office/powerpoint/2010/main" val="2562690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required to pass all five EOC tests in order to graduate.  As a note, passing your STAAR exam is not tied to your classification.</a:t>
            </a:r>
          </a:p>
        </p:txBody>
      </p:sp>
      <p:sp>
        <p:nvSpPr>
          <p:cNvPr id="4" name="Slide Number Placeholder 3"/>
          <p:cNvSpPr>
            <a:spLocks noGrp="1"/>
          </p:cNvSpPr>
          <p:nvPr>
            <p:ph type="sldNum" sz="quarter" idx="5"/>
          </p:nvPr>
        </p:nvSpPr>
        <p:spPr/>
        <p:txBody>
          <a:bodyPr/>
          <a:lstStyle/>
          <a:p>
            <a:fld id="{B8796F01-7154-41E0-B48B-A6921757531A}" type="slidenum">
              <a:rPr lang="en-US" smtClean="0"/>
              <a:pPr/>
              <a:t>5</a:t>
            </a:fld>
            <a:endParaRPr lang="en-US"/>
          </a:p>
        </p:txBody>
      </p:sp>
    </p:spTree>
    <p:extLst>
      <p:ext uri="{BB962C8B-B14F-4D97-AF65-F5344CB8AC3E}">
        <p14:creationId xmlns:p14="http://schemas.microsoft.com/office/powerpoint/2010/main" val="18969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begin selecting your courses for 9</a:t>
            </a:r>
            <a:r>
              <a:rPr lang="en-US" baseline="30000"/>
              <a:t>th</a:t>
            </a:r>
            <a:r>
              <a:rPr lang="en-US"/>
              <a:t> grade.</a:t>
            </a:r>
          </a:p>
        </p:txBody>
      </p:sp>
      <p:sp>
        <p:nvSpPr>
          <p:cNvPr id="4" name="Slide Number Placeholder 3"/>
          <p:cNvSpPr>
            <a:spLocks noGrp="1"/>
          </p:cNvSpPr>
          <p:nvPr>
            <p:ph type="sldNum" sz="quarter" idx="5"/>
          </p:nvPr>
        </p:nvSpPr>
        <p:spPr/>
        <p:txBody>
          <a:bodyPr/>
          <a:lstStyle/>
          <a:p>
            <a:fld id="{B8796F01-7154-41E0-B48B-A6921757531A}" type="slidenum">
              <a:rPr lang="en-US" smtClean="0"/>
              <a:pPr/>
              <a:t>18</a:t>
            </a:fld>
            <a:endParaRPr lang="en-US"/>
          </a:p>
        </p:txBody>
      </p:sp>
    </p:spTree>
    <p:extLst>
      <p:ext uri="{BB962C8B-B14F-4D97-AF65-F5344CB8AC3E}">
        <p14:creationId xmlns:p14="http://schemas.microsoft.com/office/powerpoint/2010/main" val="2876377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Where will course selection sheet be for students to be able to find the course numbers?</a:t>
            </a:r>
          </a:p>
        </p:txBody>
      </p:sp>
      <p:sp>
        <p:nvSpPr>
          <p:cNvPr id="4" name="Slide Number Placeholder 3"/>
          <p:cNvSpPr>
            <a:spLocks noGrp="1"/>
          </p:cNvSpPr>
          <p:nvPr>
            <p:ph type="sldNum" sz="quarter" idx="5"/>
          </p:nvPr>
        </p:nvSpPr>
        <p:spPr/>
        <p:txBody>
          <a:bodyPr/>
          <a:lstStyle/>
          <a:p>
            <a:fld id="{B8796F01-7154-41E0-B48B-A6921757531A}" type="slidenum">
              <a:rPr lang="en-US"/>
              <a:pPr/>
              <a:t>19</a:t>
            </a:fld>
            <a:endParaRPr lang="en-US"/>
          </a:p>
        </p:txBody>
      </p:sp>
    </p:spTree>
    <p:extLst>
      <p:ext uri="{BB962C8B-B14F-4D97-AF65-F5344CB8AC3E}">
        <p14:creationId xmlns:p14="http://schemas.microsoft.com/office/powerpoint/2010/main" val="1112384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smtClean="0"/>
              <a:pPr/>
              <a:t>23</a:t>
            </a:fld>
            <a:endParaRPr lang="en-US"/>
          </a:p>
        </p:txBody>
      </p:sp>
    </p:spTree>
    <p:extLst>
      <p:ext uri="{BB962C8B-B14F-4D97-AF65-F5344CB8AC3E}">
        <p14:creationId xmlns:p14="http://schemas.microsoft.com/office/powerpoint/2010/main" val="258039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544" y="758952"/>
            <a:ext cx="9415867" cy="4041648"/>
          </a:xfrm>
        </p:spPr>
        <p:txBody>
          <a:bodyPr anchor="b">
            <a:normAutofit/>
          </a:bodyPr>
          <a:lstStyle>
            <a:lvl1pPr algn="l">
              <a:lnSpc>
                <a:spcPct val="85000"/>
              </a:lnSpc>
              <a:defRPr sz="7198"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544" y="4800600"/>
            <a:ext cx="9415867" cy="1691640"/>
          </a:xfrm>
        </p:spPr>
        <p:txBody>
          <a:bodyPr>
            <a:normAutofit/>
          </a:bodyPr>
          <a:lstStyle>
            <a:lvl1pPr marL="0" indent="0" algn="l">
              <a:buNone/>
              <a:defRPr sz="2199" baseline="0">
                <a:solidFill>
                  <a:schemeClr val="tx1">
                    <a:lumMod val="75000"/>
                  </a:schemeClr>
                </a:solidFill>
              </a:defRPr>
            </a:lvl1pPr>
            <a:lvl2pPr marL="457063" indent="0" algn="ctr">
              <a:buNone/>
              <a:defRPr sz="2199"/>
            </a:lvl2pPr>
            <a:lvl3pPr marL="914126" indent="0" algn="ctr">
              <a:buNone/>
              <a:defRPr sz="2199"/>
            </a:lvl3pPr>
            <a:lvl4pPr marL="1371189" indent="0" algn="ctr">
              <a:buNone/>
              <a:defRPr sz="1999"/>
            </a:lvl4pPr>
            <a:lvl5pPr marL="1828251" indent="0" algn="ctr">
              <a:buNone/>
              <a:defRPr sz="1999"/>
            </a:lvl5pPr>
            <a:lvl6pPr marL="2285314" indent="0" algn="ctr">
              <a:buNone/>
              <a:defRPr sz="1999"/>
            </a:lvl6pPr>
            <a:lvl7pPr marL="2742377" indent="0" algn="ctr">
              <a:buNone/>
              <a:defRPr sz="1999"/>
            </a:lvl7pPr>
            <a:lvl8pPr marL="3199440" indent="0" algn="ctr">
              <a:buNone/>
              <a:defRPr sz="1999"/>
            </a:lvl8pPr>
            <a:lvl9pPr marL="3656503" indent="0" algn="ctr">
              <a:buNone/>
              <a:defRPr sz="1999"/>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59468AF-EFCF-4AAD-ACF4-3BA83EC4AF4E}" type="datetime1">
              <a:rPr lang="en-US" smtClean="0"/>
              <a:pPr/>
              <a:t>1/15/2026</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Add a footer</a:t>
            </a: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EB37DED6-D4C7-42EE-AB49-D2E39E64FDE4}" type="slidenum">
              <a:rPr lang="en-US" smtClean="0"/>
              <a:pPr/>
              <a:t>‹#›</a:t>
            </a:fld>
            <a:endParaRPr lang="en-US"/>
          </a:p>
        </p:txBody>
      </p:sp>
      <p:sp>
        <p:nvSpPr>
          <p:cNvPr id="7" name="Rectangle 6"/>
          <p:cNvSpPr/>
          <p:nvPr/>
        </p:nvSpPr>
        <p:spPr>
          <a:xfrm>
            <a:off x="0" y="0"/>
            <a:ext cx="457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109655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468AF-EFCF-4AAD-ACF4-3BA83EC4AF4E}" type="datetime1">
              <a:rPr lang="en-US" smtClean="0"/>
              <a:pPr/>
              <a:t>1/15/2026</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805118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6448" y="381000"/>
            <a:ext cx="2475855"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1801" y="381000"/>
            <a:ext cx="7732286"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468AF-EFCF-4AAD-ACF4-3BA83EC4AF4E}" type="datetime1">
              <a:rPr lang="en-US" smtClean="0"/>
              <a:pPr/>
              <a:t>1/15/2026</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68256252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a:t>Add Title</a:t>
            </a:r>
          </a:p>
        </p:txBody>
      </p:sp>
    </p:spTree>
    <p:extLst>
      <p:ext uri="{BB962C8B-B14F-4D97-AF65-F5344CB8AC3E}">
        <p14:creationId xmlns:p14="http://schemas.microsoft.com/office/powerpoint/2010/main" val="1304135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p>
        </p:txBody>
      </p:sp>
    </p:spTree>
    <p:extLst>
      <p:ext uri="{BB962C8B-B14F-4D97-AF65-F5344CB8AC3E}">
        <p14:creationId xmlns:p14="http://schemas.microsoft.com/office/powerpoint/2010/main" val="2386457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665240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p>
        </p:txBody>
      </p:sp>
    </p:spTree>
    <p:extLst>
      <p:ext uri="{BB962C8B-B14F-4D97-AF65-F5344CB8AC3E}">
        <p14:creationId xmlns:p14="http://schemas.microsoft.com/office/powerpoint/2010/main" val="2105712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2400460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5" name="Date Placeholder 4"/>
          <p:cNvSpPr>
            <a:spLocks noGrp="1"/>
          </p:cNvSpPr>
          <p:nvPr>
            <p:ph type="dt" sz="half" idx="10"/>
          </p:nvPr>
        </p:nvSpPr>
        <p:spPr/>
        <p:txBody>
          <a:bodyPr/>
          <a:lstStyle/>
          <a:p>
            <a:fld id="{5706A09E-12D5-4B1D-B8BB-C300B1DDD423}" type="datetime1">
              <a:rPr lang="en-US" smtClean="0"/>
              <a:t>1/15/2026</a:t>
            </a:fld>
            <a:endParaRPr lang="en-US"/>
          </a:p>
        </p:txBody>
      </p:sp>
      <p:sp>
        <p:nvSpPr>
          <p:cNvPr id="7" name="Footer Placeholder 6"/>
          <p:cNvSpPr>
            <a:spLocks noGrp="1"/>
          </p:cNvSpPr>
          <p:nvPr>
            <p:ph type="ftr" sz="quarter" idx="11"/>
          </p:nvPr>
        </p:nvSpPr>
        <p:spPr/>
        <p:txBody>
          <a:bodyPr/>
          <a:lstStyle/>
          <a:p>
            <a:r>
              <a:rPr lang="en-US"/>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054280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1/15/2026</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352928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9468AF-EFCF-4AAD-ACF4-3BA83EC4AF4E}" type="datetime1">
              <a:rPr lang="en-US" smtClean="0"/>
              <a:pPr/>
              <a:t>1/15/2026</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53199910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
        <p:nvSpPr>
          <p:cNvPr id="2" name="Date Placeholder 1"/>
          <p:cNvSpPr>
            <a:spLocks noGrp="1"/>
          </p:cNvSpPr>
          <p:nvPr>
            <p:ph type="dt" sz="half" idx="10"/>
          </p:nvPr>
        </p:nvSpPr>
        <p:spPr/>
        <p:txBody>
          <a:bodyPr/>
          <a:lstStyle/>
          <a:p>
            <a:fld id="{B07CEF46-0123-4A75-9835-49DC49D53DE2}" type="datetime1">
              <a:rPr lang="en-US" smtClean="0"/>
              <a:t>1/15/2026</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733706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8"/>
            <a:endParaRPr/>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62A6378D-18AE-47D1-B10A-42F623B40082}" type="datetime1">
              <a:rPr lang="en-US" smtClean="0"/>
              <a:t>1/15/2026</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3750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321F6AE8-D704-41F6-B16A-5547B5672AC1}" type="datetime1">
              <a:rPr lang="en-US" smtClean="0"/>
              <a:t>1/15/2026</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426480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1/15/2026</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78762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1/15/2026</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423237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1/15/2026</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65933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1/15/2026</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403482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D91CA53D-4C84-40AA-983E-A1E818A7FEFC}" type="datetime1">
              <a:rPr lang="en-US" smtClean="0"/>
              <a:t>1/15/2026</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42881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C8E2FCEE-AE66-4EAB-9C04-97F8A56A6354}" type="datetime1">
              <a:rPr lang="en-US" smtClean="0"/>
              <a:t>1/15/2026</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50719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544" y="758952"/>
            <a:ext cx="9415867" cy="4041648"/>
          </a:xfrm>
        </p:spPr>
        <p:txBody>
          <a:bodyPr anchor="b">
            <a:normAutofit/>
          </a:bodyPr>
          <a:lstStyle>
            <a:lvl1pPr>
              <a:lnSpc>
                <a:spcPct val="85000"/>
              </a:lnSpc>
              <a:defRPr sz="7198" b="0"/>
            </a:lvl1pPr>
          </a:lstStyle>
          <a:p>
            <a:r>
              <a:rPr lang="en-US"/>
              <a:t>Click to edit Master title style</a:t>
            </a:r>
          </a:p>
        </p:txBody>
      </p:sp>
      <p:sp>
        <p:nvSpPr>
          <p:cNvPr id="3" name="Text Placeholder 2"/>
          <p:cNvSpPr>
            <a:spLocks noGrp="1"/>
          </p:cNvSpPr>
          <p:nvPr>
            <p:ph type="body" idx="1"/>
          </p:nvPr>
        </p:nvSpPr>
        <p:spPr>
          <a:xfrm>
            <a:off x="1261544" y="4800600"/>
            <a:ext cx="9415867" cy="1691640"/>
          </a:xfrm>
        </p:spPr>
        <p:txBody>
          <a:bodyPr anchor="t">
            <a:normAutofit/>
          </a:bodyPr>
          <a:lstStyle>
            <a:lvl1pPr marL="0" indent="0">
              <a:buNone/>
              <a:defRPr sz="21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9468AF-EFCF-4AAD-ACF4-3BA83EC4AF4E}" type="datetime1">
              <a:rPr lang="en-US" smtClean="0"/>
              <a:pPr/>
              <a:t>1/15/2026</a:t>
            </a:fld>
            <a:endParaRPr lang="en-US"/>
          </a:p>
        </p:txBody>
      </p:sp>
      <p:sp>
        <p:nvSpPr>
          <p:cNvPr id="5" name="Footer Placeholder 4"/>
          <p:cNvSpPr>
            <a:spLocks noGrp="1"/>
          </p:cNvSpPr>
          <p:nvPr>
            <p:ph type="ftr" sz="quarter" idx="11"/>
          </p:nvPr>
        </p:nvSpPr>
        <p:spPr/>
        <p:txBody>
          <a:bodyPr/>
          <a:lstStyle/>
          <a:p>
            <a:r>
              <a:rPr lang="en-US"/>
              <a:t>Add a footer</a:t>
            </a:r>
          </a:p>
        </p:txBody>
      </p:sp>
      <p:sp>
        <p:nvSpPr>
          <p:cNvPr id="6" name="Slide Number Placeholder 5"/>
          <p:cNvSpPr>
            <a:spLocks noGrp="1"/>
          </p:cNvSpPr>
          <p:nvPr>
            <p:ph type="sldNum" sz="quarter" idx="12"/>
          </p:nvPr>
        </p:nvSpPr>
        <p:spPr/>
        <p:txBody>
          <a:bodyPr/>
          <a:lstStyle/>
          <a:p>
            <a:fld id="{EB37DED6-D4C7-42EE-AB49-D2E39E64FDE4}" type="slidenum">
              <a:rPr lang="en-US" smtClean="0"/>
              <a:pPr/>
              <a:t>‹#›</a:t>
            </a:fld>
            <a:endParaRPr lang="en-US"/>
          </a:p>
        </p:txBody>
      </p:sp>
      <p:sp>
        <p:nvSpPr>
          <p:cNvPr id="7" name="Rectangle 6"/>
          <p:cNvSpPr/>
          <p:nvPr/>
        </p:nvSpPr>
        <p:spPr>
          <a:xfrm>
            <a:off x="0" y="0"/>
            <a:ext cx="45708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724878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543" y="1828801"/>
            <a:ext cx="4479393" cy="4351337"/>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4885" y="1828801"/>
            <a:ext cx="4479393" cy="4351337"/>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9468AF-EFCF-4AAD-ACF4-3BA83EC4AF4E}" type="datetime1">
              <a:rPr lang="en-US" smtClean="0"/>
              <a:pPr/>
              <a:t>1/15/2026</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81423876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543" y="1713655"/>
            <a:ext cx="4479393" cy="731520"/>
          </a:xfrm>
        </p:spPr>
        <p:txBody>
          <a:bodyPr anchor="b">
            <a:normAutofit/>
          </a:bodyPr>
          <a:lstStyle>
            <a:lvl1pPr marL="0" indent="0">
              <a:spcBef>
                <a:spcPts val="0"/>
              </a:spcBef>
              <a:buNone/>
              <a:defRPr sz="1999"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543" y="2507550"/>
            <a:ext cx="4479393" cy="366465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4885" y="1713655"/>
            <a:ext cx="4479393" cy="731520"/>
          </a:xfrm>
        </p:spPr>
        <p:txBody>
          <a:bodyPr anchor="b">
            <a:normAutofit/>
          </a:bodyPr>
          <a:lstStyle>
            <a:lvl1pPr marL="0" indent="0">
              <a:lnSpc>
                <a:spcPct val="95000"/>
              </a:lnSpc>
              <a:spcBef>
                <a:spcPts val="0"/>
              </a:spcBef>
              <a:buNone/>
              <a:defRPr lang="en-US" sz="1999" b="0" kern="1200" dirty="0">
                <a:solidFill>
                  <a:schemeClr val="tx2"/>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marL="0" lvl="0" indent="0" algn="l" defTabSz="914126" rtl="0" eaLnBrk="1" latinLnBrk="0" hangingPunct="1">
              <a:lnSpc>
                <a:spcPct val="90000"/>
              </a:lnSpc>
              <a:spcBef>
                <a:spcPts val="1999"/>
              </a:spcBef>
              <a:buFontTx/>
              <a:buNone/>
            </a:pPr>
            <a:r>
              <a:rPr lang="en-US"/>
              <a:t>Click to edit Master text styles</a:t>
            </a:r>
          </a:p>
        </p:txBody>
      </p:sp>
      <p:sp>
        <p:nvSpPr>
          <p:cNvPr id="6" name="Content Placeholder 5"/>
          <p:cNvSpPr>
            <a:spLocks noGrp="1"/>
          </p:cNvSpPr>
          <p:nvPr>
            <p:ph sz="quarter" idx="4"/>
          </p:nvPr>
        </p:nvSpPr>
        <p:spPr>
          <a:xfrm>
            <a:off x="6124885" y="2507550"/>
            <a:ext cx="4479393" cy="3664650"/>
          </a:xfrm>
        </p:spPr>
        <p:txBody>
          <a:bodyPr/>
          <a:lstStyle>
            <a:lvl1pPr>
              <a:defRPr sz="1799"/>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9468AF-EFCF-4AAD-ACF4-3BA83EC4AF4E}" type="datetime1">
              <a:rPr lang="en-US" smtClean="0"/>
              <a:pPr/>
              <a:t>1/15/2026</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07327046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9468AF-EFCF-4AAD-ACF4-3BA83EC4AF4E}" type="datetime1">
              <a:rPr lang="en-US" smtClean="0"/>
              <a:pPr/>
              <a:t>1/15/2026</a:t>
            </a:fld>
            <a:endParaRPr lang="en-US"/>
          </a:p>
        </p:txBody>
      </p:sp>
      <p:sp>
        <p:nvSpPr>
          <p:cNvPr id="4" name="Footer Placeholder 3"/>
          <p:cNvSpPr>
            <a:spLocks noGrp="1"/>
          </p:cNvSpPr>
          <p:nvPr>
            <p:ph type="ftr" sz="quarter" idx="11"/>
          </p:nvPr>
        </p:nvSpPr>
        <p:spPr/>
        <p:txBody>
          <a:bodyPr/>
          <a:lstStyle/>
          <a:p>
            <a:r>
              <a:rPr lang="en-US"/>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531483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468AF-EFCF-4AAD-ACF4-3BA83EC4AF4E}" type="datetime1">
              <a:rPr lang="en-US" smtClean="0"/>
              <a:pPr/>
              <a:t>1/15/2026</a:t>
            </a:fld>
            <a:endParaRPr lang="en-US"/>
          </a:p>
        </p:txBody>
      </p:sp>
      <p:sp>
        <p:nvSpPr>
          <p:cNvPr id="3" name="Footer Placeholder 2"/>
          <p:cNvSpPr>
            <a:spLocks noGrp="1"/>
          </p:cNvSpPr>
          <p:nvPr>
            <p:ph type="ftr" sz="quarter" idx="11"/>
          </p:nvPr>
        </p:nvSpPr>
        <p:spPr/>
        <p:txBody>
          <a:bodyPr/>
          <a:lstStyle/>
          <a:p>
            <a:r>
              <a:rPr lang="en-US"/>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55599853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1"/>
            <a:ext cx="3199567" cy="1600197"/>
          </a:xfrm>
        </p:spPr>
        <p:txBody>
          <a:bodyPr anchor="b">
            <a:normAutofit/>
          </a:bodyPr>
          <a:lstStyle>
            <a:lvl1pPr>
              <a:defRPr sz="3199" b="0" baseline="0"/>
            </a:lvl1pPr>
          </a:lstStyle>
          <a:p>
            <a:r>
              <a:rPr lang="en-US"/>
              <a:t>Click to edit Master title style</a:t>
            </a:r>
          </a:p>
        </p:txBody>
      </p:sp>
      <p:sp>
        <p:nvSpPr>
          <p:cNvPr id="3" name="Content Placeholder 2"/>
          <p:cNvSpPr>
            <a:spLocks noGrp="1"/>
          </p:cNvSpPr>
          <p:nvPr>
            <p:ph idx="1"/>
          </p:nvPr>
        </p:nvSpPr>
        <p:spPr>
          <a:xfrm>
            <a:off x="4503094" y="685800"/>
            <a:ext cx="6077483" cy="5486400"/>
          </a:xfrm>
        </p:spPr>
        <p:txBody>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029" y="2099735"/>
            <a:ext cx="3199567" cy="3810001"/>
          </a:xfrm>
        </p:spPr>
        <p:txBody>
          <a:bodyPr>
            <a:normAutofit/>
          </a:bodyPr>
          <a:lstStyle>
            <a:lvl1pPr marL="0" indent="0">
              <a:lnSpc>
                <a:spcPct val="114000"/>
              </a:lnSpc>
              <a:spcBef>
                <a:spcPts val="800"/>
              </a:spcBef>
              <a:buNone/>
              <a:defRPr sz="13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468AF-EFCF-4AAD-ACF4-3BA83EC4AF4E}" type="datetime1">
              <a:rPr lang="en-US" smtClean="0"/>
              <a:pPr/>
              <a:t>1/15/2026</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0207789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89899"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162" y="5257800"/>
            <a:ext cx="9979600" cy="914400"/>
          </a:xfrm>
        </p:spPr>
        <p:txBody>
          <a:bodyPr anchor="b">
            <a:normAutofit/>
          </a:bodyPr>
          <a:lstStyle>
            <a:lvl1pPr>
              <a:defRPr sz="2799"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1"/>
            <a:ext cx="11289899" cy="5128923"/>
          </a:xfrm>
          <a:solidFill>
            <a:schemeClr val="accent1"/>
          </a:solidFill>
        </p:spPr>
        <p:txBody>
          <a:bodyPr anchor="t"/>
          <a:lstStyle>
            <a:lvl1pPr marL="0" indent="0">
              <a:buNone/>
              <a:defRPr sz="3199">
                <a:solidFill>
                  <a:schemeClr val="bg1"/>
                </a:solidFill>
              </a:defRPr>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914162" y="6108590"/>
            <a:ext cx="99796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9468AF-EFCF-4AAD-ACF4-3BA83EC4AF4E}" type="datetime1">
              <a:rPr lang="en-US" smtClean="0"/>
              <a:pPr/>
              <a:t>1/15/2026</a:t>
            </a:fld>
            <a:endParaRPr lang="en-US"/>
          </a:p>
        </p:txBody>
      </p:sp>
      <p:sp>
        <p:nvSpPr>
          <p:cNvPr id="6" name="Footer Placeholder 5"/>
          <p:cNvSpPr>
            <a:spLocks noGrp="1"/>
          </p:cNvSpPr>
          <p:nvPr>
            <p:ph type="ftr" sz="quarter" idx="11"/>
          </p:nvPr>
        </p:nvSpPr>
        <p:spPr/>
        <p:txBody>
          <a:bodyPr/>
          <a:lstStyle/>
          <a:p>
            <a:r>
              <a:rPr lang="en-US"/>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9517173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89899" y="0"/>
            <a:ext cx="914162"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543" y="365760"/>
            <a:ext cx="9690116"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543" y="1828801"/>
            <a:ext cx="8593122"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4483" y="998585"/>
            <a:ext cx="1904999" cy="365030"/>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59468AF-EFCF-4AAD-ACF4-3BA83EC4AF4E}" type="datetime1">
              <a:rPr lang="en-US" smtClean="0"/>
              <a:pPr/>
              <a:t>1/15/2026</a:t>
            </a:fld>
            <a:endParaRPr lang="en-US"/>
          </a:p>
        </p:txBody>
      </p:sp>
      <p:sp>
        <p:nvSpPr>
          <p:cNvPr id="5" name="Footer Placeholder 4"/>
          <p:cNvSpPr>
            <a:spLocks noGrp="1"/>
          </p:cNvSpPr>
          <p:nvPr>
            <p:ph type="ftr" sz="quarter" idx="3"/>
          </p:nvPr>
        </p:nvSpPr>
        <p:spPr>
          <a:xfrm rot="16200000">
            <a:off x="9956281" y="4046585"/>
            <a:ext cx="3581400" cy="365030"/>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Add a footer</a:t>
            </a:r>
          </a:p>
        </p:txBody>
      </p:sp>
      <p:sp>
        <p:nvSpPr>
          <p:cNvPr id="6" name="Slide Number Placeholder 5"/>
          <p:cNvSpPr>
            <a:spLocks noGrp="1"/>
          </p:cNvSpPr>
          <p:nvPr>
            <p:ph type="sldNum" sz="quarter" idx="4"/>
          </p:nvPr>
        </p:nvSpPr>
        <p:spPr>
          <a:xfrm>
            <a:off x="11289899" y="6172201"/>
            <a:ext cx="914162" cy="593725"/>
          </a:xfrm>
          <a:prstGeom prst="rect">
            <a:avLst/>
          </a:prstGeom>
        </p:spPr>
        <p:txBody>
          <a:bodyPr vert="horz" lIns="45720" tIns="45720" rIns="45720" bIns="45720" rtlCol="0" anchor="ctr">
            <a:normAutofit/>
          </a:bodyPr>
          <a:lstStyle>
            <a:lvl1pPr algn="ctr">
              <a:defRPr sz="3599">
                <a:solidFill>
                  <a:schemeClr val="tx2">
                    <a:lumMod val="60000"/>
                    <a:lumOff val="4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31360217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69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126" rtl="0" eaLnBrk="1" latinLnBrk="0" hangingPunct="1">
        <a:lnSpc>
          <a:spcPct val="90000"/>
        </a:lnSpc>
        <a:spcBef>
          <a:spcPct val="0"/>
        </a:spcBef>
        <a:buNone/>
        <a:defRPr sz="4399" kern="1200" spc="-50" baseline="0">
          <a:solidFill>
            <a:schemeClr val="tx1"/>
          </a:solidFill>
          <a:latin typeface="+mj-lt"/>
          <a:ea typeface="+mj-ea"/>
          <a:cs typeface="+mj-cs"/>
        </a:defRPr>
      </a:lvl1pPr>
    </p:titleStyle>
    <p:body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799" kern="1200" spc="10" baseline="0">
          <a:solidFill>
            <a:schemeClr val="tx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userDrawn="1">
          <p15:clr>
            <a:srgbClr val="F26B43"/>
          </p15:clr>
        </p15:guide>
        <p15:guide id="2" orient="horz" pos="432" userDrawn="1">
          <p15:clr>
            <a:srgbClr val="F26B43"/>
          </p15:clr>
        </p15:guide>
        <p15:guide id="3" pos="7247" userDrawn="1">
          <p15:clr>
            <a:srgbClr val="F26B43"/>
          </p15:clr>
        </p15:guide>
        <p15:guide id="4"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1/15/2026</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77811230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svg"/></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5" name="Rectangle 2064">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67" name="Rectangle 2066">
            <a:extLst>
              <a:ext uri="{FF2B5EF4-FFF2-40B4-BE49-F238E27FC236}">
                <a16:creationId xmlns:a16="http://schemas.microsoft.com/office/drawing/2014/main" id="{7466C88B-B170-4C69-85D3-FD6AD975F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08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Rectangle 2068">
            <a:extLst>
              <a:ext uri="{FF2B5EF4-FFF2-40B4-BE49-F238E27FC236}">
                <a16:creationId xmlns:a16="http://schemas.microsoft.com/office/drawing/2014/main" id="{080FE256-DF37-4639-8CB7-2E2F1897A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080" y="0"/>
            <a:ext cx="10832819"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Title 7">
            <a:extLst>
              <a:ext uri="{FF2B5EF4-FFF2-40B4-BE49-F238E27FC236}">
                <a16:creationId xmlns:a16="http://schemas.microsoft.com/office/drawing/2014/main" id="{5883B031-F092-4A34-AC6D-ED4DA36C1745}"/>
              </a:ext>
            </a:extLst>
          </p:cNvPr>
          <p:cNvSpPr>
            <a:spLocks noGrp="1"/>
          </p:cNvSpPr>
          <p:nvPr>
            <p:ph type="title"/>
          </p:nvPr>
        </p:nvSpPr>
        <p:spPr>
          <a:xfrm>
            <a:off x="6138565" y="1935284"/>
            <a:ext cx="5156248" cy="4041648"/>
          </a:xfrm>
        </p:spPr>
        <p:txBody>
          <a:bodyPr vert="horz" lIns="91440" tIns="45720" rIns="91440" bIns="45720" rtlCol="0" anchor="b">
            <a:normAutofit fontScale="90000"/>
          </a:bodyPr>
          <a:lstStyle/>
          <a:p>
            <a:pPr defTabSz="914400">
              <a:lnSpc>
                <a:spcPct val="85000"/>
              </a:lnSpc>
            </a:pPr>
            <a:r>
              <a:rPr lang="en-US" sz="9800" b="0" dirty="0">
                <a:solidFill>
                  <a:srgbClr val="FFFFFF"/>
                </a:solidFill>
                <a:ea typeface="+mj-ea"/>
                <a:cs typeface="+mj-cs"/>
              </a:rPr>
              <a:t>Course Selection</a:t>
            </a:r>
            <a:br>
              <a:rPr lang="en-US" b="0" dirty="0">
                <a:solidFill>
                  <a:srgbClr val="FFFFFF"/>
                </a:solidFill>
                <a:ea typeface="+mj-ea"/>
                <a:cs typeface="+mj-cs"/>
              </a:rPr>
            </a:br>
            <a:br>
              <a:rPr lang="en-US" b="0" dirty="0">
                <a:solidFill>
                  <a:srgbClr val="FFFFFF"/>
                </a:solidFill>
                <a:ea typeface="+mj-ea"/>
                <a:cs typeface="+mj-cs"/>
              </a:rPr>
            </a:br>
            <a:r>
              <a:rPr lang="en-US" b="0" i="0" dirty="0">
                <a:solidFill>
                  <a:srgbClr val="FFFFFF"/>
                </a:solidFill>
                <a:ea typeface="+mj-ea"/>
                <a:cs typeface="+mj-cs"/>
              </a:rPr>
              <a:t>Travis High School</a:t>
            </a:r>
          </a:p>
        </p:txBody>
      </p:sp>
      <p:sp useBgFill="1">
        <p:nvSpPr>
          <p:cNvPr id="2071" name="Rectangle 2070">
            <a:extLst>
              <a:ext uri="{FF2B5EF4-FFF2-40B4-BE49-F238E27FC236}">
                <a16:creationId xmlns:a16="http://schemas.microsoft.com/office/drawing/2014/main" id="{FDD1039A-772C-4213-A092-0D8A9EF4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66" y="0"/>
            <a:ext cx="46187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descr="Gotcher, James / About Me">
            <a:extLst>
              <a:ext uri="{FF2B5EF4-FFF2-40B4-BE49-F238E27FC236}">
                <a16:creationId xmlns:a16="http://schemas.microsoft.com/office/drawing/2014/main" id="{923CE907-EF80-36AB-850E-4A811D778B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02751" y="770331"/>
            <a:ext cx="3717595" cy="5310850"/>
          </a:xfrm>
          <a:prstGeom prst="rect">
            <a:avLst/>
          </a:prstGeom>
          <a:noFill/>
          <a:extLst>
            <a:ext uri="{909E8E84-426E-40DD-AFC4-6F175D3DCCD1}">
              <a14:hiddenFill xmlns:a14="http://schemas.microsoft.com/office/drawing/2010/main">
                <a:solidFill>
                  <a:srgbClr val="FFFFFF"/>
                </a:solidFill>
              </a14:hiddenFill>
            </a:ext>
          </a:extLst>
        </p:spPr>
      </p:pic>
      <p:sp>
        <p:nvSpPr>
          <p:cNvPr id="2073" name="Rectangle 2072">
            <a:extLst>
              <a:ext uri="{FF2B5EF4-FFF2-40B4-BE49-F238E27FC236}">
                <a16:creationId xmlns:a16="http://schemas.microsoft.com/office/drawing/2014/main" id="{0B39728D-66CA-4175-956D-FE26F3225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9899" y="0"/>
            <a:ext cx="898926"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5317" y="-348090"/>
            <a:ext cx="10157354" cy="1397000"/>
          </a:xfrm>
        </p:spPr>
        <p:txBody>
          <a:bodyPr/>
          <a:lstStyle/>
          <a:p>
            <a:pPr algn="ctr"/>
            <a:r>
              <a:rPr lang="en-US" dirty="0"/>
              <a:t>Summer Dual Credit</a:t>
            </a:r>
          </a:p>
        </p:txBody>
      </p:sp>
      <p:sp>
        <p:nvSpPr>
          <p:cNvPr id="7" name="TextBox 6">
            <a:extLst>
              <a:ext uri="{FF2B5EF4-FFF2-40B4-BE49-F238E27FC236}">
                <a16:creationId xmlns:a16="http://schemas.microsoft.com/office/drawing/2014/main" id="{76D1DB48-48C1-E5D7-D488-279CC811CD85}"/>
              </a:ext>
            </a:extLst>
          </p:cNvPr>
          <p:cNvSpPr txBox="1"/>
          <p:nvPr/>
        </p:nvSpPr>
        <p:spPr>
          <a:xfrm>
            <a:off x="7740313" y="1261469"/>
            <a:ext cx="3365394" cy="4893647"/>
          </a:xfrm>
          <a:prstGeom prst="rect">
            <a:avLst/>
          </a:prstGeom>
          <a:noFill/>
        </p:spPr>
        <p:txBody>
          <a:bodyPr wrap="square" rtlCol="0">
            <a:spAutoFit/>
          </a:bodyPr>
          <a:lstStyle/>
          <a:p>
            <a:r>
              <a:rPr lang="en-US" sz="2400" dirty="0"/>
              <a:t>A separate form must be completed for summer courses if you are wanting to take courses during the school year and during the summer! You can only take ONE course over the summer. Please see details on Schoology course</a:t>
            </a:r>
          </a:p>
          <a:p>
            <a:r>
              <a:rPr lang="en-US" sz="2400" b="1" dirty="0"/>
              <a:t>4WF4-NS5K-KHN4F</a:t>
            </a:r>
            <a:endParaRPr lang="en-US" sz="3200" b="1" dirty="0"/>
          </a:p>
        </p:txBody>
      </p:sp>
      <p:pic>
        <p:nvPicPr>
          <p:cNvPr id="4" name="Picture 3" descr="A close-up of a credit course&#10;&#10;AI-generated content may be incorrect.">
            <a:extLst>
              <a:ext uri="{FF2B5EF4-FFF2-40B4-BE49-F238E27FC236}">
                <a16:creationId xmlns:a16="http://schemas.microsoft.com/office/drawing/2014/main" id="{79692F2E-C42A-A44B-8C60-D9D2197E6B7A}"/>
              </a:ext>
            </a:extLst>
          </p:cNvPr>
          <p:cNvPicPr>
            <a:picLocks noChangeAspect="1"/>
          </p:cNvPicPr>
          <p:nvPr/>
        </p:nvPicPr>
        <p:blipFill>
          <a:blip r:embed="rId2"/>
          <a:srcRect b="14057"/>
          <a:stretch>
            <a:fillRect/>
          </a:stretch>
        </p:blipFill>
        <p:spPr>
          <a:xfrm>
            <a:off x="0" y="1048910"/>
            <a:ext cx="7740313" cy="5140380"/>
          </a:xfrm>
          <a:prstGeom prst="rect">
            <a:avLst/>
          </a:prstGeom>
        </p:spPr>
      </p:pic>
    </p:spTree>
    <p:extLst>
      <p:ext uri="{BB962C8B-B14F-4D97-AF65-F5344CB8AC3E}">
        <p14:creationId xmlns:p14="http://schemas.microsoft.com/office/powerpoint/2010/main" val="3979041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222D1-A95A-D070-FE14-88652BCD2F3C}"/>
              </a:ext>
            </a:extLst>
          </p:cNvPr>
          <p:cNvSpPr>
            <a:spLocks noGrp="1"/>
          </p:cNvSpPr>
          <p:nvPr>
            <p:ph type="title"/>
          </p:nvPr>
        </p:nvSpPr>
        <p:spPr>
          <a:xfrm>
            <a:off x="0" y="0"/>
            <a:ext cx="2863723" cy="1143000"/>
          </a:xfrm>
        </p:spPr>
        <p:txBody>
          <a:bodyPr/>
          <a:lstStyle/>
          <a:p>
            <a:r>
              <a:rPr lang="en-US" dirty="0" err="1"/>
              <a:t>OnRamps</a:t>
            </a:r>
            <a:endParaRPr lang="en-US" dirty="0"/>
          </a:p>
        </p:txBody>
      </p:sp>
      <p:sp>
        <p:nvSpPr>
          <p:cNvPr id="3" name="Content Placeholder 2">
            <a:extLst>
              <a:ext uri="{FF2B5EF4-FFF2-40B4-BE49-F238E27FC236}">
                <a16:creationId xmlns:a16="http://schemas.microsoft.com/office/drawing/2014/main" id="{05C93C66-C5A6-34DA-3C97-2CC8239349F8}"/>
              </a:ext>
            </a:extLst>
          </p:cNvPr>
          <p:cNvSpPr>
            <a:spLocks noGrp="1"/>
          </p:cNvSpPr>
          <p:nvPr>
            <p:ph idx="1"/>
          </p:nvPr>
        </p:nvSpPr>
        <p:spPr>
          <a:xfrm>
            <a:off x="1261746" y="711196"/>
            <a:ext cx="7050024" cy="2344928"/>
          </a:xfrm>
          <a:ln w="38100">
            <a:solidFill>
              <a:schemeClr val="tx1"/>
            </a:solidFill>
          </a:ln>
        </p:spPr>
        <p:txBody>
          <a:bodyPr>
            <a:normAutofit/>
          </a:bodyPr>
          <a:lstStyle/>
          <a:p>
            <a:pPr marL="0" indent="0" algn="ctr">
              <a:buNone/>
            </a:pPr>
            <a:r>
              <a:rPr lang="en-US" sz="2400" dirty="0"/>
              <a:t>UT </a:t>
            </a:r>
            <a:r>
              <a:rPr lang="en-US" sz="2400" dirty="0" err="1"/>
              <a:t>OnRamps</a:t>
            </a:r>
            <a:r>
              <a:rPr lang="en-US" sz="2400" dirty="0"/>
              <a:t> is a University of Texas initiative offering Texas high school students college-credit courses, primarily through blended learning. Students earn both high school and college credit, but have the choice to decline the college credit</a:t>
            </a:r>
          </a:p>
          <a:p>
            <a:pPr marL="0" indent="0" algn="ctr">
              <a:buNone/>
            </a:pPr>
            <a:endParaRPr lang="en-US" dirty="0"/>
          </a:p>
          <a:p>
            <a:pPr marL="0" indent="0" algn="ctr">
              <a:buNone/>
            </a:pPr>
            <a:endParaRPr lang="en-US" dirty="0"/>
          </a:p>
        </p:txBody>
      </p:sp>
      <p:sp>
        <p:nvSpPr>
          <p:cNvPr id="4" name="TextBox 3">
            <a:extLst>
              <a:ext uri="{FF2B5EF4-FFF2-40B4-BE49-F238E27FC236}">
                <a16:creationId xmlns:a16="http://schemas.microsoft.com/office/drawing/2014/main" id="{1C49EC84-DDF4-F1D0-8048-24EBF87F9404}"/>
              </a:ext>
            </a:extLst>
          </p:cNvPr>
          <p:cNvSpPr txBox="1"/>
          <p:nvPr/>
        </p:nvSpPr>
        <p:spPr>
          <a:xfrm>
            <a:off x="606319" y="3429000"/>
            <a:ext cx="3151865" cy="3046988"/>
          </a:xfrm>
          <a:prstGeom prst="rect">
            <a:avLst/>
          </a:prstGeom>
          <a:noFill/>
          <a:ln w="28575">
            <a:solidFill>
              <a:schemeClr val="tx1"/>
            </a:solidFill>
          </a:ln>
        </p:spPr>
        <p:txBody>
          <a:bodyPr wrap="square" rtlCol="0">
            <a:spAutoFit/>
          </a:bodyPr>
          <a:lstStyle/>
          <a:p>
            <a:r>
              <a:rPr lang="en-US" sz="2400" b="1" dirty="0" err="1"/>
              <a:t>OnRamps</a:t>
            </a:r>
            <a:r>
              <a:rPr lang="en-US" sz="2400" b="1" dirty="0"/>
              <a:t> Courses offered at THS</a:t>
            </a:r>
            <a:r>
              <a:rPr lang="en-US" sz="2400" dirty="0"/>
              <a:t>:</a:t>
            </a:r>
          </a:p>
          <a:p>
            <a:pPr marL="285750" indent="-285750">
              <a:buFont typeface="Arial" panose="020B0604020202020204" pitchFamily="34" charset="0"/>
              <a:buChar char="•"/>
            </a:pPr>
            <a:r>
              <a:rPr lang="en-US" sz="2400" dirty="0"/>
              <a:t>Physics</a:t>
            </a:r>
          </a:p>
          <a:p>
            <a:pPr marL="285750" indent="-285750">
              <a:buFont typeface="Arial" panose="020B0604020202020204" pitchFamily="34" charset="0"/>
              <a:buChar char="•"/>
            </a:pPr>
            <a:r>
              <a:rPr lang="en-US" sz="2400" dirty="0"/>
              <a:t>English 4</a:t>
            </a:r>
          </a:p>
          <a:p>
            <a:pPr marL="285750" indent="-285750">
              <a:buFont typeface="Arial" panose="020B0604020202020204" pitchFamily="34" charset="0"/>
              <a:buChar char="•"/>
            </a:pPr>
            <a:r>
              <a:rPr lang="en-US" sz="2400" dirty="0"/>
              <a:t>Algebra 2</a:t>
            </a:r>
          </a:p>
          <a:p>
            <a:pPr marL="285750" indent="-285750">
              <a:buFont typeface="Arial" panose="020B0604020202020204" pitchFamily="34" charset="0"/>
              <a:buChar char="•"/>
            </a:pPr>
            <a:r>
              <a:rPr lang="en-US" sz="2400" dirty="0"/>
              <a:t>US History</a:t>
            </a:r>
          </a:p>
          <a:p>
            <a:pPr marL="285750" indent="-285750">
              <a:buFont typeface="Arial" panose="020B0604020202020204" pitchFamily="34" charset="0"/>
              <a:buChar char="•"/>
            </a:pPr>
            <a:r>
              <a:rPr lang="en-US" sz="2400" dirty="0"/>
              <a:t>Chemistry</a:t>
            </a:r>
          </a:p>
          <a:p>
            <a:pPr marL="285750" indent="-285750">
              <a:buFont typeface="Arial" panose="020B0604020202020204" pitchFamily="34" charset="0"/>
              <a:buChar char="•"/>
            </a:pPr>
            <a:r>
              <a:rPr lang="en-US" sz="2400" dirty="0"/>
              <a:t>Statistics</a:t>
            </a:r>
          </a:p>
        </p:txBody>
      </p:sp>
      <p:sp>
        <p:nvSpPr>
          <p:cNvPr id="6" name="TextBox 5">
            <a:extLst>
              <a:ext uri="{FF2B5EF4-FFF2-40B4-BE49-F238E27FC236}">
                <a16:creationId xmlns:a16="http://schemas.microsoft.com/office/drawing/2014/main" id="{284F9466-5B4C-3E54-0DC0-83AF0F3D1891}"/>
              </a:ext>
            </a:extLst>
          </p:cNvPr>
          <p:cNvSpPr txBox="1"/>
          <p:nvPr/>
        </p:nvSpPr>
        <p:spPr>
          <a:xfrm>
            <a:off x="4350204" y="3767320"/>
            <a:ext cx="4080438" cy="1200329"/>
          </a:xfrm>
          <a:prstGeom prst="rect">
            <a:avLst/>
          </a:prstGeom>
          <a:noFill/>
        </p:spPr>
        <p:txBody>
          <a:bodyPr wrap="square" rtlCol="0">
            <a:spAutoFit/>
          </a:bodyPr>
          <a:lstStyle/>
          <a:p>
            <a:pPr algn="ctr"/>
            <a:r>
              <a:rPr lang="en-US" sz="2400" dirty="0"/>
              <a:t>All students can take an </a:t>
            </a:r>
            <a:r>
              <a:rPr lang="en-US" sz="2400" dirty="0" err="1"/>
              <a:t>OnRamps</a:t>
            </a:r>
            <a:r>
              <a:rPr lang="en-US" sz="2400" dirty="0"/>
              <a:t> course, if they meet the prerequisites.</a:t>
            </a:r>
          </a:p>
        </p:txBody>
      </p:sp>
    </p:spTree>
    <p:extLst>
      <p:ext uri="{BB962C8B-B14F-4D97-AF65-F5344CB8AC3E}">
        <p14:creationId xmlns:p14="http://schemas.microsoft.com/office/powerpoint/2010/main" val="295194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0FA0FE-2348-3499-F3E0-2BA04F4173F4}"/>
              </a:ext>
            </a:extLst>
          </p:cNvPr>
          <p:cNvSpPr>
            <a:spLocks noGrp="1"/>
          </p:cNvSpPr>
          <p:nvPr>
            <p:ph type="title"/>
          </p:nvPr>
        </p:nvSpPr>
        <p:spPr>
          <a:xfrm>
            <a:off x="344551" y="725445"/>
            <a:ext cx="3886199" cy="2133598"/>
          </a:xfrm>
        </p:spPr>
        <p:txBody>
          <a:bodyPr>
            <a:normAutofit fontScale="90000"/>
          </a:bodyPr>
          <a:lstStyle/>
          <a:p>
            <a:r>
              <a:rPr lang="en-US" sz="5400"/>
              <a:t>Gifted and Talented</a:t>
            </a:r>
          </a:p>
        </p:txBody>
      </p:sp>
      <p:sp>
        <p:nvSpPr>
          <p:cNvPr id="7" name="TextBox 6">
            <a:extLst>
              <a:ext uri="{FF2B5EF4-FFF2-40B4-BE49-F238E27FC236}">
                <a16:creationId xmlns:a16="http://schemas.microsoft.com/office/drawing/2014/main" id="{862AB010-6AB2-E589-EF50-56CA07E4CD6F}"/>
              </a:ext>
            </a:extLst>
          </p:cNvPr>
          <p:cNvSpPr txBox="1"/>
          <p:nvPr/>
        </p:nvSpPr>
        <p:spPr>
          <a:xfrm>
            <a:off x="5161699" y="128355"/>
            <a:ext cx="6094565" cy="7051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5000"/>
              </a:lnSpc>
            </a:pPr>
            <a:r>
              <a:rPr lang="en-US" sz="2800" dirty="0">
                <a:solidFill>
                  <a:schemeClr val="bg1"/>
                </a:solidFill>
                <a:cs typeface="Quire Sans"/>
              </a:rPr>
              <a:t>I</a:t>
            </a:r>
            <a:r>
              <a:rPr lang="en-US" sz="3200" dirty="0">
                <a:solidFill>
                  <a:schemeClr val="bg1"/>
                </a:solidFill>
                <a:cs typeface="Quire Sans"/>
              </a:rPr>
              <a:t>f you are GT identified, you must enroll in advanced courses (AAC, AP, Dual Credit, or </a:t>
            </a:r>
            <a:r>
              <a:rPr lang="en-US" sz="3200" dirty="0" err="1">
                <a:solidFill>
                  <a:schemeClr val="bg1"/>
                </a:solidFill>
                <a:cs typeface="Quire Sans"/>
              </a:rPr>
              <a:t>OnRamps</a:t>
            </a:r>
            <a:r>
              <a:rPr lang="en-US" sz="3200" dirty="0">
                <a:solidFill>
                  <a:schemeClr val="bg1"/>
                </a:solidFill>
                <a:cs typeface="Quire Sans"/>
              </a:rPr>
              <a:t>)</a:t>
            </a:r>
            <a:r>
              <a:rPr lang="en-US" dirty="0">
                <a:solidFill>
                  <a:schemeClr val="bg1"/>
                </a:solidFill>
                <a:cs typeface="Quire Sans"/>
              </a:rPr>
              <a:t> </a:t>
            </a:r>
            <a:r>
              <a:rPr lang="en-US" sz="3200" dirty="0">
                <a:solidFill>
                  <a:schemeClr val="bg1"/>
                </a:solidFill>
                <a:cs typeface="Quire Sans"/>
              </a:rPr>
              <a:t>in your areas of GT strength.  </a:t>
            </a:r>
            <a:endParaRPr lang="en-US" dirty="0">
              <a:solidFill>
                <a:schemeClr val="bg1"/>
              </a:solidFill>
              <a:cs typeface="Quire Sans"/>
            </a:endParaRPr>
          </a:p>
          <a:p>
            <a:pPr>
              <a:lnSpc>
                <a:spcPct val="95000"/>
              </a:lnSpc>
            </a:pPr>
            <a:endParaRPr lang="en-US" sz="3200" dirty="0">
              <a:solidFill>
                <a:schemeClr val="bg1"/>
              </a:solidFill>
              <a:cs typeface="Quire Sans"/>
            </a:endParaRPr>
          </a:p>
          <a:p>
            <a:pPr>
              <a:lnSpc>
                <a:spcPct val="95000"/>
              </a:lnSpc>
            </a:pPr>
            <a:r>
              <a:rPr lang="en-US" sz="3200" dirty="0">
                <a:solidFill>
                  <a:schemeClr val="bg1"/>
                </a:solidFill>
                <a:cs typeface="Quire Sans"/>
              </a:rPr>
              <a:t>GT areas of strength:</a:t>
            </a:r>
          </a:p>
          <a:p>
            <a:pPr>
              <a:lnSpc>
                <a:spcPct val="95000"/>
              </a:lnSpc>
            </a:pPr>
            <a:r>
              <a:rPr lang="en-US" sz="3200" dirty="0">
                <a:solidFill>
                  <a:schemeClr val="bg1"/>
                </a:solidFill>
                <a:cs typeface="Quire Sans"/>
              </a:rPr>
              <a:t>•Math and Science</a:t>
            </a:r>
          </a:p>
          <a:p>
            <a:pPr>
              <a:lnSpc>
                <a:spcPct val="95000"/>
              </a:lnSpc>
            </a:pPr>
            <a:r>
              <a:rPr lang="en-US" sz="3200" dirty="0">
                <a:solidFill>
                  <a:schemeClr val="bg1"/>
                </a:solidFill>
                <a:cs typeface="Quire Sans"/>
              </a:rPr>
              <a:t>•English and Social Studies</a:t>
            </a:r>
          </a:p>
          <a:p>
            <a:pPr>
              <a:lnSpc>
                <a:spcPct val="95000"/>
              </a:lnSpc>
            </a:pPr>
            <a:r>
              <a:rPr lang="en-US" sz="3200" dirty="0">
                <a:solidFill>
                  <a:schemeClr val="bg1"/>
                </a:solidFill>
                <a:cs typeface="Quire Sans"/>
              </a:rPr>
              <a:t>•All four areas</a:t>
            </a:r>
          </a:p>
          <a:p>
            <a:pPr>
              <a:lnSpc>
                <a:spcPct val="95000"/>
              </a:lnSpc>
            </a:pPr>
            <a:endParaRPr lang="en-US" sz="3200" dirty="0">
              <a:solidFill>
                <a:schemeClr val="bg1"/>
              </a:solidFill>
              <a:cs typeface="Quire Sans"/>
            </a:endParaRPr>
          </a:p>
          <a:p>
            <a:pPr>
              <a:lnSpc>
                <a:spcPct val="95000"/>
              </a:lnSpc>
            </a:pPr>
            <a:r>
              <a:rPr lang="en-US" sz="3200" dirty="0">
                <a:solidFill>
                  <a:schemeClr val="bg1"/>
                </a:solidFill>
                <a:cs typeface="Quire Sans"/>
              </a:rPr>
              <a:t>If you are unsure of your area of strength, reach out to our GT Counselor, Ms. Sims.</a:t>
            </a:r>
          </a:p>
          <a:p>
            <a:pPr>
              <a:lnSpc>
                <a:spcPct val="95000"/>
              </a:lnSpc>
            </a:pPr>
            <a:endParaRPr lang="en-US" sz="2800" dirty="0">
              <a:cs typeface="Quire Sans"/>
            </a:endParaRPr>
          </a:p>
        </p:txBody>
      </p:sp>
    </p:spTree>
    <p:extLst>
      <p:ext uri="{BB962C8B-B14F-4D97-AF65-F5344CB8AC3E}">
        <p14:creationId xmlns:p14="http://schemas.microsoft.com/office/powerpoint/2010/main" val="5286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ABA26D-B50B-A074-4373-917C152C020D}"/>
              </a:ext>
            </a:extLst>
          </p:cNvPr>
          <p:cNvSpPr txBox="1"/>
          <p:nvPr/>
        </p:nvSpPr>
        <p:spPr>
          <a:xfrm>
            <a:off x="270164" y="91049"/>
            <a:ext cx="3888881" cy="1569660"/>
          </a:xfrm>
          <a:prstGeom prst="rect">
            <a:avLst/>
          </a:prstGeom>
          <a:noFill/>
        </p:spPr>
        <p:txBody>
          <a:bodyPr wrap="square">
            <a:spAutoFit/>
          </a:bodyPr>
          <a:lstStyle/>
          <a:p>
            <a:r>
              <a:rPr kumimoji="0" lang="en-US" sz="3200" b="1" i="0" u="none" strike="noStrike" kern="1200" cap="none" spc="-50" normalizeH="0" baseline="0" noProof="0">
                <a:ln>
                  <a:noFill/>
                </a:ln>
                <a:solidFill>
                  <a:srgbClr val="373545"/>
                </a:solidFill>
                <a:effectLst/>
                <a:uLnTx/>
                <a:uFillTx/>
                <a:latin typeface="Century Schoolbook" panose="02040604050505020304"/>
                <a:ea typeface="+mn-ea"/>
                <a:cs typeface="+mn-cs"/>
              </a:rPr>
              <a:t>James Reese Career and Technical Center</a:t>
            </a:r>
            <a:endParaRPr lang="en-US" sz="1400"/>
          </a:p>
        </p:txBody>
      </p:sp>
      <p:pic>
        <p:nvPicPr>
          <p:cNvPr id="4" name="Picture 3" descr="A building with a roof and a sign&#10;&#10;AI-generated content may be incorrect.">
            <a:extLst>
              <a:ext uri="{FF2B5EF4-FFF2-40B4-BE49-F238E27FC236}">
                <a16:creationId xmlns:a16="http://schemas.microsoft.com/office/drawing/2014/main" id="{7B70F940-439F-AEBF-8EB9-F6B6F78EE760}"/>
              </a:ext>
            </a:extLst>
          </p:cNvPr>
          <p:cNvPicPr>
            <a:picLocks noChangeAspect="1"/>
          </p:cNvPicPr>
          <p:nvPr/>
        </p:nvPicPr>
        <p:blipFill>
          <a:blip r:embed="rId2"/>
          <a:stretch>
            <a:fillRect/>
          </a:stretch>
        </p:blipFill>
        <p:spPr>
          <a:xfrm>
            <a:off x="5161935" y="201881"/>
            <a:ext cx="5643857" cy="3174670"/>
          </a:xfrm>
          <a:prstGeom prst="rect">
            <a:avLst/>
          </a:prstGeom>
          <a:ln w="38100">
            <a:solidFill>
              <a:schemeClr val="tx1"/>
            </a:solidFill>
          </a:ln>
        </p:spPr>
      </p:pic>
      <p:pic>
        <p:nvPicPr>
          <p:cNvPr id="5" name="Picture 4">
            <a:extLst>
              <a:ext uri="{FF2B5EF4-FFF2-40B4-BE49-F238E27FC236}">
                <a16:creationId xmlns:a16="http://schemas.microsoft.com/office/drawing/2014/main" id="{F3210548-456D-E4DB-84B9-E59162ACCF7C}"/>
              </a:ext>
            </a:extLst>
          </p:cNvPr>
          <p:cNvPicPr>
            <a:picLocks noChangeAspect="1"/>
          </p:cNvPicPr>
          <p:nvPr/>
        </p:nvPicPr>
        <p:blipFill>
          <a:blip r:embed="rId3"/>
          <a:stretch>
            <a:fillRect/>
          </a:stretch>
        </p:blipFill>
        <p:spPr>
          <a:xfrm>
            <a:off x="151535" y="1771541"/>
            <a:ext cx="4836882" cy="3563553"/>
          </a:xfrm>
          <a:prstGeom prst="rect">
            <a:avLst/>
          </a:prstGeom>
          <a:ln w="38100">
            <a:solidFill>
              <a:schemeClr val="tx1"/>
            </a:solidFill>
          </a:ln>
        </p:spPr>
      </p:pic>
      <p:sp>
        <p:nvSpPr>
          <p:cNvPr id="8" name="TextBox 7">
            <a:extLst>
              <a:ext uri="{FF2B5EF4-FFF2-40B4-BE49-F238E27FC236}">
                <a16:creationId xmlns:a16="http://schemas.microsoft.com/office/drawing/2014/main" id="{8DB6CCC4-D3BE-4323-6B52-0093B5AF0899}"/>
              </a:ext>
            </a:extLst>
          </p:cNvPr>
          <p:cNvSpPr txBox="1"/>
          <p:nvPr/>
        </p:nvSpPr>
        <p:spPr>
          <a:xfrm>
            <a:off x="5705824" y="3688210"/>
            <a:ext cx="4556077" cy="2862322"/>
          </a:xfrm>
          <a:prstGeom prst="rect">
            <a:avLst/>
          </a:prstGeom>
          <a:noFill/>
        </p:spPr>
        <p:txBody>
          <a:bodyPr wrap="square" rtlCol="0">
            <a:spAutoFit/>
          </a:bodyPr>
          <a:lstStyle/>
          <a:p>
            <a:pPr algn="ctr"/>
            <a:r>
              <a:rPr lang="en-US" sz="2000">
                <a:solidFill>
                  <a:schemeClr val="bg1"/>
                </a:solidFill>
              </a:rPr>
              <a:t>If you plan to apply for a Reese Center course, </a:t>
            </a:r>
            <a:r>
              <a:rPr lang="en-US" sz="2000" b="1">
                <a:solidFill>
                  <a:schemeClr val="bg1"/>
                </a:solidFill>
              </a:rPr>
              <a:t>DO NOT </a:t>
            </a:r>
            <a:r>
              <a:rPr lang="en-US" sz="2000">
                <a:solidFill>
                  <a:schemeClr val="bg1"/>
                </a:solidFill>
              </a:rPr>
              <a:t>add this on your course selection sheet or in </a:t>
            </a:r>
            <a:r>
              <a:rPr lang="en-US" sz="2000" err="1">
                <a:solidFill>
                  <a:schemeClr val="bg1"/>
                </a:solidFill>
              </a:rPr>
              <a:t>SchoolLinks</a:t>
            </a:r>
            <a:r>
              <a:rPr lang="en-US" sz="2000">
                <a:solidFill>
                  <a:schemeClr val="bg1"/>
                </a:solidFill>
              </a:rPr>
              <a:t>. Please add courses that you will take if you do not get accepted. Counselors will add Reese courses to your schedule when we are provided the students that have been accepted.</a:t>
            </a:r>
          </a:p>
        </p:txBody>
      </p:sp>
    </p:spTree>
    <p:extLst>
      <p:ext uri="{BB962C8B-B14F-4D97-AF65-F5344CB8AC3E}">
        <p14:creationId xmlns:p14="http://schemas.microsoft.com/office/powerpoint/2010/main" val="3468989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25362D-940F-43EE-9C84-CEA52F98F173}"/>
              </a:ext>
            </a:extLst>
          </p:cNvPr>
          <p:cNvSpPr>
            <a:spLocks noGrp="1"/>
          </p:cNvSpPr>
          <p:nvPr>
            <p:ph type="title"/>
          </p:nvPr>
        </p:nvSpPr>
        <p:spPr>
          <a:xfrm>
            <a:off x="257176" y="409977"/>
            <a:ext cx="4267200" cy="2133598"/>
          </a:xfrm>
        </p:spPr>
        <p:txBody>
          <a:bodyPr>
            <a:normAutofit fontScale="90000"/>
          </a:bodyPr>
          <a:lstStyle/>
          <a:p>
            <a:r>
              <a:rPr lang="en-US">
                <a:solidFill>
                  <a:schemeClr val="accent3"/>
                </a:solidFill>
              </a:rPr>
              <a:t>AVID-Advancement Via Individual Determination</a:t>
            </a:r>
          </a:p>
        </p:txBody>
      </p:sp>
      <p:pic>
        <p:nvPicPr>
          <p:cNvPr id="5" name="Picture 4">
            <a:extLst>
              <a:ext uri="{FF2B5EF4-FFF2-40B4-BE49-F238E27FC236}">
                <a16:creationId xmlns:a16="http://schemas.microsoft.com/office/drawing/2014/main" id="{9AFC03A9-1F27-D2DE-49D6-002CFE54B43F}"/>
              </a:ext>
            </a:extLst>
          </p:cNvPr>
          <p:cNvPicPr>
            <a:picLocks noChangeAspect="1"/>
          </p:cNvPicPr>
          <p:nvPr/>
        </p:nvPicPr>
        <p:blipFill>
          <a:blip r:embed="rId2"/>
          <a:stretch>
            <a:fillRect/>
          </a:stretch>
        </p:blipFill>
        <p:spPr>
          <a:xfrm>
            <a:off x="5607885" y="409977"/>
            <a:ext cx="4306408" cy="6176296"/>
          </a:xfrm>
          <a:prstGeom prst="rect">
            <a:avLst/>
          </a:prstGeom>
          <a:ln w="57150">
            <a:solidFill>
              <a:schemeClr val="tx1"/>
            </a:solidFill>
          </a:ln>
        </p:spPr>
      </p:pic>
    </p:spTree>
    <p:extLst>
      <p:ext uri="{BB962C8B-B14F-4D97-AF65-F5344CB8AC3E}">
        <p14:creationId xmlns:p14="http://schemas.microsoft.com/office/powerpoint/2010/main" val="4065927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876298-EB97-7DE5-C73D-E8D7548E16C3}"/>
              </a:ext>
            </a:extLst>
          </p:cNvPr>
          <p:cNvSpPr>
            <a:spLocks noGrp="1"/>
          </p:cNvSpPr>
          <p:nvPr>
            <p:ph type="title"/>
          </p:nvPr>
        </p:nvSpPr>
        <p:spPr>
          <a:xfrm>
            <a:off x="89852" y="502920"/>
            <a:ext cx="4445571" cy="2133598"/>
          </a:xfrm>
        </p:spPr>
        <p:txBody>
          <a:bodyPr>
            <a:normAutofit fontScale="90000"/>
          </a:bodyPr>
          <a:lstStyle/>
          <a:p>
            <a:r>
              <a:rPr lang="en-US" dirty="0"/>
              <a:t>Off Campus/Office Aide- Seniors only</a:t>
            </a:r>
          </a:p>
        </p:txBody>
      </p:sp>
      <p:sp>
        <p:nvSpPr>
          <p:cNvPr id="4" name="Text Placeholder 3">
            <a:extLst>
              <a:ext uri="{FF2B5EF4-FFF2-40B4-BE49-F238E27FC236}">
                <a16:creationId xmlns:a16="http://schemas.microsoft.com/office/drawing/2014/main" id="{69901733-4757-EC57-9258-B6B26853683C}"/>
              </a:ext>
            </a:extLst>
          </p:cNvPr>
          <p:cNvSpPr txBox="1">
            <a:spLocks noGrp="1"/>
          </p:cNvSpPr>
          <p:nvPr>
            <p:ph type="body" sz="quarter" idx="11"/>
          </p:nvPr>
        </p:nvSpPr>
        <p:spPr>
          <a:xfrm>
            <a:off x="5683250" y="301625"/>
            <a:ext cx="5410200" cy="4421723"/>
          </a:xfrm>
          <a:prstGeom prst="rect">
            <a:avLst/>
          </a:prstGeom>
          <a:noFill/>
        </p:spPr>
        <p:txBody>
          <a:bodyPr wrap="square" rtlCol="0">
            <a:spAutoFit/>
          </a:bodyPr>
          <a:lstStyle/>
          <a:p>
            <a:pPr marL="0" indent="0">
              <a:buNone/>
            </a:pPr>
            <a:r>
              <a:rPr lang="en-US" sz="2400" dirty="0"/>
              <a:t>To qualify for off campus or office aide, student must:</a:t>
            </a:r>
          </a:p>
          <a:p>
            <a:pPr marL="285750" indent="-285750">
              <a:buFont typeface="Arial" panose="020B0604020202020204" pitchFamily="34" charset="0"/>
              <a:buChar char="•"/>
            </a:pPr>
            <a:r>
              <a:rPr lang="en-US" sz="2400" dirty="0"/>
              <a:t>Be classified as a senior (18 or more credits, no missing </a:t>
            </a:r>
            <a:r>
              <a:rPr lang="en-US" sz="2400"/>
              <a:t>required credits)</a:t>
            </a:r>
            <a:endParaRPr lang="en-US" sz="2400" dirty="0"/>
          </a:p>
          <a:p>
            <a:pPr marL="285750" indent="-285750">
              <a:buFont typeface="Arial" panose="020B0604020202020204" pitchFamily="34" charset="0"/>
              <a:buChar char="•"/>
            </a:pPr>
            <a:r>
              <a:rPr lang="en-US" sz="2400" dirty="0"/>
              <a:t>Passed all EOC’s </a:t>
            </a:r>
          </a:p>
          <a:p>
            <a:pPr marL="285750" indent="-285750">
              <a:buFont typeface="Arial" panose="020B0604020202020204" pitchFamily="34" charset="0"/>
              <a:buChar char="•"/>
            </a:pPr>
            <a:r>
              <a:rPr lang="en-US" sz="2400" dirty="0"/>
              <a:t>No DAEP or major discipline violations</a:t>
            </a:r>
          </a:p>
          <a:p>
            <a:pPr marL="285750" indent="-285750">
              <a:buFont typeface="Arial" panose="020B0604020202020204" pitchFamily="34" charset="0"/>
              <a:buChar char="•"/>
            </a:pPr>
            <a:r>
              <a:rPr lang="en-US" sz="2400" dirty="0"/>
              <a:t>Earned CCMR point before end of junior year</a:t>
            </a:r>
            <a:endParaRPr lang="en-US" dirty="0"/>
          </a:p>
        </p:txBody>
      </p:sp>
      <p:sp>
        <p:nvSpPr>
          <p:cNvPr id="5" name="TextBox 4">
            <a:extLst>
              <a:ext uri="{FF2B5EF4-FFF2-40B4-BE49-F238E27FC236}">
                <a16:creationId xmlns:a16="http://schemas.microsoft.com/office/drawing/2014/main" id="{09EDD3AC-05BE-090C-8539-28B03EBC8C49}"/>
              </a:ext>
            </a:extLst>
          </p:cNvPr>
          <p:cNvSpPr txBox="1"/>
          <p:nvPr/>
        </p:nvSpPr>
        <p:spPr>
          <a:xfrm>
            <a:off x="0" y="3994007"/>
            <a:ext cx="5551202" cy="3231654"/>
          </a:xfrm>
          <a:prstGeom prst="rect">
            <a:avLst/>
          </a:prstGeom>
          <a:noFill/>
        </p:spPr>
        <p:txBody>
          <a:bodyPr wrap="square" rtlCol="0">
            <a:spAutoFit/>
          </a:bodyPr>
          <a:lstStyle/>
          <a:p>
            <a:pPr algn="ctr"/>
            <a:r>
              <a:rPr lang="en-US" sz="2400" dirty="0">
                <a:solidFill>
                  <a:schemeClr val="bg1"/>
                </a:solidFill>
              </a:rPr>
              <a:t>Seniors can have up to two periods of off campus/office aide</a:t>
            </a:r>
          </a:p>
          <a:p>
            <a:pPr algn="ctr"/>
            <a:endParaRPr lang="en-US" sz="2400" dirty="0">
              <a:solidFill>
                <a:schemeClr val="bg1"/>
              </a:solidFill>
            </a:endParaRPr>
          </a:p>
          <a:p>
            <a:pPr algn="ctr"/>
            <a:r>
              <a:rPr lang="en-US" sz="2400" dirty="0">
                <a:solidFill>
                  <a:schemeClr val="bg1"/>
                </a:solidFill>
              </a:rPr>
              <a:t>Seniors must leave campus during their off period- if they do not leave campus, the off period will be replaced with a course</a:t>
            </a:r>
          </a:p>
          <a:p>
            <a:pPr algn="ctr"/>
            <a:endParaRPr lang="en-US" dirty="0"/>
          </a:p>
          <a:p>
            <a:pPr algn="ctr"/>
            <a:endParaRPr lang="en-US" dirty="0"/>
          </a:p>
        </p:txBody>
      </p:sp>
      <p:sp>
        <p:nvSpPr>
          <p:cNvPr id="6" name="TextBox 5">
            <a:extLst>
              <a:ext uri="{FF2B5EF4-FFF2-40B4-BE49-F238E27FC236}">
                <a16:creationId xmlns:a16="http://schemas.microsoft.com/office/drawing/2014/main" id="{D05D5699-A411-57AC-0761-AA65547FC588}"/>
              </a:ext>
            </a:extLst>
          </p:cNvPr>
          <p:cNvSpPr txBox="1"/>
          <p:nvPr/>
        </p:nvSpPr>
        <p:spPr>
          <a:xfrm>
            <a:off x="6094412" y="4800600"/>
            <a:ext cx="4229164" cy="1631216"/>
          </a:xfrm>
          <a:prstGeom prst="rect">
            <a:avLst/>
          </a:prstGeom>
          <a:noFill/>
        </p:spPr>
        <p:txBody>
          <a:bodyPr wrap="square" rtlCol="0">
            <a:spAutoFit/>
          </a:bodyPr>
          <a:lstStyle/>
          <a:p>
            <a:pPr algn="ctr"/>
            <a:r>
              <a:rPr lang="en-US" sz="2000" dirty="0"/>
              <a:t>Please DO NOT add off campus/office aide to your course requests.  These will be added to your schedule by your counselor, if you qualify.</a:t>
            </a:r>
          </a:p>
        </p:txBody>
      </p:sp>
    </p:spTree>
    <p:extLst>
      <p:ext uri="{BB962C8B-B14F-4D97-AF65-F5344CB8AC3E}">
        <p14:creationId xmlns:p14="http://schemas.microsoft.com/office/powerpoint/2010/main" val="90875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CCE4E7-7F10-40CC-AAF0-C009812DA4E3}"/>
              </a:ext>
            </a:extLst>
          </p:cNvPr>
          <p:cNvSpPr>
            <a:spLocks noGrp="1"/>
          </p:cNvSpPr>
          <p:nvPr>
            <p:ph type="title"/>
          </p:nvPr>
        </p:nvSpPr>
        <p:spPr>
          <a:xfrm>
            <a:off x="249647" y="356627"/>
            <a:ext cx="3886200" cy="2133600"/>
          </a:xfrm>
        </p:spPr>
        <p:txBody>
          <a:bodyPr>
            <a:normAutofit fontScale="90000"/>
          </a:bodyPr>
          <a:lstStyle/>
          <a:p>
            <a:r>
              <a:rPr lang="en-US"/>
              <a:t>CCMR- College, Career, and Military Readiness</a:t>
            </a:r>
            <a:br>
              <a:rPr lang="en-US"/>
            </a:br>
            <a:endParaRPr lang="en-US"/>
          </a:p>
        </p:txBody>
      </p:sp>
      <p:sp>
        <p:nvSpPr>
          <p:cNvPr id="7" name="Content Placeholder 2">
            <a:extLst>
              <a:ext uri="{FF2B5EF4-FFF2-40B4-BE49-F238E27FC236}">
                <a16:creationId xmlns:a16="http://schemas.microsoft.com/office/drawing/2014/main" id="{F414EE5C-B180-B0ED-C06A-DE6D876B25DA}"/>
              </a:ext>
            </a:extLst>
          </p:cNvPr>
          <p:cNvSpPr txBox="1">
            <a:spLocks/>
          </p:cNvSpPr>
          <p:nvPr/>
        </p:nvSpPr>
        <p:spPr>
          <a:xfrm>
            <a:off x="4950691" y="108332"/>
            <a:ext cx="6280727" cy="1775886"/>
          </a:xfrm>
          <a:prstGeom prst="rect">
            <a:avLst/>
          </a:prstGeom>
        </p:spPr>
        <p:txBody>
          <a:bodyPr>
            <a:normAutofit/>
          </a:bodyPr>
          <a:lstStyle>
            <a:lvl1pPr marL="182825" indent="-182825" algn="l" defTabSz="914126" rtl="0" eaLnBrk="1" latinLnBrk="0" hangingPunct="1">
              <a:lnSpc>
                <a:spcPct val="95000"/>
              </a:lnSpc>
              <a:spcBef>
                <a:spcPts val="1400"/>
              </a:spcBef>
              <a:spcAft>
                <a:spcPts val="200"/>
              </a:spcAft>
              <a:buClr>
                <a:schemeClr val="accent1"/>
              </a:buClr>
              <a:buSzPct val="80000"/>
              <a:buFont typeface="Arial" pitchFamily="34" charset="0"/>
              <a:buChar char="•"/>
              <a:defRPr sz="1799" kern="1200" spc="10" baseline="0">
                <a:solidFill>
                  <a:schemeClr val="tx1"/>
                </a:solidFill>
                <a:latin typeface="+mn-lt"/>
                <a:ea typeface="+mn-ea"/>
                <a:cs typeface="+mn-cs"/>
              </a:defRPr>
            </a:lvl1pPr>
            <a:lvl2pPr marL="457063" indent="-182825" algn="l" defTabSz="914126"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301"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538"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79776" indent="-182825"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59952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89943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19934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499250" indent="-228531" algn="l" defTabSz="914126"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a:lstStyle>
          <a:p>
            <a:pPr marL="0" indent="0">
              <a:buFont typeface="Arial" pitchFamily="34" charset="0"/>
              <a:buNone/>
            </a:pPr>
            <a:r>
              <a:rPr lang="en-US" sz="2200">
                <a:solidFill>
                  <a:schemeClr val="bg1"/>
                </a:solidFill>
                <a:latin typeface="Segoe UI" panose="020B0502040204020203" pitchFamily="34" charset="0"/>
              </a:rPr>
              <a:t>Fort Bend ISD aims for at least 90% of senior students to achieve college, career, and/or military readiness as they prepare for their unique futures.</a:t>
            </a:r>
            <a:endParaRPr lang="en-US" sz="2200">
              <a:solidFill>
                <a:schemeClr val="bg1"/>
              </a:solidFill>
            </a:endParaRPr>
          </a:p>
        </p:txBody>
      </p:sp>
      <p:pic>
        <p:nvPicPr>
          <p:cNvPr id="10" name="Picture 9">
            <a:extLst>
              <a:ext uri="{FF2B5EF4-FFF2-40B4-BE49-F238E27FC236}">
                <a16:creationId xmlns:a16="http://schemas.microsoft.com/office/drawing/2014/main" id="{2FBEE982-9457-AC11-7B7B-6035701F39E0}"/>
              </a:ext>
            </a:extLst>
          </p:cNvPr>
          <p:cNvPicPr>
            <a:picLocks noChangeAspect="1"/>
          </p:cNvPicPr>
          <p:nvPr/>
        </p:nvPicPr>
        <p:blipFill>
          <a:blip r:embed="rId2"/>
          <a:stretch>
            <a:fillRect/>
          </a:stretch>
        </p:blipFill>
        <p:spPr>
          <a:xfrm>
            <a:off x="6652003" y="1579841"/>
            <a:ext cx="3553881" cy="5032351"/>
          </a:xfrm>
          <a:prstGeom prst="rect">
            <a:avLst/>
          </a:prstGeom>
          <a:ln w="38100">
            <a:solidFill>
              <a:schemeClr val="tx1"/>
            </a:solidFill>
          </a:ln>
        </p:spPr>
      </p:pic>
    </p:spTree>
    <p:extLst>
      <p:ext uri="{BB962C8B-B14F-4D97-AF65-F5344CB8AC3E}">
        <p14:creationId xmlns:p14="http://schemas.microsoft.com/office/powerpoint/2010/main" val="1107947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3140F3-71A2-CFAD-8A74-44CAF74960E0}"/>
              </a:ext>
            </a:extLst>
          </p:cNvPr>
          <p:cNvSpPr>
            <a:spLocks noGrp="1"/>
          </p:cNvSpPr>
          <p:nvPr>
            <p:ph type="title"/>
          </p:nvPr>
        </p:nvSpPr>
        <p:spPr>
          <a:xfrm>
            <a:off x="0" y="200130"/>
            <a:ext cx="5171252" cy="2133598"/>
          </a:xfrm>
        </p:spPr>
        <p:txBody>
          <a:bodyPr>
            <a:normAutofit/>
          </a:bodyPr>
          <a:lstStyle/>
          <a:p>
            <a:r>
              <a:rPr lang="en-US" dirty="0">
                <a:solidFill>
                  <a:schemeClr val="accent3"/>
                </a:solidFill>
              </a:rPr>
              <a:t>Schedule Verification and Corrections</a:t>
            </a:r>
          </a:p>
        </p:txBody>
      </p:sp>
      <p:sp>
        <p:nvSpPr>
          <p:cNvPr id="6" name="TextBox 5">
            <a:extLst>
              <a:ext uri="{FF2B5EF4-FFF2-40B4-BE49-F238E27FC236}">
                <a16:creationId xmlns:a16="http://schemas.microsoft.com/office/drawing/2014/main" id="{5AD28257-F3B5-17F3-0F06-DD9E48B329D0}"/>
              </a:ext>
            </a:extLst>
          </p:cNvPr>
          <p:cNvSpPr txBox="1"/>
          <p:nvPr/>
        </p:nvSpPr>
        <p:spPr>
          <a:xfrm>
            <a:off x="4891955" y="131819"/>
            <a:ext cx="6629486"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buFont typeface="Arial"/>
              <a:buChar char="•"/>
            </a:pPr>
            <a:r>
              <a:rPr lang="en-US" sz="2000" b="1" kern="1200">
                <a:ea typeface="+mn-ea"/>
                <a:cs typeface="+mn-cs"/>
              </a:rPr>
              <a:t>Course Selection Window</a:t>
            </a:r>
            <a:r>
              <a:rPr lang="en-US" sz="2000" kern="1200">
                <a:ea typeface="+mn-ea"/>
                <a:cs typeface="+mn-cs"/>
              </a:rPr>
              <a:t>: 1/26/2026-2/13/2026- </a:t>
            </a:r>
            <a:endParaRPr lang="en-US" sz="2000">
              <a:cs typeface="Quire Sans"/>
            </a:endParaRPr>
          </a:p>
          <a:p>
            <a:pPr algn="l"/>
            <a:r>
              <a:rPr lang="en-US" sz="2000" kern="1200">
                <a:ea typeface="+mn-ea"/>
                <a:cs typeface="+mn-cs"/>
              </a:rPr>
              <a:t>Students input Course Selection in School Links</a:t>
            </a:r>
            <a:endParaRPr lang="en-US" sz="2000">
              <a:cs typeface="Quire Sans"/>
            </a:endParaRPr>
          </a:p>
          <a:p>
            <a:pPr marL="283210" indent="-283210">
              <a:buFont typeface="Arial"/>
              <a:buChar char="•"/>
            </a:pPr>
            <a:r>
              <a:rPr lang="en-US" sz="2000" b="1" kern="1200">
                <a:ea typeface="+mn-ea"/>
                <a:cs typeface="+mn-cs"/>
              </a:rPr>
              <a:t>Verification Window</a:t>
            </a:r>
            <a:r>
              <a:rPr lang="en-US" sz="2000" kern="1200">
                <a:ea typeface="+mn-ea"/>
                <a:cs typeface="+mn-cs"/>
              </a:rPr>
              <a:t>: 3/9/2026-3/13/2026- </a:t>
            </a:r>
            <a:endParaRPr lang="en-US" sz="2000"/>
          </a:p>
          <a:p>
            <a:r>
              <a:rPr lang="en-US" sz="2000" kern="1200">
                <a:ea typeface="+mn-ea"/>
                <a:cs typeface="+mn-cs"/>
              </a:rPr>
              <a:t>Students and parents review Course Selection and make changes</a:t>
            </a:r>
            <a:r>
              <a:rPr lang="en-US" sz="2000"/>
              <a:t> </a:t>
            </a:r>
            <a:r>
              <a:rPr lang="en-US" sz="2000" kern="1200">
                <a:ea typeface="+mn-ea"/>
                <a:cs typeface="+mn-cs"/>
              </a:rPr>
              <a:t>if necessary.  </a:t>
            </a:r>
            <a:endParaRPr lang="en-US" sz="2000">
              <a:cs typeface="Quire Sans"/>
            </a:endParaRPr>
          </a:p>
          <a:p>
            <a:endParaRPr lang="en-US" sz="2000"/>
          </a:p>
          <a:p>
            <a:r>
              <a:rPr lang="en-US" sz="2400" b="1" kern="1200">
                <a:ea typeface="+mn-ea"/>
                <a:cs typeface="+mn-cs"/>
              </a:rPr>
              <a:t>The verification period is the last time</a:t>
            </a:r>
          </a:p>
          <a:p>
            <a:r>
              <a:rPr lang="en-US" sz="2400" b="1" kern="1200">
                <a:ea typeface="+mn-ea"/>
                <a:cs typeface="+mn-cs"/>
              </a:rPr>
              <a:t>students will be able to make changes </a:t>
            </a:r>
          </a:p>
          <a:p>
            <a:r>
              <a:rPr lang="en-US" sz="2400" b="1" kern="1200">
                <a:ea typeface="+mn-ea"/>
                <a:cs typeface="+mn-cs"/>
              </a:rPr>
              <a:t>to course selections.</a:t>
            </a:r>
            <a:endParaRPr lang="en-US" sz="2400">
              <a:cs typeface="Quire Sans"/>
            </a:endParaRPr>
          </a:p>
          <a:p>
            <a:pPr algn="l" rtl="0"/>
            <a:endParaRPr lang="en-US">
              <a:cs typeface="Quire Sans"/>
            </a:endParaRPr>
          </a:p>
          <a:p>
            <a:pPr marL="0" algn="l" rtl="0"/>
            <a:endParaRPr lang="en-US">
              <a:latin typeface="Euphemia"/>
              <a:cs typeface="Quire Sans"/>
            </a:endParaRPr>
          </a:p>
        </p:txBody>
      </p:sp>
      <p:sp>
        <p:nvSpPr>
          <p:cNvPr id="7" name="TextBox 6">
            <a:extLst>
              <a:ext uri="{FF2B5EF4-FFF2-40B4-BE49-F238E27FC236}">
                <a16:creationId xmlns:a16="http://schemas.microsoft.com/office/drawing/2014/main" id="{4D7A3C05-752F-10A5-C534-E6753A4D4B0C}"/>
              </a:ext>
            </a:extLst>
          </p:cNvPr>
          <p:cNvSpPr txBox="1"/>
          <p:nvPr/>
        </p:nvSpPr>
        <p:spPr>
          <a:xfrm>
            <a:off x="165767" y="3902082"/>
            <a:ext cx="11848528" cy="28992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5000"/>
              </a:lnSpc>
            </a:pPr>
            <a:r>
              <a:rPr lang="en-US" sz="2800">
                <a:cs typeface="Quire Sans"/>
              </a:rPr>
              <a:t>After the verification period, Counselors will only make schedule corrections for the following reasons:</a:t>
            </a:r>
            <a:endParaRPr lang="en-US">
              <a:cs typeface="Quire Sans"/>
            </a:endParaRPr>
          </a:p>
          <a:p>
            <a:pPr>
              <a:lnSpc>
                <a:spcPct val="95000"/>
              </a:lnSpc>
            </a:pPr>
            <a:endParaRPr lang="en-US" sz="2800">
              <a:cs typeface="Quire Sans"/>
            </a:endParaRPr>
          </a:p>
          <a:p>
            <a:pPr>
              <a:lnSpc>
                <a:spcPct val="95000"/>
              </a:lnSpc>
            </a:pPr>
            <a:r>
              <a:rPr lang="en-US" sz="2800">
                <a:cs typeface="Quire Sans"/>
              </a:rPr>
              <a:t>•You are in a class you already have credit for</a:t>
            </a:r>
          </a:p>
          <a:p>
            <a:pPr>
              <a:lnSpc>
                <a:spcPct val="95000"/>
              </a:lnSpc>
            </a:pPr>
            <a:r>
              <a:rPr lang="en-US" sz="2800">
                <a:cs typeface="Quire Sans"/>
              </a:rPr>
              <a:t>•You are missing a period</a:t>
            </a:r>
          </a:p>
          <a:p>
            <a:pPr>
              <a:lnSpc>
                <a:spcPct val="95000"/>
              </a:lnSpc>
            </a:pPr>
            <a:r>
              <a:rPr lang="en-US" sz="2800">
                <a:cs typeface="Quire Sans"/>
              </a:rPr>
              <a:t>•You are missing a class that is required for graduation</a:t>
            </a:r>
            <a:endParaRPr lang="en-US" sz="2800"/>
          </a:p>
          <a:p>
            <a:pPr algn="l">
              <a:lnSpc>
                <a:spcPct val="95000"/>
              </a:lnSpc>
            </a:pPr>
            <a:endParaRPr lang="en-US">
              <a:cs typeface="Quire Sans"/>
            </a:endParaRPr>
          </a:p>
        </p:txBody>
      </p:sp>
    </p:spTree>
    <p:extLst>
      <p:ext uri="{BB962C8B-B14F-4D97-AF65-F5344CB8AC3E}">
        <p14:creationId xmlns:p14="http://schemas.microsoft.com/office/powerpoint/2010/main" val="266341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3FC90-8B99-411A-8E82-FCCD7C36FD4C}"/>
              </a:ext>
            </a:extLst>
          </p:cNvPr>
          <p:cNvSpPr>
            <a:spLocks noGrp="1"/>
          </p:cNvSpPr>
          <p:nvPr>
            <p:ph type="title"/>
          </p:nvPr>
        </p:nvSpPr>
        <p:spPr>
          <a:xfrm>
            <a:off x="156569" y="139150"/>
            <a:ext cx="8763002" cy="990600"/>
          </a:xfrm>
        </p:spPr>
        <p:txBody>
          <a:bodyPr>
            <a:normAutofit fontScale="90000"/>
          </a:bodyPr>
          <a:lstStyle/>
          <a:p>
            <a:r>
              <a:rPr lang="en-US" dirty="0">
                <a:solidFill>
                  <a:schemeClr val="tx1"/>
                </a:solidFill>
              </a:rPr>
              <a:t>Course Selection Form-Endorsement and Core Courses</a:t>
            </a:r>
          </a:p>
        </p:txBody>
      </p:sp>
      <p:sp>
        <p:nvSpPr>
          <p:cNvPr id="3" name="Content Placeholder 2">
            <a:extLst>
              <a:ext uri="{FF2B5EF4-FFF2-40B4-BE49-F238E27FC236}">
                <a16:creationId xmlns:a16="http://schemas.microsoft.com/office/drawing/2014/main" id="{AB6E3E4A-7CA4-4A96-B678-3F120F0AFE4B}"/>
              </a:ext>
            </a:extLst>
          </p:cNvPr>
          <p:cNvSpPr>
            <a:spLocks noGrp="1"/>
          </p:cNvSpPr>
          <p:nvPr>
            <p:ph idx="10"/>
          </p:nvPr>
        </p:nvSpPr>
        <p:spPr>
          <a:xfrm>
            <a:off x="8460169" y="1404801"/>
            <a:ext cx="2760454" cy="4470400"/>
          </a:xfrm>
        </p:spPr>
        <p:txBody>
          <a:bodyPr>
            <a:normAutofit fontScale="25000" lnSpcReduction="20000"/>
          </a:bodyPr>
          <a:lstStyle/>
          <a:p>
            <a:pPr marL="285750" indent="-285750">
              <a:buFont typeface="Arial" panose="020B0604020202020204" pitchFamily="34" charset="0"/>
              <a:buChar char="•"/>
            </a:pPr>
            <a:r>
              <a:rPr lang="en-US" sz="6400" dirty="0">
                <a:latin typeface="Quire Sans" panose="020B0502040400020003" pitchFamily="34" charset="0"/>
                <a:cs typeface="Quire Sans" panose="020B0502040400020003" pitchFamily="34" charset="0"/>
              </a:rPr>
              <a:t>Neatly print your name and ID #</a:t>
            </a:r>
          </a:p>
          <a:p>
            <a:pPr marL="285750" indent="-285750">
              <a:buFont typeface="Arial" panose="020B0604020202020204" pitchFamily="34" charset="0"/>
              <a:buChar char="•"/>
            </a:pPr>
            <a:r>
              <a:rPr lang="en-US" sz="6400" dirty="0">
                <a:latin typeface="Quire Sans" panose="020B0502040400020003" pitchFamily="34" charset="0"/>
                <a:cs typeface="Quire Sans" panose="020B0502040400020003" pitchFamily="34" charset="0"/>
              </a:rPr>
              <a:t>Circle your chosen endorsement plan</a:t>
            </a:r>
          </a:p>
          <a:p>
            <a:pPr marL="285750" indent="-285750">
              <a:buFont typeface="Arial" panose="020B0604020202020204" pitchFamily="34" charset="0"/>
              <a:buChar char="•"/>
            </a:pPr>
            <a:r>
              <a:rPr lang="en-US" sz="6400" dirty="0">
                <a:latin typeface="Quire Sans" panose="020B0502040400020003" pitchFamily="34" charset="0"/>
                <a:cs typeface="Quire Sans" panose="020B0502040400020003" pitchFamily="34" charset="0"/>
              </a:rPr>
              <a:t>Select your Core Courses:</a:t>
            </a:r>
          </a:p>
          <a:p>
            <a:pPr marL="800100" lvl="1" indent="-342900">
              <a:buFont typeface="+mj-lt"/>
              <a:buAutoNum type="arabicPeriod"/>
            </a:pPr>
            <a:r>
              <a:rPr lang="en-US" sz="6400" dirty="0">
                <a:latin typeface="Quire Sans" panose="020B0502040400020003" pitchFamily="34" charset="0"/>
                <a:cs typeface="Quire Sans" panose="020B0502040400020003" pitchFamily="34" charset="0"/>
              </a:rPr>
              <a:t>English (need 4 credits)</a:t>
            </a:r>
          </a:p>
          <a:p>
            <a:pPr marL="800100" lvl="1" indent="-342900">
              <a:buFont typeface="+mj-lt"/>
              <a:buAutoNum type="arabicPeriod"/>
            </a:pPr>
            <a:r>
              <a:rPr lang="en-US" sz="6400" dirty="0">
                <a:latin typeface="Quire Sans" panose="020B0502040400020003" pitchFamily="34" charset="0"/>
                <a:cs typeface="Quire Sans" panose="020B0502040400020003" pitchFamily="34" charset="0"/>
              </a:rPr>
              <a:t>Math (need 4 credits)</a:t>
            </a:r>
          </a:p>
          <a:p>
            <a:pPr marL="800100" lvl="1" indent="-342900">
              <a:buFont typeface="+mj-lt"/>
              <a:buAutoNum type="arabicPeriod"/>
            </a:pPr>
            <a:r>
              <a:rPr lang="en-US" sz="6400" dirty="0">
                <a:latin typeface="Quire Sans" panose="020B0502040400020003" pitchFamily="34" charset="0"/>
                <a:cs typeface="Quire Sans" panose="020B0502040400020003" pitchFamily="34" charset="0"/>
              </a:rPr>
              <a:t>Science (need 4 credits)</a:t>
            </a:r>
          </a:p>
          <a:p>
            <a:pPr marL="800100" lvl="1" indent="-342900">
              <a:buFont typeface="+mj-lt"/>
              <a:buAutoNum type="arabicPeriod"/>
            </a:pPr>
            <a:r>
              <a:rPr lang="en-US" sz="6400" dirty="0">
                <a:latin typeface="Quire Sans" panose="020B0502040400020003" pitchFamily="34" charset="0"/>
                <a:cs typeface="Quire Sans" panose="020B0502040400020003" pitchFamily="34" charset="0"/>
              </a:rPr>
              <a:t>Social Studies (need 3 credits- highly recommend 4)</a:t>
            </a:r>
          </a:p>
          <a:p>
            <a:pPr marL="342900" indent="-342900">
              <a:buFont typeface="Arial" panose="020B0604020202020204" pitchFamily="34" charset="0"/>
              <a:buChar char="•"/>
            </a:pPr>
            <a:r>
              <a:rPr lang="en-US" sz="6400" dirty="0">
                <a:latin typeface="Quire Sans" panose="020B0502040400020003" pitchFamily="34" charset="0"/>
                <a:cs typeface="Quire Sans" panose="020B0502040400020003" pitchFamily="34" charset="0"/>
              </a:rPr>
              <a:t>Select Level- AAC/AP or On Level</a:t>
            </a:r>
          </a:p>
          <a:p>
            <a:pPr marL="342900" indent="-342900">
              <a:buFont typeface="Arial" panose="020B0604020202020204" pitchFamily="34" charset="0"/>
              <a:buChar char="•"/>
            </a:pPr>
            <a:r>
              <a:rPr lang="en-US" sz="6400" dirty="0">
                <a:latin typeface="Quire Sans" panose="020B0502040400020003" pitchFamily="34" charset="0"/>
                <a:cs typeface="Quire Sans" panose="020B0502040400020003" pitchFamily="34" charset="0"/>
              </a:rPr>
              <a:t>Use the Universal Course Selection Worksheet or Course Guide to locate Course #</a:t>
            </a:r>
          </a:p>
          <a:p>
            <a:endParaRPr lang="en-US" dirty="0"/>
          </a:p>
        </p:txBody>
      </p:sp>
      <p:grpSp>
        <p:nvGrpSpPr>
          <p:cNvPr id="4" name="Group 3">
            <a:extLst>
              <a:ext uri="{FF2B5EF4-FFF2-40B4-BE49-F238E27FC236}">
                <a16:creationId xmlns:a16="http://schemas.microsoft.com/office/drawing/2014/main" id="{A8F0AFFC-8A46-4773-AFA1-EE63AD8B38C9}"/>
              </a:ext>
            </a:extLst>
          </p:cNvPr>
          <p:cNvGrpSpPr/>
          <p:nvPr/>
        </p:nvGrpSpPr>
        <p:grpSpPr>
          <a:xfrm>
            <a:off x="156569" y="1335025"/>
            <a:ext cx="8203016" cy="4776746"/>
            <a:chOff x="206009" y="2408096"/>
            <a:chExt cx="8338818" cy="4098586"/>
          </a:xfrm>
        </p:grpSpPr>
        <p:pic>
          <p:nvPicPr>
            <p:cNvPr id="5" name="Picture 4">
              <a:extLst>
                <a:ext uri="{FF2B5EF4-FFF2-40B4-BE49-F238E27FC236}">
                  <a16:creationId xmlns:a16="http://schemas.microsoft.com/office/drawing/2014/main" id="{16D42421-D690-4525-BABC-FA325E796F1A}"/>
                </a:ext>
              </a:extLst>
            </p:cNvPr>
            <p:cNvPicPr>
              <a:picLocks noChangeAspect="1"/>
            </p:cNvPicPr>
            <p:nvPr/>
          </p:nvPicPr>
          <p:blipFill>
            <a:blip r:embed="rId3"/>
            <a:srcRect t="3206" b="1618"/>
            <a:stretch>
              <a:fillRect/>
            </a:stretch>
          </p:blipFill>
          <p:spPr>
            <a:xfrm>
              <a:off x="206009" y="2408096"/>
              <a:ext cx="8338818" cy="3951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650B8CC0-CB06-4079-B31A-BD959511D7BF}"/>
                </a:ext>
              </a:extLst>
            </p:cNvPr>
            <p:cNvSpPr txBox="1"/>
            <p:nvPr/>
          </p:nvSpPr>
          <p:spPr>
            <a:xfrm>
              <a:off x="1218557" y="3142125"/>
              <a:ext cx="2243216" cy="369332"/>
            </a:xfrm>
            <a:prstGeom prst="rect">
              <a:avLst/>
            </a:prstGeom>
            <a:noFill/>
          </p:spPr>
          <p:txBody>
            <a:bodyPr wrap="square" rtlCol="0">
              <a:spAutoFit/>
            </a:bodyPr>
            <a:lstStyle/>
            <a:p>
              <a:r>
                <a:rPr lang="en-US">
                  <a:solidFill>
                    <a:srgbClr val="FF0000"/>
                  </a:solidFill>
                  <a:latin typeface="Ink Free" panose="03080402000500000000" pitchFamily="66" charset="0"/>
                </a:rPr>
                <a:t>Sally Smith</a:t>
              </a:r>
            </a:p>
          </p:txBody>
        </p:sp>
        <p:sp>
          <p:nvSpPr>
            <p:cNvPr id="7" name="TextBox 6">
              <a:extLst>
                <a:ext uri="{FF2B5EF4-FFF2-40B4-BE49-F238E27FC236}">
                  <a16:creationId xmlns:a16="http://schemas.microsoft.com/office/drawing/2014/main" id="{7B2092C7-E312-4309-BBEF-9E8007309DA6}"/>
                </a:ext>
              </a:extLst>
            </p:cNvPr>
            <p:cNvSpPr txBox="1"/>
            <p:nvPr/>
          </p:nvSpPr>
          <p:spPr>
            <a:xfrm>
              <a:off x="5212636" y="3131595"/>
              <a:ext cx="2243216" cy="451164"/>
            </a:xfrm>
            <a:prstGeom prst="rect">
              <a:avLst/>
            </a:prstGeom>
            <a:noFill/>
          </p:spPr>
          <p:txBody>
            <a:bodyPr wrap="square" rtlCol="0">
              <a:spAutoFit/>
            </a:bodyPr>
            <a:lstStyle/>
            <a:p>
              <a:r>
                <a:rPr lang="en-US" sz="2000">
                  <a:solidFill>
                    <a:srgbClr val="FF0000"/>
                  </a:solidFill>
                  <a:latin typeface="Ink Free" panose="03080402000500000000" pitchFamily="66" charset="0"/>
                </a:rPr>
                <a:t>0246810</a:t>
              </a:r>
            </a:p>
          </p:txBody>
        </p:sp>
        <p:sp>
          <p:nvSpPr>
            <p:cNvPr id="8" name="Oval 7">
              <a:extLst>
                <a:ext uri="{FF2B5EF4-FFF2-40B4-BE49-F238E27FC236}">
                  <a16:creationId xmlns:a16="http://schemas.microsoft.com/office/drawing/2014/main" id="{1B3E0CE1-666D-445D-8791-1218F81AB471}"/>
                </a:ext>
              </a:extLst>
            </p:cNvPr>
            <p:cNvSpPr/>
            <p:nvPr/>
          </p:nvSpPr>
          <p:spPr>
            <a:xfrm>
              <a:off x="3182084" y="4491672"/>
              <a:ext cx="1073791" cy="2936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C5465E9-B229-41AB-8F67-84C43A63676A}"/>
                </a:ext>
              </a:extLst>
            </p:cNvPr>
            <p:cNvSpPr txBox="1"/>
            <p:nvPr/>
          </p:nvSpPr>
          <p:spPr>
            <a:xfrm>
              <a:off x="3418011" y="5483077"/>
              <a:ext cx="2243216" cy="400110"/>
            </a:xfrm>
            <a:prstGeom prst="rect">
              <a:avLst/>
            </a:prstGeom>
            <a:noFill/>
          </p:spPr>
          <p:txBody>
            <a:bodyPr wrap="square" rtlCol="0">
              <a:spAutoFit/>
            </a:bodyPr>
            <a:lstStyle/>
            <a:p>
              <a:r>
                <a:rPr lang="en-US" sz="2000">
                  <a:solidFill>
                    <a:srgbClr val="FF0000"/>
                  </a:solidFill>
                  <a:latin typeface="Ink Free" panose="03080402000500000000" pitchFamily="66" charset="0"/>
                </a:rPr>
                <a:t>English 1</a:t>
              </a:r>
            </a:p>
          </p:txBody>
        </p:sp>
        <p:sp>
          <p:nvSpPr>
            <p:cNvPr id="10" name="TextBox 9">
              <a:extLst>
                <a:ext uri="{FF2B5EF4-FFF2-40B4-BE49-F238E27FC236}">
                  <a16:creationId xmlns:a16="http://schemas.microsoft.com/office/drawing/2014/main" id="{90A89744-F49B-47B4-BBCE-8BB7EB393BBD}"/>
                </a:ext>
              </a:extLst>
            </p:cNvPr>
            <p:cNvSpPr txBox="1"/>
            <p:nvPr/>
          </p:nvSpPr>
          <p:spPr>
            <a:xfrm>
              <a:off x="3408051" y="5687043"/>
              <a:ext cx="2243216" cy="400110"/>
            </a:xfrm>
            <a:prstGeom prst="rect">
              <a:avLst/>
            </a:prstGeom>
            <a:noFill/>
          </p:spPr>
          <p:txBody>
            <a:bodyPr wrap="square" rtlCol="0">
              <a:spAutoFit/>
            </a:bodyPr>
            <a:lstStyle/>
            <a:p>
              <a:r>
                <a:rPr lang="en-US" sz="2000">
                  <a:solidFill>
                    <a:srgbClr val="FF0000"/>
                  </a:solidFill>
                  <a:latin typeface="Ink Free" panose="03080402000500000000" pitchFamily="66" charset="0"/>
                </a:rPr>
                <a:t>Algebra</a:t>
              </a:r>
            </a:p>
          </p:txBody>
        </p:sp>
        <p:sp>
          <p:nvSpPr>
            <p:cNvPr id="11" name="TextBox 10">
              <a:extLst>
                <a:ext uri="{FF2B5EF4-FFF2-40B4-BE49-F238E27FC236}">
                  <a16:creationId xmlns:a16="http://schemas.microsoft.com/office/drawing/2014/main" id="{019909BB-B8B4-4524-AC94-D2D7B9AF53B6}"/>
                </a:ext>
              </a:extLst>
            </p:cNvPr>
            <p:cNvSpPr txBox="1"/>
            <p:nvPr/>
          </p:nvSpPr>
          <p:spPr>
            <a:xfrm>
              <a:off x="3454459" y="5891009"/>
              <a:ext cx="2243216" cy="400110"/>
            </a:xfrm>
            <a:prstGeom prst="rect">
              <a:avLst/>
            </a:prstGeom>
            <a:noFill/>
          </p:spPr>
          <p:txBody>
            <a:bodyPr wrap="square" rtlCol="0">
              <a:spAutoFit/>
            </a:bodyPr>
            <a:lstStyle/>
            <a:p>
              <a:r>
                <a:rPr lang="en-US" sz="2000">
                  <a:solidFill>
                    <a:srgbClr val="FF0000"/>
                  </a:solidFill>
                  <a:latin typeface="Ink Free" panose="03080402000500000000" pitchFamily="66" charset="0"/>
                </a:rPr>
                <a:t>Biology</a:t>
              </a:r>
            </a:p>
          </p:txBody>
        </p:sp>
        <p:sp>
          <p:nvSpPr>
            <p:cNvPr id="12" name="TextBox 11">
              <a:extLst>
                <a:ext uri="{FF2B5EF4-FFF2-40B4-BE49-F238E27FC236}">
                  <a16:creationId xmlns:a16="http://schemas.microsoft.com/office/drawing/2014/main" id="{E388FFBB-BFCF-47E1-8FE1-E7D6830791BD}"/>
                </a:ext>
              </a:extLst>
            </p:cNvPr>
            <p:cNvSpPr txBox="1"/>
            <p:nvPr/>
          </p:nvSpPr>
          <p:spPr>
            <a:xfrm>
              <a:off x="3290258" y="6106572"/>
              <a:ext cx="2243216" cy="400110"/>
            </a:xfrm>
            <a:prstGeom prst="rect">
              <a:avLst/>
            </a:prstGeom>
            <a:noFill/>
          </p:spPr>
          <p:txBody>
            <a:bodyPr wrap="square" rtlCol="0">
              <a:spAutoFit/>
            </a:bodyPr>
            <a:lstStyle/>
            <a:p>
              <a:r>
                <a:rPr lang="en-US" sz="2000">
                  <a:solidFill>
                    <a:srgbClr val="FF0000"/>
                  </a:solidFill>
                  <a:latin typeface="Ink Free" panose="03080402000500000000" pitchFamily="66" charset="0"/>
                </a:rPr>
                <a:t>World Geo</a:t>
              </a:r>
            </a:p>
          </p:txBody>
        </p:sp>
        <p:sp>
          <p:nvSpPr>
            <p:cNvPr id="13" name="Oval 12">
              <a:extLst>
                <a:ext uri="{FF2B5EF4-FFF2-40B4-BE49-F238E27FC236}">
                  <a16:creationId xmlns:a16="http://schemas.microsoft.com/office/drawing/2014/main" id="{61A30D08-F15B-40F8-A96A-11A1E6490EC4}"/>
                </a:ext>
              </a:extLst>
            </p:cNvPr>
            <p:cNvSpPr/>
            <p:nvPr/>
          </p:nvSpPr>
          <p:spPr>
            <a:xfrm>
              <a:off x="6180390" y="5581047"/>
              <a:ext cx="419449" cy="200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E24DA76-F46E-4BE5-BAAD-3DCFB9593AF5}"/>
                </a:ext>
              </a:extLst>
            </p:cNvPr>
            <p:cNvSpPr/>
            <p:nvPr/>
          </p:nvSpPr>
          <p:spPr>
            <a:xfrm>
              <a:off x="5641177" y="5741040"/>
              <a:ext cx="456781" cy="200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DA15E1B-8274-47E3-8F56-41E3BAF350C1}"/>
                </a:ext>
              </a:extLst>
            </p:cNvPr>
            <p:cNvSpPr/>
            <p:nvPr/>
          </p:nvSpPr>
          <p:spPr>
            <a:xfrm>
              <a:off x="5633485" y="5961575"/>
              <a:ext cx="456781" cy="200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C4E4701-6192-4F55-AF41-2FF5F94221E2}"/>
                </a:ext>
              </a:extLst>
            </p:cNvPr>
            <p:cNvSpPr/>
            <p:nvPr/>
          </p:nvSpPr>
          <p:spPr>
            <a:xfrm>
              <a:off x="6183427" y="6159626"/>
              <a:ext cx="419449" cy="2003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5881BCB-12AD-44F6-A866-7950EFCCD17C}"/>
                </a:ext>
              </a:extLst>
            </p:cNvPr>
            <p:cNvSpPr txBox="1"/>
            <p:nvPr/>
          </p:nvSpPr>
          <p:spPr>
            <a:xfrm>
              <a:off x="2012659" y="5481147"/>
              <a:ext cx="2243216" cy="400110"/>
            </a:xfrm>
            <a:prstGeom prst="rect">
              <a:avLst/>
            </a:prstGeom>
            <a:noFill/>
          </p:spPr>
          <p:txBody>
            <a:bodyPr wrap="square" rtlCol="0">
              <a:spAutoFit/>
            </a:bodyPr>
            <a:lstStyle/>
            <a:p>
              <a:r>
                <a:rPr lang="en-US" sz="2000">
                  <a:solidFill>
                    <a:srgbClr val="FF0000"/>
                  </a:solidFill>
                  <a:latin typeface="Ink Free" panose="03080402000500000000" pitchFamily="66" charset="0"/>
                </a:rPr>
                <a:t>EL121</a:t>
              </a:r>
            </a:p>
          </p:txBody>
        </p:sp>
        <p:sp>
          <p:nvSpPr>
            <p:cNvPr id="18" name="TextBox 17">
              <a:extLst>
                <a:ext uri="{FF2B5EF4-FFF2-40B4-BE49-F238E27FC236}">
                  <a16:creationId xmlns:a16="http://schemas.microsoft.com/office/drawing/2014/main" id="{EF393B46-94A3-4004-87AB-80D68CA17810}"/>
                </a:ext>
              </a:extLst>
            </p:cNvPr>
            <p:cNvSpPr txBox="1"/>
            <p:nvPr/>
          </p:nvSpPr>
          <p:spPr>
            <a:xfrm>
              <a:off x="2051752" y="5690954"/>
              <a:ext cx="2243216" cy="400110"/>
            </a:xfrm>
            <a:prstGeom prst="rect">
              <a:avLst/>
            </a:prstGeom>
            <a:noFill/>
          </p:spPr>
          <p:txBody>
            <a:bodyPr wrap="square" rtlCol="0">
              <a:spAutoFit/>
            </a:bodyPr>
            <a:lstStyle/>
            <a:p>
              <a:r>
                <a:rPr lang="en-US" sz="2000">
                  <a:solidFill>
                    <a:srgbClr val="FF0000"/>
                  </a:solidFill>
                  <a:latin typeface="Ink Free" panose="03080402000500000000" pitchFamily="66" charset="0"/>
                </a:rPr>
                <a:t>MA212</a:t>
              </a:r>
            </a:p>
          </p:txBody>
        </p:sp>
        <p:sp>
          <p:nvSpPr>
            <p:cNvPr id="19" name="TextBox 18">
              <a:extLst>
                <a:ext uri="{FF2B5EF4-FFF2-40B4-BE49-F238E27FC236}">
                  <a16:creationId xmlns:a16="http://schemas.microsoft.com/office/drawing/2014/main" id="{1364210B-33C9-4F4F-A999-9A2872131482}"/>
                </a:ext>
              </a:extLst>
            </p:cNvPr>
            <p:cNvSpPr txBox="1"/>
            <p:nvPr/>
          </p:nvSpPr>
          <p:spPr>
            <a:xfrm>
              <a:off x="2132202" y="5893887"/>
              <a:ext cx="2243216" cy="400110"/>
            </a:xfrm>
            <a:prstGeom prst="rect">
              <a:avLst/>
            </a:prstGeom>
            <a:noFill/>
          </p:spPr>
          <p:txBody>
            <a:bodyPr wrap="square" rtlCol="0">
              <a:spAutoFit/>
            </a:bodyPr>
            <a:lstStyle/>
            <a:p>
              <a:r>
                <a:rPr lang="en-US" sz="2000">
                  <a:solidFill>
                    <a:srgbClr val="FF0000"/>
                  </a:solidFill>
                  <a:latin typeface="Ink Free" panose="03080402000500000000" pitchFamily="66" charset="0"/>
                </a:rPr>
                <a:t>SC322</a:t>
              </a:r>
            </a:p>
          </p:txBody>
        </p:sp>
        <p:sp>
          <p:nvSpPr>
            <p:cNvPr id="20" name="TextBox 19">
              <a:extLst>
                <a:ext uri="{FF2B5EF4-FFF2-40B4-BE49-F238E27FC236}">
                  <a16:creationId xmlns:a16="http://schemas.microsoft.com/office/drawing/2014/main" id="{B325C82E-6B7D-478B-A2C1-8F2CC5175D96}"/>
                </a:ext>
              </a:extLst>
            </p:cNvPr>
            <p:cNvSpPr txBox="1"/>
            <p:nvPr/>
          </p:nvSpPr>
          <p:spPr>
            <a:xfrm>
              <a:off x="2042157" y="6093942"/>
              <a:ext cx="2243216" cy="400110"/>
            </a:xfrm>
            <a:prstGeom prst="rect">
              <a:avLst/>
            </a:prstGeom>
            <a:noFill/>
          </p:spPr>
          <p:txBody>
            <a:bodyPr wrap="square" rtlCol="0">
              <a:spAutoFit/>
            </a:bodyPr>
            <a:lstStyle/>
            <a:p>
              <a:r>
                <a:rPr lang="en-US" sz="2000">
                  <a:solidFill>
                    <a:srgbClr val="FF0000"/>
                  </a:solidFill>
                  <a:latin typeface="Ink Free" panose="03080402000500000000" pitchFamily="66" charset="0"/>
                </a:rPr>
                <a:t>SS412</a:t>
              </a:r>
            </a:p>
          </p:txBody>
        </p:sp>
      </p:grpSp>
    </p:spTree>
    <p:extLst>
      <p:ext uri="{BB962C8B-B14F-4D97-AF65-F5344CB8AC3E}">
        <p14:creationId xmlns:p14="http://schemas.microsoft.com/office/powerpoint/2010/main" val="13998811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A1155F-8B40-4585-842B-19DE31F37DFC}"/>
              </a:ext>
            </a:extLst>
          </p:cNvPr>
          <p:cNvSpPr>
            <a:spLocks noGrp="1"/>
          </p:cNvSpPr>
          <p:nvPr>
            <p:ph type="title"/>
          </p:nvPr>
        </p:nvSpPr>
        <p:spPr>
          <a:xfrm>
            <a:off x="122789" y="481707"/>
            <a:ext cx="4267200" cy="2133598"/>
          </a:xfrm>
        </p:spPr>
        <p:txBody>
          <a:bodyPr>
            <a:normAutofit fontScale="90000"/>
          </a:bodyPr>
          <a:lstStyle/>
          <a:p>
            <a:r>
              <a:rPr lang="en-US"/>
              <a:t>Course Selection Form- Electives</a:t>
            </a:r>
          </a:p>
        </p:txBody>
      </p:sp>
      <p:grpSp>
        <p:nvGrpSpPr>
          <p:cNvPr id="4" name="Group 3">
            <a:extLst>
              <a:ext uri="{FF2B5EF4-FFF2-40B4-BE49-F238E27FC236}">
                <a16:creationId xmlns:a16="http://schemas.microsoft.com/office/drawing/2014/main" id="{8CA2E626-C2CA-4517-A07B-B59A0790FE6D}"/>
              </a:ext>
            </a:extLst>
          </p:cNvPr>
          <p:cNvGrpSpPr/>
          <p:nvPr/>
        </p:nvGrpSpPr>
        <p:grpSpPr>
          <a:xfrm>
            <a:off x="1522412" y="4225791"/>
            <a:ext cx="9601200" cy="1620641"/>
            <a:chOff x="1740493" y="2663105"/>
            <a:chExt cx="8411905" cy="1250227"/>
          </a:xfrm>
        </p:grpSpPr>
        <p:pic>
          <p:nvPicPr>
            <p:cNvPr id="5" name="Picture 4">
              <a:extLst>
                <a:ext uri="{FF2B5EF4-FFF2-40B4-BE49-F238E27FC236}">
                  <a16:creationId xmlns:a16="http://schemas.microsoft.com/office/drawing/2014/main" id="{DEDB3A97-1120-4A94-824D-344A63ADBE51}"/>
                </a:ext>
              </a:extLst>
            </p:cNvPr>
            <p:cNvPicPr>
              <a:picLocks noChangeAspect="1"/>
            </p:cNvPicPr>
            <p:nvPr/>
          </p:nvPicPr>
          <p:blipFill>
            <a:blip r:embed="rId3"/>
            <a:stretch>
              <a:fillRect/>
            </a:stretch>
          </p:blipFill>
          <p:spPr>
            <a:xfrm>
              <a:off x="1740493" y="2663105"/>
              <a:ext cx="7791887" cy="1230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57482FCC-DF3E-461E-8E64-C24CC15C5927}"/>
                </a:ext>
              </a:extLst>
            </p:cNvPr>
            <p:cNvSpPr txBox="1"/>
            <p:nvPr/>
          </p:nvSpPr>
          <p:spPr>
            <a:xfrm>
              <a:off x="4308369" y="3165677"/>
              <a:ext cx="224321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Prin. Health Sci</a:t>
              </a:r>
            </a:p>
          </p:txBody>
        </p:sp>
        <p:sp>
          <p:nvSpPr>
            <p:cNvPr id="7" name="TextBox 6">
              <a:extLst>
                <a:ext uri="{FF2B5EF4-FFF2-40B4-BE49-F238E27FC236}">
                  <a16:creationId xmlns:a16="http://schemas.microsoft.com/office/drawing/2014/main" id="{35124FE4-08B6-4DA8-A92B-B840A4BE5E0C}"/>
                </a:ext>
              </a:extLst>
            </p:cNvPr>
            <p:cNvSpPr txBox="1"/>
            <p:nvPr/>
          </p:nvSpPr>
          <p:spPr>
            <a:xfrm>
              <a:off x="4534871" y="3369193"/>
              <a:ext cx="224321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Spanish 1</a:t>
              </a:r>
            </a:p>
          </p:txBody>
        </p:sp>
        <p:sp>
          <p:nvSpPr>
            <p:cNvPr id="8" name="TextBox 7">
              <a:extLst>
                <a:ext uri="{FF2B5EF4-FFF2-40B4-BE49-F238E27FC236}">
                  <a16:creationId xmlns:a16="http://schemas.microsoft.com/office/drawing/2014/main" id="{81F51B4B-88E0-482E-ACD6-801D4D6284A2}"/>
                </a:ext>
              </a:extLst>
            </p:cNvPr>
            <p:cNvSpPr txBox="1"/>
            <p:nvPr/>
          </p:nvSpPr>
          <p:spPr>
            <a:xfrm>
              <a:off x="4641983" y="3583167"/>
              <a:ext cx="90966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Health</a:t>
              </a:r>
            </a:p>
          </p:txBody>
        </p:sp>
        <p:sp>
          <p:nvSpPr>
            <p:cNvPr id="9" name="TextBox 8">
              <a:extLst>
                <a:ext uri="{FF2B5EF4-FFF2-40B4-BE49-F238E27FC236}">
                  <a16:creationId xmlns:a16="http://schemas.microsoft.com/office/drawing/2014/main" id="{D091854E-9337-4C42-9DDB-6875799FF5E3}"/>
                </a:ext>
              </a:extLst>
            </p:cNvPr>
            <p:cNvSpPr txBox="1"/>
            <p:nvPr/>
          </p:nvSpPr>
          <p:spPr>
            <a:xfrm>
              <a:off x="7702015" y="3177237"/>
              <a:ext cx="224321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Prin. Health Sci</a:t>
              </a:r>
            </a:p>
          </p:txBody>
        </p:sp>
        <p:sp>
          <p:nvSpPr>
            <p:cNvPr id="10" name="TextBox 9">
              <a:extLst>
                <a:ext uri="{FF2B5EF4-FFF2-40B4-BE49-F238E27FC236}">
                  <a16:creationId xmlns:a16="http://schemas.microsoft.com/office/drawing/2014/main" id="{9BFCC6FA-F127-4B65-A0F2-43C1DFB170DB}"/>
                </a:ext>
              </a:extLst>
            </p:cNvPr>
            <p:cNvSpPr txBox="1"/>
            <p:nvPr/>
          </p:nvSpPr>
          <p:spPr>
            <a:xfrm>
              <a:off x="7968453" y="3604671"/>
              <a:ext cx="977200" cy="308661"/>
            </a:xfrm>
            <a:prstGeom prst="rect">
              <a:avLst/>
            </a:prstGeom>
            <a:noFill/>
          </p:spPr>
          <p:txBody>
            <a:bodyPr wrap="square" rtlCol="0">
              <a:spAutoFit/>
            </a:bodyPr>
            <a:lstStyle/>
            <a:p>
              <a:r>
                <a:rPr lang="en-US" sz="2000">
                  <a:solidFill>
                    <a:srgbClr val="FF0000"/>
                  </a:solidFill>
                  <a:latin typeface="Ink Free" panose="03080402000500000000" pitchFamily="66" charset="0"/>
                </a:rPr>
                <a:t>Speech</a:t>
              </a:r>
            </a:p>
          </p:txBody>
        </p:sp>
        <p:sp>
          <p:nvSpPr>
            <p:cNvPr id="11" name="TextBox 10">
              <a:extLst>
                <a:ext uri="{FF2B5EF4-FFF2-40B4-BE49-F238E27FC236}">
                  <a16:creationId xmlns:a16="http://schemas.microsoft.com/office/drawing/2014/main" id="{9257C16A-519C-4638-B974-9C21D49D1B16}"/>
                </a:ext>
              </a:extLst>
            </p:cNvPr>
            <p:cNvSpPr txBox="1"/>
            <p:nvPr/>
          </p:nvSpPr>
          <p:spPr>
            <a:xfrm>
              <a:off x="7909182" y="3388138"/>
              <a:ext cx="224321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Spanish 1</a:t>
              </a:r>
            </a:p>
          </p:txBody>
        </p:sp>
        <p:sp>
          <p:nvSpPr>
            <p:cNvPr id="12" name="TextBox 11">
              <a:extLst>
                <a:ext uri="{FF2B5EF4-FFF2-40B4-BE49-F238E27FC236}">
                  <a16:creationId xmlns:a16="http://schemas.microsoft.com/office/drawing/2014/main" id="{33640B47-97B9-45FF-BDA8-A6A9C3015511}"/>
                </a:ext>
              </a:extLst>
            </p:cNvPr>
            <p:cNvSpPr txBox="1"/>
            <p:nvPr/>
          </p:nvSpPr>
          <p:spPr>
            <a:xfrm>
              <a:off x="3157938" y="3144436"/>
              <a:ext cx="224321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CHS010</a:t>
              </a:r>
            </a:p>
          </p:txBody>
        </p:sp>
        <p:sp>
          <p:nvSpPr>
            <p:cNvPr id="13" name="TextBox 12">
              <a:extLst>
                <a:ext uri="{FF2B5EF4-FFF2-40B4-BE49-F238E27FC236}">
                  <a16:creationId xmlns:a16="http://schemas.microsoft.com/office/drawing/2014/main" id="{6C046C1A-145E-4C4A-8E84-5633C483940B}"/>
                </a:ext>
              </a:extLst>
            </p:cNvPr>
            <p:cNvSpPr txBox="1"/>
            <p:nvPr/>
          </p:nvSpPr>
          <p:spPr>
            <a:xfrm>
              <a:off x="6225791" y="3150284"/>
              <a:ext cx="224321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CHS010</a:t>
              </a:r>
            </a:p>
          </p:txBody>
        </p:sp>
        <p:sp>
          <p:nvSpPr>
            <p:cNvPr id="15" name="TextBox 14">
              <a:extLst>
                <a:ext uri="{FF2B5EF4-FFF2-40B4-BE49-F238E27FC236}">
                  <a16:creationId xmlns:a16="http://schemas.microsoft.com/office/drawing/2014/main" id="{85693DA5-04DC-4227-9D39-7EEC0A2A9125}"/>
                </a:ext>
              </a:extLst>
            </p:cNvPr>
            <p:cNvSpPr txBox="1"/>
            <p:nvPr/>
          </p:nvSpPr>
          <p:spPr>
            <a:xfrm>
              <a:off x="3246115" y="3364589"/>
              <a:ext cx="224321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FL112</a:t>
              </a:r>
            </a:p>
          </p:txBody>
        </p:sp>
        <p:sp>
          <p:nvSpPr>
            <p:cNvPr id="16" name="TextBox 15">
              <a:extLst>
                <a:ext uri="{FF2B5EF4-FFF2-40B4-BE49-F238E27FC236}">
                  <a16:creationId xmlns:a16="http://schemas.microsoft.com/office/drawing/2014/main" id="{6BE1844B-FBC0-4C62-9472-0A7095EC9A73}"/>
                </a:ext>
              </a:extLst>
            </p:cNvPr>
            <p:cNvSpPr txBox="1"/>
            <p:nvPr/>
          </p:nvSpPr>
          <p:spPr>
            <a:xfrm>
              <a:off x="3246115" y="3573288"/>
              <a:ext cx="984374" cy="308661"/>
            </a:xfrm>
            <a:prstGeom prst="rect">
              <a:avLst/>
            </a:prstGeom>
            <a:noFill/>
          </p:spPr>
          <p:txBody>
            <a:bodyPr wrap="square" rtlCol="0">
              <a:spAutoFit/>
            </a:bodyPr>
            <a:lstStyle/>
            <a:p>
              <a:r>
                <a:rPr lang="en-US" sz="2000">
                  <a:solidFill>
                    <a:srgbClr val="FF0000"/>
                  </a:solidFill>
                  <a:latin typeface="Ink Free" panose="03080402000500000000" pitchFamily="66" charset="0"/>
                </a:rPr>
                <a:t>PH0111</a:t>
              </a:r>
            </a:p>
          </p:txBody>
        </p:sp>
        <p:sp>
          <p:nvSpPr>
            <p:cNvPr id="17" name="TextBox 16">
              <a:extLst>
                <a:ext uri="{FF2B5EF4-FFF2-40B4-BE49-F238E27FC236}">
                  <a16:creationId xmlns:a16="http://schemas.microsoft.com/office/drawing/2014/main" id="{44E448C6-8A12-4B94-88CE-8A58360A0962}"/>
                </a:ext>
              </a:extLst>
            </p:cNvPr>
            <p:cNvSpPr txBox="1"/>
            <p:nvPr/>
          </p:nvSpPr>
          <p:spPr>
            <a:xfrm>
              <a:off x="6225791" y="3579746"/>
              <a:ext cx="2243216" cy="308661"/>
            </a:xfrm>
            <a:prstGeom prst="rect">
              <a:avLst/>
            </a:prstGeom>
            <a:noFill/>
          </p:spPr>
          <p:txBody>
            <a:bodyPr wrap="square" rtlCol="0">
              <a:spAutoFit/>
            </a:bodyPr>
            <a:lstStyle/>
            <a:p>
              <a:r>
                <a:rPr lang="en-US" sz="2000">
                  <a:solidFill>
                    <a:srgbClr val="FF0000"/>
                  </a:solidFill>
                  <a:latin typeface="Ink Free" panose="03080402000500000000" pitchFamily="66" charset="0"/>
                </a:rPr>
                <a:t>CAT380</a:t>
              </a:r>
            </a:p>
          </p:txBody>
        </p:sp>
      </p:grpSp>
      <p:sp>
        <p:nvSpPr>
          <p:cNvPr id="18" name="TextBox 17">
            <a:extLst>
              <a:ext uri="{FF2B5EF4-FFF2-40B4-BE49-F238E27FC236}">
                <a16:creationId xmlns:a16="http://schemas.microsoft.com/office/drawing/2014/main" id="{C2366EEA-9D5D-4DF2-AE20-90E729895FFC}"/>
              </a:ext>
            </a:extLst>
          </p:cNvPr>
          <p:cNvSpPr txBox="1"/>
          <p:nvPr/>
        </p:nvSpPr>
        <p:spPr>
          <a:xfrm>
            <a:off x="6694172" y="5134347"/>
            <a:ext cx="2560367" cy="400110"/>
          </a:xfrm>
          <a:prstGeom prst="rect">
            <a:avLst/>
          </a:prstGeom>
          <a:noFill/>
        </p:spPr>
        <p:txBody>
          <a:bodyPr wrap="square" rtlCol="0">
            <a:spAutoFit/>
          </a:bodyPr>
          <a:lstStyle/>
          <a:p>
            <a:r>
              <a:rPr lang="en-US" sz="2000">
                <a:solidFill>
                  <a:srgbClr val="FF0000"/>
                </a:solidFill>
                <a:latin typeface="Ink Free" panose="03080402000500000000" pitchFamily="66" charset="0"/>
              </a:rPr>
              <a:t>FL112</a:t>
            </a:r>
          </a:p>
        </p:txBody>
      </p:sp>
      <p:sp>
        <p:nvSpPr>
          <p:cNvPr id="19" name="TextBox 18">
            <a:extLst>
              <a:ext uri="{FF2B5EF4-FFF2-40B4-BE49-F238E27FC236}">
                <a16:creationId xmlns:a16="http://schemas.microsoft.com/office/drawing/2014/main" id="{1F93D535-90BA-4E00-93D1-81F40E866301}"/>
              </a:ext>
            </a:extLst>
          </p:cNvPr>
          <p:cNvSpPr txBox="1"/>
          <p:nvPr/>
        </p:nvSpPr>
        <p:spPr>
          <a:xfrm>
            <a:off x="4940142" y="121348"/>
            <a:ext cx="6325266" cy="3539430"/>
          </a:xfrm>
          <a:prstGeom prst="rect">
            <a:avLst/>
          </a:prstGeom>
          <a:noFill/>
        </p:spPr>
        <p:txBody>
          <a:bodyPr wrap="square" lIns="91440" tIns="45720" rIns="91440" bIns="45720" rtlCol="0" anchor="t">
            <a:spAutoFit/>
          </a:bodyPr>
          <a:lstStyle/>
          <a:p>
            <a:pPr algn="ctr"/>
            <a:r>
              <a:rPr lang="en-US" sz="2800" dirty="0">
                <a:solidFill>
                  <a:schemeClr val="bg1"/>
                </a:solidFill>
                <a:latin typeface="Quire Sans"/>
                <a:cs typeface="Quire Sans"/>
              </a:rPr>
              <a:t>Select three additional courses.  Please consider your graduation requirements such as Fine Arts, Language, PE, &amp; Speech/Health, as well as the courses required in your endorsement pathway.  If the course is only one semester, please ensure you select another course for second semester.  </a:t>
            </a:r>
          </a:p>
        </p:txBody>
      </p:sp>
    </p:spTree>
    <p:extLst>
      <p:ext uri="{BB962C8B-B14F-4D97-AF65-F5344CB8AC3E}">
        <p14:creationId xmlns:p14="http://schemas.microsoft.com/office/powerpoint/2010/main" val="2084212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D22707-E176-420E-82BA-54F425AA042E}"/>
              </a:ext>
            </a:extLst>
          </p:cNvPr>
          <p:cNvSpPr>
            <a:spLocks noGrp="1"/>
          </p:cNvSpPr>
          <p:nvPr>
            <p:ph type="title"/>
          </p:nvPr>
        </p:nvSpPr>
        <p:spPr>
          <a:xfrm>
            <a:off x="222181" y="848074"/>
            <a:ext cx="4646612" cy="2133598"/>
          </a:xfrm>
        </p:spPr>
        <p:txBody>
          <a:bodyPr>
            <a:normAutofit/>
          </a:bodyPr>
          <a:lstStyle/>
          <a:p>
            <a:r>
              <a:rPr lang="en-US" sz="5400">
                <a:solidFill>
                  <a:schemeClr val="accent3"/>
                </a:solidFill>
              </a:rPr>
              <a:t>Graduation Plans</a:t>
            </a:r>
          </a:p>
        </p:txBody>
      </p:sp>
      <p:pic>
        <p:nvPicPr>
          <p:cNvPr id="2" name="Graphic 1" descr="sketch of a few books with a pencil">
            <a:extLst>
              <a:ext uri="{FF2B5EF4-FFF2-40B4-BE49-F238E27FC236}">
                <a16:creationId xmlns:a16="http://schemas.microsoft.com/office/drawing/2014/main" id="{06389758-9BA9-4795-A7A1-3F2CF0EE0C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181" y="4171284"/>
            <a:ext cx="1905000" cy="2228850"/>
          </a:xfrm>
          <a:prstGeom prst="rect">
            <a:avLst/>
          </a:prstGeom>
        </p:spPr>
      </p:pic>
      <p:pic>
        <p:nvPicPr>
          <p:cNvPr id="7" name="Picture 6">
            <a:extLst>
              <a:ext uri="{FF2B5EF4-FFF2-40B4-BE49-F238E27FC236}">
                <a16:creationId xmlns:a16="http://schemas.microsoft.com/office/drawing/2014/main" id="{BB0E6042-449E-4814-BB20-7C37EBEB65B5}"/>
              </a:ext>
            </a:extLst>
          </p:cNvPr>
          <p:cNvPicPr>
            <a:picLocks noChangeAspect="1"/>
          </p:cNvPicPr>
          <p:nvPr/>
        </p:nvPicPr>
        <p:blipFill>
          <a:blip r:embed="rId5"/>
          <a:stretch>
            <a:fillRect/>
          </a:stretch>
        </p:blipFill>
        <p:spPr>
          <a:xfrm>
            <a:off x="4699633" y="355193"/>
            <a:ext cx="3310610" cy="54865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05E3CD85-FE90-475E-BACA-23D91683C7D2}"/>
              </a:ext>
            </a:extLst>
          </p:cNvPr>
          <p:cNvPicPr>
            <a:picLocks noChangeAspect="1"/>
          </p:cNvPicPr>
          <p:nvPr/>
        </p:nvPicPr>
        <p:blipFill>
          <a:blip r:embed="rId6"/>
          <a:stretch>
            <a:fillRect/>
          </a:stretch>
        </p:blipFill>
        <p:spPr>
          <a:xfrm>
            <a:off x="8534033" y="355192"/>
            <a:ext cx="3317240" cy="548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6E237583-4FFE-4E06-8F54-6A0837A5A4C4}"/>
              </a:ext>
            </a:extLst>
          </p:cNvPr>
          <p:cNvSpPr txBox="1"/>
          <p:nvPr/>
        </p:nvSpPr>
        <p:spPr>
          <a:xfrm>
            <a:off x="1675067" y="6087356"/>
            <a:ext cx="9823809" cy="443198"/>
          </a:xfrm>
          <a:prstGeom prst="rect">
            <a:avLst/>
          </a:prstGeom>
          <a:noFill/>
        </p:spPr>
        <p:txBody>
          <a:bodyPr wrap="square" lIns="91440" tIns="45720" rIns="91440" bIns="45720" rtlCol="0" anchor="t">
            <a:spAutoFit/>
          </a:bodyPr>
          <a:lstStyle/>
          <a:p>
            <a:pPr algn="ctr">
              <a:lnSpc>
                <a:spcPct val="95000"/>
              </a:lnSpc>
            </a:pPr>
            <a:r>
              <a:rPr lang="en-US" sz="2400" b="1"/>
              <a:t>A total of </a:t>
            </a:r>
            <a:r>
              <a:rPr lang="en-US" sz="2400" b="1" u="sng"/>
              <a:t>26 specific </a:t>
            </a:r>
            <a:r>
              <a:rPr lang="en-US" sz="2400" b="1"/>
              <a:t>credits are needed to graduate</a:t>
            </a:r>
            <a:endParaRPr lang="en-US" sz="2400" b="1" u="sng"/>
          </a:p>
        </p:txBody>
      </p:sp>
    </p:spTree>
    <p:extLst>
      <p:ext uri="{BB962C8B-B14F-4D97-AF65-F5344CB8AC3E}">
        <p14:creationId xmlns:p14="http://schemas.microsoft.com/office/powerpoint/2010/main" val="2299190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3786-FEDA-4C16-973E-DD028F25A32B}"/>
              </a:ext>
            </a:extLst>
          </p:cNvPr>
          <p:cNvSpPr>
            <a:spLocks noGrp="1"/>
          </p:cNvSpPr>
          <p:nvPr>
            <p:ph type="title"/>
          </p:nvPr>
        </p:nvSpPr>
        <p:spPr>
          <a:xfrm>
            <a:off x="227012" y="228600"/>
            <a:ext cx="5562600" cy="1143000"/>
          </a:xfrm>
        </p:spPr>
        <p:txBody>
          <a:bodyPr>
            <a:noAutofit/>
          </a:bodyPr>
          <a:lstStyle/>
          <a:p>
            <a:r>
              <a:rPr lang="en-US" sz="4400"/>
              <a:t>Course Selection Form- Alternatives</a:t>
            </a:r>
          </a:p>
        </p:txBody>
      </p:sp>
      <p:grpSp>
        <p:nvGrpSpPr>
          <p:cNvPr id="4" name="Group 3">
            <a:extLst>
              <a:ext uri="{FF2B5EF4-FFF2-40B4-BE49-F238E27FC236}">
                <a16:creationId xmlns:a16="http://schemas.microsoft.com/office/drawing/2014/main" id="{2DCA9D55-2C9D-480D-B309-63A5F29FFF45}"/>
              </a:ext>
            </a:extLst>
          </p:cNvPr>
          <p:cNvGrpSpPr/>
          <p:nvPr/>
        </p:nvGrpSpPr>
        <p:grpSpPr>
          <a:xfrm>
            <a:off x="190638" y="2133600"/>
            <a:ext cx="8177127" cy="1196960"/>
            <a:chOff x="1444575" y="2483143"/>
            <a:chExt cx="8177127" cy="1196960"/>
          </a:xfrm>
        </p:grpSpPr>
        <p:pic>
          <p:nvPicPr>
            <p:cNvPr id="5" name="Picture 4">
              <a:extLst>
                <a:ext uri="{FF2B5EF4-FFF2-40B4-BE49-F238E27FC236}">
                  <a16:creationId xmlns:a16="http://schemas.microsoft.com/office/drawing/2014/main" id="{792C7381-75AA-49AB-B59D-6AFB87D1FD0B}"/>
                </a:ext>
              </a:extLst>
            </p:cNvPr>
            <p:cNvPicPr>
              <a:picLocks noChangeAspect="1"/>
            </p:cNvPicPr>
            <p:nvPr/>
          </p:nvPicPr>
          <p:blipFill>
            <a:blip r:embed="rId2"/>
            <a:stretch>
              <a:fillRect/>
            </a:stretch>
          </p:blipFill>
          <p:spPr>
            <a:xfrm>
              <a:off x="1444575" y="2483143"/>
              <a:ext cx="8177127" cy="11969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BA7FE700-2290-4099-90A9-D5371457E653}"/>
                </a:ext>
              </a:extLst>
            </p:cNvPr>
            <p:cNvSpPr txBox="1"/>
            <p:nvPr/>
          </p:nvSpPr>
          <p:spPr>
            <a:xfrm>
              <a:off x="2462439" y="2881568"/>
              <a:ext cx="1136083" cy="400110"/>
            </a:xfrm>
            <a:prstGeom prst="rect">
              <a:avLst/>
            </a:prstGeom>
            <a:noFill/>
          </p:spPr>
          <p:txBody>
            <a:bodyPr wrap="square" rtlCol="0">
              <a:spAutoFit/>
            </a:bodyPr>
            <a:lstStyle/>
            <a:p>
              <a:r>
                <a:rPr lang="en-US" sz="2000">
                  <a:solidFill>
                    <a:srgbClr val="FF0000"/>
                  </a:solidFill>
                  <a:latin typeface="Ink Free" panose="03080402000500000000" pitchFamily="66" charset="0"/>
                </a:rPr>
                <a:t>FA013</a:t>
              </a:r>
            </a:p>
          </p:txBody>
        </p:sp>
        <p:sp>
          <p:nvSpPr>
            <p:cNvPr id="7" name="TextBox 6">
              <a:extLst>
                <a:ext uri="{FF2B5EF4-FFF2-40B4-BE49-F238E27FC236}">
                  <a16:creationId xmlns:a16="http://schemas.microsoft.com/office/drawing/2014/main" id="{B9168E35-5ADE-4780-9E95-15F7F38542CE}"/>
                </a:ext>
              </a:extLst>
            </p:cNvPr>
            <p:cNvSpPr txBox="1"/>
            <p:nvPr/>
          </p:nvSpPr>
          <p:spPr>
            <a:xfrm>
              <a:off x="2469081" y="2692507"/>
              <a:ext cx="977200" cy="400110"/>
            </a:xfrm>
            <a:prstGeom prst="rect">
              <a:avLst/>
            </a:prstGeom>
            <a:noFill/>
          </p:spPr>
          <p:txBody>
            <a:bodyPr wrap="square" rtlCol="0">
              <a:spAutoFit/>
            </a:bodyPr>
            <a:lstStyle/>
            <a:p>
              <a:r>
                <a:rPr lang="en-US" sz="2000">
                  <a:solidFill>
                    <a:srgbClr val="FF0000"/>
                  </a:solidFill>
                  <a:latin typeface="Ink Free" panose="03080402000500000000" pitchFamily="66" charset="0"/>
                </a:rPr>
                <a:t>PE311</a:t>
              </a:r>
            </a:p>
          </p:txBody>
        </p:sp>
        <p:sp>
          <p:nvSpPr>
            <p:cNvPr id="8" name="TextBox 7">
              <a:extLst>
                <a:ext uri="{FF2B5EF4-FFF2-40B4-BE49-F238E27FC236}">
                  <a16:creationId xmlns:a16="http://schemas.microsoft.com/office/drawing/2014/main" id="{5E76708F-56BB-4D35-BD68-B93564F6A4A7}"/>
                </a:ext>
              </a:extLst>
            </p:cNvPr>
            <p:cNvSpPr txBox="1"/>
            <p:nvPr/>
          </p:nvSpPr>
          <p:spPr>
            <a:xfrm>
              <a:off x="2405894" y="3063694"/>
              <a:ext cx="1249171" cy="400110"/>
            </a:xfrm>
            <a:prstGeom prst="rect">
              <a:avLst/>
            </a:prstGeom>
            <a:noFill/>
          </p:spPr>
          <p:txBody>
            <a:bodyPr wrap="square" rtlCol="0">
              <a:spAutoFit/>
            </a:bodyPr>
            <a:lstStyle/>
            <a:p>
              <a:r>
                <a:rPr lang="en-US" sz="2000">
                  <a:solidFill>
                    <a:srgbClr val="FF0000"/>
                  </a:solidFill>
                  <a:latin typeface="Ink Free" panose="03080402000500000000" pitchFamily="66" charset="0"/>
                </a:rPr>
                <a:t>CBU010</a:t>
              </a:r>
            </a:p>
          </p:txBody>
        </p:sp>
        <p:sp>
          <p:nvSpPr>
            <p:cNvPr id="9" name="TextBox 8">
              <a:extLst>
                <a:ext uri="{FF2B5EF4-FFF2-40B4-BE49-F238E27FC236}">
                  <a16:creationId xmlns:a16="http://schemas.microsoft.com/office/drawing/2014/main" id="{A6B1EA81-B303-49E0-A95B-76148D43099E}"/>
                </a:ext>
              </a:extLst>
            </p:cNvPr>
            <p:cNvSpPr txBox="1"/>
            <p:nvPr/>
          </p:nvSpPr>
          <p:spPr>
            <a:xfrm>
              <a:off x="5725241" y="3080781"/>
              <a:ext cx="3757781" cy="400110"/>
            </a:xfrm>
            <a:prstGeom prst="rect">
              <a:avLst/>
            </a:prstGeom>
            <a:noFill/>
          </p:spPr>
          <p:txBody>
            <a:bodyPr wrap="square" rtlCol="0">
              <a:spAutoFit/>
            </a:bodyPr>
            <a:lstStyle/>
            <a:p>
              <a:r>
                <a:rPr lang="en-US" sz="2000">
                  <a:solidFill>
                    <a:srgbClr val="FF0000"/>
                  </a:solidFill>
                  <a:latin typeface="Ink Free" panose="03080402000500000000" pitchFamily="66" charset="0"/>
                </a:rPr>
                <a:t>Prin. of Business, Marketing, Fin.</a:t>
              </a:r>
            </a:p>
          </p:txBody>
        </p:sp>
        <p:sp>
          <p:nvSpPr>
            <p:cNvPr id="10" name="TextBox 9">
              <a:extLst>
                <a:ext uri="{FF2B5EF4-FFF2-40B4-BE49-F238E27FC236}">
                  <a16:creationId xmlns:a16="http://schemas.microsoft.com/office/drawing/2014/main" id="{C1C555BB-8C7B-4A13-8D48-DCACF78844B0}"/>
                </a:ext>
              </a:extLst>
            </p:cNvPr>
            <p:cNvSpPr txBox="1"/>
            <p:nvPr/>
          </p:nvSpPr>
          <p:spPr>
            <a:xfrm>
              <a:off x="5858287" y="2881568"/>
              <a:ext cx="1136084" cy="400110"/>
            </a:xfrm>
            <a:prstGeom prst="rect">
              <a:avLst/>
            </a:prstGeom>
            <a:noFill/>
          </p:spPr>
          <p:txBody>
            <a:bodyPr wrap="square" rtlCol="0">
              <a:spAutoFit/>
            </a:bodyPr>
            <a:lstStyle/>
            <a:p>
              <a:r>
                <a:rPr lang="en-US" sz="2000">
                  <a:solidFill>
                    <a:srgbClr val="FF0000"/>
                  </a:solidFill>
                  <a:latin typeface="Ink Free" panose="03080402000500000000" pitchFamily="66" charset="0"/>
                </a:rPr>
                <a:t>Art 1</a:t>
              </a:r>
            </a:p>
          </p:txBody>
        </p:sp>
        <p:sp>
          <p:nvSpPr>
            <p:cNvPr id="11" name="TextBox 10">
              <a:extLst>
                <a:ext uri="{FF2B5EF4-FFF2-40B4-BE49-F238E27FC236}">
                  <a16:creationId xmlns:a16="http://schemas.microsoft.com/office/drawing/2014/main" id="{BFA49DD6-5CA6-43B6-9096-858AC6CFD6F6}"/>
                </a:ext>
              </a:extLst>
            </p:cNvPr>
            <p:cNvSpPr txBox="1"/>
            <p:nvPr/>
          </p:nvSpPr>
          <p:spPr>
            <a:xfrm>
              <a:off x="5895734" y="2712291"/>
              <a:ext cx="977200" cy="400110"/>
            </a:xfrm>
            <a:prstGeom prst="rect">
              <a:avLst/>
            </a:prstGeom>
            <a:noFill/>
          </p:spPr>
          <p:txBody>
            <a:bodyPr wrap="square" rtlCol="0">
              <a:spAutoFit/>
            </a:bodyPr>
            <a:lstStyle/>
            <a:p>
              <a:r>
                <a:rPr lang="en-US" sz="2000">
                  <a:solidFill>
                    <a:srgbClr val="FF0000"/>
                  </a:solidFill>
                  <a:latin typeface="Ink Free" panose="03080402000500000000" pitchFamily="66" charset="0"/>
                </a:rPr>
                <a:t>PE</a:t>
              </a:r>
            </a:p>
          </p:txBody>
        </p:sp>
      </p:grpSp>
      <p:sp>
        <p:nvSpPr>
          <p:cNvPr id="13" name="TextBox 12">
            <a:extLst>
              <a:ext uri="{FF2B5EF4-FFF2-40B4-BE49-F238E27FC236}">
                <a16:creationId xmlns:a16="http://schemas.microsoft.com/office/drawing/2014/main" id="{8DD90301-15AD-4CF6-BCF7-3B669A0E192B}"/>
              </a:ext>
            </a:extLst>
          </p:cNvPr>
          <p:cNvSpPr txBox="1"/>
          <p:nvPr/>
        </p:nvSpPr>
        <p:spPr>
          <a:xfrm>
            <a:off x="190638" y="3428069"/>
            <a:ext cx="7920090" cy="3539430"/>
          </a:xfrm>
          <a:prstGeom prst="rect">
            <a:avLst/>
          </a:prstGeom>
          <a:noFill/>
        </p:spPr>
        <p:txBody>
          <a:bodyPr wrap="square" lIns="91440" tIns="45720" rIns="91440" bIns="45720" anchor="t">
            <a:spAutoFit/>
          </a:bodyPr>
          <a:lstStyle/>
          <a:p>
            <a:pPr algn="ctr"/>
            <a:r>
              <a:rPr lang="en-US" sz="2800">
                <a:latin typeface="Quire Sans"/>
                <a:cs typeface="Quire Sans"/>
              </a:rPr>
              <a:t>In order of preference, list </a:t>
            </a:r>
            <a:r>
              <a:rPr lang="en-US" sz="2800" i="1">
                <a:latin typeface="Quire Sans"/>
                <a:cs typeface="Quire Sans"/>
              </a:rPr>
              <a:t>at least </a:t>
            </a:r>
            <a:r>
              <a:rPr lang="en-US" sz="2800">
                <a:latin typeface="Quire Sans"/>
                <a:cs typeface="Quire Sans"/>
              </a:rPr>
              <a:t>three alternative courses.  Alternatives are highly suggested in World Languages, Fine Arts, and your Endorsement Pathway.</a:t>
            </a:r>
          </a:p>
          <a:p>
            <a:pPr algn="ctr"/>
            <a:r>
              <a:rPr lang="en-US" sz="2800" b="1">
                <a:latin typeface="Quire Sans"/>
                <a:cs typeface="Quire Sans"/>
              </a:rPr>
              <a:t>IF YOU DO NOT SELECT ALTERNATES, YOUR COUNSELOR WILL SELECT FOR YOU BASED ON COURSE AVAILABILITY AND YOUR GRADUATION REQUIREMENTS. </a:t>
            </a:r>
          </a:p>
        </p:txBody>
      </p:sp>
    </p:spTree>
    <p:extLst>
      <p:ext uri="{BB962C8B-B14F-4D97-AF65-F5344CB8AC3E}">
        <p14:creationId xmlns:p14="http://schemas.microsoft.com/office/powerpoint/2010/main" val="4109818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5706AA-2FCD-408E-B9F8-32FCEF93D207}"/>
              </a:ext>
            </a:extLst>
          </p:cNvPr>
          <p:cNvSpPr>
            <a:spLocks noGrp="1"/>
          </p:cNvSpPr>
          <p:nvPr>
            <p:ph type="title"/>
          </p:nvPr>
        </p:nvSpPr>
        <p:spPr>
          <a:xfrm>
            <a:off x="140782" y="177503"/>
            <a:ext cx="4343400" cy="2133598"/>
          </a:xfrm>
        </p:spPr>
        <p:txBody>
          <a:bodyPr>
            <a:noAutofit/>
          </a:bodyPr>
          <a:lstStyle/>
          <a:p>
            <a:r>
              <a:rPr lang="en-US"/>
              <a:t>Course Selection Form- Signatures</a:t>
            </a:r>
          </a:p>
        </p:txBody>
      </p:sp>
      <p:grpSp>
        <p:nvGrpSpPr>
          <p:cNvPr id="5" name="Group 4">
            <a:extLst>
              <a:ext uri="{FF2B5EF4-FFF2-40B4-BE49-F238E27FC236}">
                <a16:creationId xmlns:a16="http://schemas.microsoft.com/office/drawing/2014/main" id="{0C7C5221-74F2-427B-9A67-2715C09C44CF}"/>
              </a:ext>
            </a:extLst>
          </p:cNvPr>
          <p:cNvGrpSpPr/>
          <p:nvPr/>
        </p:nvGrpSpPr>
        <p:grpSpPr>
          <a:xfrm>
            <a:off x="2817812" y="3962400"/>
            <a:ext cx="7983285" cy="2290981"/>
            <a:chOff x="1915186" y="2543174"/>
            <a:chExt cx="7439398" cy="2062381"/>
          </a:xfrm>
        </p:grpSpPr>
        <p:pic>
          <p:nvPicPr>
            <p:cNvPr id="6" name="Picture 5">
              <a:extLst>
                <a:ext uri="{FF2B5EF4-FFF2-40B4-BE49-F238E27FC236}">
                  <a16:creationId xmlns:a16="http://schemas.microsoft.com/office/drawing/2014/main" id="{1AC14A3D-5904-4031-A529-83BBE31F4980}"/>
                </a:ext>
              </a:extLst>
            </p:cNvPr>
            <p:cNvPicPr>
              <a:picLocks noChangeAspect="1"/>
            </p:cNvPicPr>
            <p:nvPr/>
          </p:nvPicPr>
          <p:blipFill>
            <a:blip r:embed="rId2"/>
            <a:stretch>
              <a:fillRect/>
            </a:stretch>
          </p:blipFill>
          <p:spPr>
            <a:xfrm>
              <a:off x="1933775" y="2543174"/>
              <a:ext cx="7295950" cy="20623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9BAE22C8-E9C3-483E-B2BC-ADD670065678}"/>
                </a:ext>
              </a:extLst>
            </p:cNvPr>
            <p:cNvSpPr txBox="1"/>
            <p:nvPr/>
          </p:nvSpPr>
          <p:spPr>
            <a:xfrm>
              <a:off x="4488946" y="2767953"/>
              <a:ext cx="2743200" cy="307777"/>
            </a:xfrm>
            <a:prstGeom prst="rect">
              <a:avLst/>
            </a:prstGeom>
            <a:noFill/>
          </p:spPr>
          <p:txBody>
            <a:bodyPr wrap="square" rtlCol="0">
              <a:spAutoFit/>
            </a:bodyPr>
            <a:lstStyle/>
            <a:p>
              <a:r>
                <a:rPr lang="en-US" sz="1400">
                  <a:solidFill>
                    <a:srgbClr val="FF0000"/>
                  </a:solidFill>
                  <a:latin typeface="Ink Free" panose="03080402000500000000" pitchFamily="66" charset="0"/>
                </a:rPr>
                <a:t>Sally.S1@student.fortbendisd.com</a:t>
              </a:r>
            </a:p>
          </p:txBody>
        </p:sp>
        <p:sp>
          <p:nvSpPr>
            <p:cNvPr id="8" name="TextBox 7">
              <a:extLst>
                <a:ext uri="{FF2B5EF4-FFF2-40B4-BE49-F238E27FC236}">
                  <a16:creationId xmlns:a16="http://schemas.microsoft.com/office/drawing/2014/main" id="{F361C189-506C-4E41-AD3A-9F7E884E2D63}"/>
                </a:ext>
              </a:extLst>
            </p:cNvPr>
            <p:cNvSpPr txBox="1"/>
            <p:nvPr/>
          </p:nvSpPr>
          <p:spPr>
            <a:xfrm>
              <a:off x="7213556" y="2701369"/>
              <a:ext cx="2141028" cy="360186"/>
            </a:xfrm>
            <a:prstGeom prst="rect">
              <a:avLst/>
            </a:prstGeom>
            <a:noFill/>
          </p:spPr>
          <p:txBody>
            <a:bodyPr wrap="square" rtlCol="0">
              <a:spAutoFit/>
            </a:bodyPr>
            <a:lstStyle/>
            <a:p>
              <a:r>
                <a:rPr lang="en-US" sz="2000">
                  <a:solidFill>
                    <a:srgbClr val="FF0000"/>
                  </a:solidFill>
                  <a:latin typeface="Ink Free" panose="03080402000500000000" pitchFamily="66" charset="0"/>
                </a:rPr>
                <a:t>281-327-0116</a:t>
              </a:r>
            </a:p>
          </p:txBody>
        </p:sp>
        <p:sp>
          <p:nvSpPr>
            <p:cNvPr id="9" name="TextBox 8">
              <a:extLst>
                <a:ext uri="{FF2B5EF4-FFF2-40B4-BE49-F238E27FC236}">
                  <a16:creationId xmlns:a16="http://schemas.microsoft.com/office/drawing/2014/main" id="{B3937F2F-0821-4655-9050-1578862A4974}"/>
                </a:ext>
              </a:extLst>
            </p:cNvPr>
            <p:cNvSpPr txBox="1"/>
            <p:nvPr/>
          </p:nvSpPr>
          <p:spPr>
            <a:xfrm>
              <a:off x="7225272" y="3954786"/>
              <a:ext cx="1880375" cy="360186"/>
            </a:xfrm>
            <a:prstGeom prst="rect">
              <a:avLst/>
            </a:prstGeom>
            <a:noFill/>
          </p:spPr>
          <p:txBody>
            <a:bodyPr wrap="square" rtlCol="0">
              <a:spAutoFit/>
            </a:bodyPr>
            <a:lstStyle/>
            <a:p>
              <a:r>
                <a:rPr lang="en-US" sz="2000">
                  <a:solidFill>
                    <a:srgbClr val="FF0000"/>
                  </a:solidFill>
                  <a:latin typeface="Ink Free" panose="03080402000500000000" pitchFamily="66" charset="0"/>
                </a:rPr>
                <a:t>281-327-0116</a:t>
              </a:r>
            </a:p>
          </p:txBody>
        </p:sp>
        <p:sp>
          <p:nvSpPr>
            <p:cNvPr id="10" name="TextBox 9">
              <a:extLst>
                <a:ext uri="{FF2B5EF4-FFF2-40B4-BE49-F238E27FC236}">
                  <a16:creationId xmlns:a16="http://schemas.microsoft.com/office/drawing/2014/main" id="{07FD168B-CDB8-4F43-951E-1F5E52D06941}"/>
                </a:ext>
              </a:extLst>
            </p:cNvPr>
            <p:cNvSpPr txBox="1"/>
            <p:nvPr/>
          </p:nvSpPr>
          <p:spPr>
            <a:xfrm>
              <a:off x="4377053" y="3954786"/>
              <a:ext cx="2711644" cy="415599"/>
            </a:xfrm>
            <a:prstGeom prst="rect">
              <a:avLst/>
            </a:prstGeom>
            <a:noFill/>
          </p:spPr>
          <p:txBody>
            <a:bodyPr wrap="square" rtlCol="0">
              <a:spAutoFit/>
            </a:bodyPr>
            <a:lstStyle/>
            <a:p>
              <a:r>
                <a:rPr lang="en-US">
                  <a:solidFill>
                    <a:srgbClr val="FF0000"/>
                  </a:solidFill>
                  <a:latin typeface="Ink Free" panose="03080402000500000000" pitchFamily="66" charset="0"/>
                </a:rPr>
                <a:t>Sallymom@gmail.com</a:t>
              </a:r>
            </a:p>
          </p:txBody>
        </p:sp>
        <p:sp>
          <p:nvSpPr>
            <p:cNvPr id="11" name="TextBox 10">
              <a:extLst>
                <a:ext uri="{FF2B5EF4-FFF2-40B4-BE49-F238E27FC236}">
                  <a16:creationId xmlns:a16="http://schemas.microsoft.com/office/drawing/2014/main" id="{C28AAE2D-3ABA-4D25-8AE4-593B279E59BC}"/>
                </a:ext>
              </a:extLst>
            </p:cNvPr>
            <p:cNvSpPr txBox="1"/>
            <p:nvPr/>
          </p:nvSpPr>
          <p:spPr>
            <a:xfrm>
              <a:off x="1915186" y="2703428"/>
              <a:ext cx="2448900" cy="415599"/>
            </a:xfrm>
            <a:prstGeom prst="rect">
              <a:avLst/>
            </a:prstGeom>
            <a:noFill/>
          </p:spPr>
          <p:txBody>
            <a:bodyPr wrap="square" rtlCol="0">
              <a:spAutoFit/>
            </a:bodyPr>
            <a:lstStyle/>
            <a:p>
              <a:r>
                <a:rPr lang="en-US">
                  <a:solidFill>
                    <a:srgbClr val="FF0000"/>
                  </a:solidFill>
                  <a:latin typeface="Segoe Script" panose="030B0504020000000003" pitchFamily="66" charset="0"/>
                </a:rPr>
                <a:t>Sally Smith</a:t>
              </a:r>
            </a:p>
          </p:txBody>
        </p:sp>
        <p:sp>
          <p:nvSpPr>
            <p:cNvPr id="12" name="TextBox 11">
              <a:extLst>
                <a:ext uri="{FF2B5EF4-FFF2-40B4-BE49-F238E27FC236}">
                  <a16:creationId xmlns:a16="http://schemas.microsoft.com/office/drawing/2014/main" id="{547848E3-A9F3-420E-A014-17A461E5F8C3}"/>
                </a:ext>
              </a:extLst>
            </p:cNvPr>
            <p:cNvSpPr txBox="1"/>
            <p:nvPr/>
          </p:nvSpPr>
          <p:spPr>
            <a:xfrm>
              <a:off x="2041185" y="3877842"/>
              <a:ext cx="1692226" cy="523220"/>
            </a:xfrm>
            <a:prstGeom prst="rect">
              <a:avLst/>
            </a:prstGeom>
            <a:noFill/>
          </p:spPr>
          <p:txBody>
            <a:bodyPr wrap="square" rtlCol="0">
              <a:spAutoFit/>
            </a:bodyPr>
            <a:lstStyle/>
            <a:p>
              <a:r>
                <a:rPr lang="en-US" sz="2800">
                  <a:solidFill>
                    <a:srgbClr val="FF0000"/>
                  </a:solidFill>
                  <a:latin typeface="Freestyle Script" panose="030804020302050B0404" pitchFamily="66" charset="0"/>
                </a:rPr>
                <a:t>Susan Smith</a:t>
              </a:r>
            </a:p>
          </p:txBody>
        </p:sp>
      </p:grpSp>
      <p:sp>
        <p:nvSpPr>
          <p:cNvPr id="13" name="TextBox 12">
            <a:extLst>
              <a:ext uri="{FF2B5EF4-FFF2-40B4-BE49-F238E27FC236}">
                <a16:creationId xmlns:a16="http://schemas.microsoft.com/office/drawing/2014/main" id="{5E0DF74D-6A1A-463D-ABDA-9DE0F3E39ABE}"/>
              </a:ext>
            </a:extLst>
          </p:cNvPr>
          <p:cNvSpPr txBox="1"/>
          <p:nvPr/>
        </p:nvSpPr>
        <p:spPr>
          <a:xfrm>
            <a:off x="4873449" y="175958"/>
            <a:ext cx="6371304" cy="3046988"/>
          </a:xfrm>
          <a:prstGeom prst="rect">
            <a:avLst/>
          </a:prstGeom>
          <a:noFill/>
        </p:spPr>
        <p:txBody>
          <a:bodyPr wrap="square" lIns="91440" tIns="45720" rIns="91440" bIns="45720" rtlCol="0" anchor="t">
            <a:spAutoFit/>
          </a:bodyPr>
          <a:lstStyle/>
          <a:p>
            <a:pPr algn="ctr"/>
            <a:r>
              <a:rPr lang="en-US" sz="3200">
                <a:latin typeface="Quire Sans"/>
                <a:cs typeface="Quire Sans"/>
              </a:rPr>
              <a:t>Please make sure you sign your Course Selection Sheet and get your parent to sign.  Course Selection Sheets will not be accepted without a parent signature.</a:t>
            </a:r>
          </a:p>
        </p:txBody>
      </p:sp>
    </p:spTree>
    <p:extLst>
      <p:ext uri="{BB962C8B-B14F-4D97-AF65-F5344CB8AC3E}">
        <p14:creationId xmlns:p14="http://schemas.microsoft.com/office/powerpoint/2010/main" val="429177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C63B-0A31-41B8-9705-AC76841C72A1}"/>
              </a:ext>
            </a:extLst>
          </p:cNvPr>
          <p:cNvSpPr>
            <a:spLocks noGrp="1"/>
          </p:cNvSpPr>
          <p:nvPr>
            <p:ph type="title"/>
          </p:nvPr>
        </p:nvSpPr>
        <p:spPr>
          <a:xfrm>
            <a:off x="227012" y="268182"/>
            <a:ext cx="3886199" cy="2133598"/>
          </a:xfrm>
        </p:spPr>
        <p:txBody>
          <a:bodyPr>
            <a:noAutofit/>
          </a:bodyPr>
          <a:lstStyle/>
          <a:p>
            <a:r>
              <a:rPr lang="en-US" sz="4800"/>
              <a:t>Course Selection- School Links</a:t>
            </a:r>
          </a:p>
        </p:txBody>
      </p:sp>
      <p:sp>
        <p:nvSpPr>
          <p:cNvPr id="6" name="TextBox 5">
            <a:extLst>
              <a:ext uri="{FF2B5EF4-FFF2-40B4-BE49-F238E27FC236}">
                <a16:creationId xmlns:a16="http://schemas.microsoft.com/office/drawing/2014/main" id="{1B3F1852-3DF1-49A5-BBC2-0F78D4F3CC5B}"/>
              </a:ext>
            </a:extLst>
          </p:cNvPr>
          <p:cNvSpPr txBox="1"/>
          <p:nvPr/>
        </p:nvSpPr>
        <p:spPr>
          <a:xfrm>
            <a:off x="4710529" y="155011"/>
            <a:ext cx="6730171" cy="2246769"/>
          </a:xfrm>
          <a:prstGeom prst="rect">
            <a:avLst/>
          </a:prstGeom>
          <a:noFill/>
        </p:spPr>
        <p:txBody>
          <a:bodyPr wrap="square" lIns="91440" tIns="45720" rIns="91440" bIns="45720" rtlCol="0" anchor="t">
            <a:spAutoFit/>
          </a:bodyPr>
          <a:lstStyle/>
          <a:p>
            <a:pPr algn="ctr"/>
            <a:r>
              <a:rPr lang="en-US" sz="3600"/>
              <a:t>Students will input course selections in School Links for the 2026-2027 school year.</a:t>
            </a:r>
          </a:p>
          <a:p>
            <a:pPr algn="ctr"/>
            <a:endParaRPr lang="en-US" sz="3200"/>
          </a:p>
        </p:txBody>
      </p:sp>
      <p:pic>
        <p:nvPicPr>
          <p:cNvPr id="3074" name="Picture 2" descr="Introducing SchooLinks: PPS's New College and Career Readiness Platform! |  Jamieson School">
            <a:extLst>
              <a:ext uri="{FF2B5EF4-FFF2-40B4-BE49-F238E27FC236}">
                <a16:creationId xmlns:a16="http://schemas.microsoft.com/office/drawing/2014/main" id="{ADA7BDA6-E859-CD40-A74F-7A43F5A6E3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000" t="7220" r="25200" b="4368"/>
          <a:stretch/>
        </p:blipFill>
        <p:spPr bwMode="auto">
          <a:xfrm>
            <a:off x="6786886" y="2143091"/>
            <a:ext cx="1958728" cy="1990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5D13F9-8349-1F85-E8B5-C04DE8D34044}"/>
              </a:ext>
            </a:extLst>
          </p:cNvPr>
          <p:cNvSpPr txBox="1"/>
          <p:nvPr/>
        </p:nvSpPr>
        <p:spPr>
          <a:xfrm>
            <a:off x="0" y="4342991"/>
            <a:ext cx="11212945" cy="2492990"/>
          </a:xfrm>
          <a:prstGeom prst="rect">
            <a:avLst/>
          </a:prstGeom>
          <a:noFill/>
        </p:spPr>
        <p:txBody>
          <a:bodyPr wrap="square" lIns="91440" tIns="45720" rIns="91440" bIns="45720" rtlCol="0" anchor="t">
            <a:spAutoFit/>
          </a:bodyPr>
          <a:lstStyle/>
          <a:p>
            <a:pPr algn="ctr"/>
            <a:r>
              <a:rPr lang="en-US" sz="4000"/>
              <a:t>Instructions on how to complete course selection in School Links will be sent to students and parents.</a:t>
            </a:r>
          </a:p>
          <a:p>
            <a:pPr algn="ctr"/>
            <a:endParaRPr lang="en-US" sz="3600" b="1">
              <a:cs typeface="Quire Sans"/>
            </a:endParaRPr>
          </a:p>
        </p:txBody>
      </p:sp>
    </p:spTree>
    <p:extLst>
      <p:ext uri="{BB962C8B-B14F-4D97-AF65-F5344CB8AC3E}">
        <p14:creationId xmlns:p14="http://schemas.microsoft.com/office/powerpoint/2010/main" val="602624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95AC-828B-BF48-8A81-64460C8344D0}"/>
              </a:ext>
            </a:extLst>
          </p:cNvPr>
          <p:cNvSpPr>
            <a:spLocks noGrp="1"/>
          </p:cNvSpPr>
          <p:nvPr>
            <p:ph type="title"/>
          </p:nvPr>
        </p:nvSpPr>
        <p:spPr>
          <a:xfrm>
            <a:off x="2055812" y="2514600"/>
            <a:ext cx="6502054" cy="1143000"/>
          </a:xfrm>
        </p:spPr>
        <p:txBody>
          <a:bodyPr>
            <a:noAutofit/>
          </a:bodyPr>
          <a:lstStyle/>
          <a:p>
            <a:r>
              <a:rPr lang="en-US" sz="8800"/>
              <a:t>Questions?</a:t>
            </a:r>
          </a:p>
        </p:txBody>
      </p:sp>
    </p:spTree>
    <p:extLst>
      <p:ext uri="{BB962C8B-B14F-4D97-AF65-F5344CB8AC3E}">
        <p14:creationId xmlns:p14="http://schemas.microsoft.com/office/powerpoint/2010/main" val="17156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C532C-86F4-42FF-AA03-5D419114893B}"/>
              </a:ext>
            </a:extLst>
          </p:cNvPr>
          <p:cNvSpPr>
            <a:spLocks noGrp="1"/>
          </p:cNvSpPr>
          <p:nvPr>
            <p:ph type="title"/>
          </p:nvPr>
        </p:nvSpPr>
        <p:spPr>
          <a:xfrm>
            <a:off x="227012" y="762000"/>
            <a:ext cx="4495800" cy="2133598"/>
          </a:xfrm>
        </p:spPr>
        <p:txBody>
          <a:bodyPr>
            <a:normAutofit/>
          </a:bodyPr>
          <a:lstStyle/>
          <a:p>
            <a:r>
              <a:rPr lang="en-US" sz="4400">
                <a:solidFill>
                  <a:schemeClr val="bg2">
                    <a:lumMod val="50000"/>
                  </a:schemeClr>
                </a:solidFill>
              </a:rPr>
              <a:t>What is an Endorsement?</a:t>
            </a:r>
          </a:p>
        </p:txBody>
      </p:sp>
      <p:sp>
        <p:nvSpPr>
          <p:cNvPr id="4" name="TextBox 3">
            <a:extLst>
              <a:ext uri="{FF2B5EF4-FFF2-40B4-BE49-F238E27FC236}">
                <a16:creationId xmlns:a16="http://schemas.microsoft.com/office/drawing/2014/main" id="{926265E0-CCD2-45C1-8B1D-68CBD6E5CC0F}"/>
              </a:ext>
            </a:extLst>
          </p:cNvPr>
          <p:cNvSpPr txBox="1"/>
          <p:nvPr/>
        </p:nvSpPr>
        <p:spPr>
          <a:xfrm>
            <a:off x="227012" y="3870963"/>
            <a:ext cx="5158494" cy="2548390"/>
          </a:xfrm>
          <a:prstGeom prst="rect">
            <a:avLst/>
          </a:prstGeom>
          <a:ln w="38100">
            <a:solidFill>
              <a:schemeClr val="accent3"/>
            </a:solidFill>
          </a:ln>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gn="ctr">
              <a:lnSpc>
                <a:spcPct val="95000"/>
              </a:lnSpc>
            </a:pPr>
            <a:r>
              <a:rPr lang="en-US" sz="2800"/>
              <a:t>An Endorsement is a related series of courses that are grouped together by interest or skill set.  They provide you with  in-depth knowledge of a subject area. </a:t>
            </a:r>
            <a:endParaRPr lang="en-US"/>
          </a:p>
        </p:txBody>
      </p:sp>
      <p:pic>
        <p:nvPicPr>
          <p:cNvPr id="3074" name="Picture 2" descr="📚 Endorsements give students an early taste of different career options so  that they are more prepared after graduating high school for college and  career! Which do your students gravitate toward the">
            <a:extLst>
              <a:ext uri="{FF2B5EF4-FFF2-40B4-BE49-F238E27FC236}">
                <a16:creationId xmlns:a16="http://schemas.microsoft.com/office/drawing/2014/main" id="{A7B8A6A7-7F61-B399-DCB3-7BA45BA9EB12}"/>
              </a:ext>
            </a:extLst>
          </p:cNvPr>
          <p:cNvPicPr>
            <a:picLocks noChangeAspect="1" noChangeArrowheads="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t="6076" b="15930"/>
          <a:stretch>
            <a:fillRect/>
          </a:stretch>
        </p:blipFill>
        <p:spPr bwMode="auto">
          <a:xfrm>
            <a:off x="5594836" y="484560"/>
            <a:ext cx="6182636" cy="4822076"/>
          </a:xfrm>
          <a:prstGeom prst="rect">
            <a:avLst/>
          </a:prstGeom>
          <a:noFill/>
          <a:ln w="57150">
            <a:solidFill>
              <a:schemeClr val="accent3"/>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F0308C-0CFA-8509-46C0-E1D7C5E2B952}"/>
              </a:ext>
            </a:extLst>
          </p:cNvPr>
          <p:cNvSpPr txBox="1"/>
          <p:nvPr/>
        </p:nvSpPr>
        <p:spPr>
          <a:xfrm>
            <a:off x="5879592" y="5541264"/>
            <a:ext cx="4901184" cy="1200329"/>
          </a:xfrm>
          <a:prstGeom prst="rect">
            <a:avLst/>
          </a:prstGeom>
          <a:noFill/>
        </p:spPr>
        <p:txBody>
          <a:bodyPr wrap="square" rtlCol="0">
            <a:spAutoFit/>
          </a:bodyPr>
          <a:lstStyle/>
          <a:p>
            <a:pPr algn="ctr"/>
            <a:r>
              <a:rPr lang="en-US" sz="2400" dirty="0"/>
              <a:t>Completing an Endorsement pathway is a requirement for graduation.</a:t>
            </a:r>
          </a:p>
        </p:txBody>
      </p:sp>
    </p:spTree>
    <p:extLst>
      <p:ext uri="{BB962C8B-B14F-4D97-AF65-F5344CB8AC3E}">
        <p14:creationId xmlns:p14="http://schemas.microsoft.com/office/powerpoint/2010/main" val="38920342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7EE103-B475-485A-9F01-6EC445F43293}"/>
              </a:ext>
            </a:extLst>
          </p:cNvPr>
          <p:cNvPicPr>
            <a:picLocks noChangeAspect="1"/>
          </p:cNvPicPr>
          <p:nvPr/>
        </p:nvPicPr>
        <p:blipFill>
          <a:blip r:embed="rId3"/>
          <a:srcRect r="535" b="6743"/>
          <a:stretch>
            <a:fillRect/>
          </a:stretch>
        </p:blipFill>
        <p:spPr>
          <a:xfrm>
            <a:off x="552247" y="260882"/>
            <a:ext cx="10069571" cy="5909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28923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a:xfrm>
            <a:off x="150812" y="228600"/>
            <a:ext cx="6745287" cy="1143000"/>
          </a:xfrm>
        </p:spPr>
        <p:txBody>
          <a:bodyPr anchor="t">
            <a:noAutofit/>
          </a:bodyPr>
          <a:lstStyle/>
          <a:p>
            <a:pPr>
              <a:lnSpc>
                <a:spcPct val="100000"/>
              </a:lnSpc>
            </a:pPr>
            <a:r>
              <a:rPr lang="en-US" sz="4400" b="1"/>
              <a:t>EOC (STAAR) Test Requirements</a:t>
            </a:r>
          </a:p>
        </p:txBody>
      </p:sp>
      <p:sp>
        <p:nvSpPr>
          <p:cNvPr id="3" name="Content Placeholder 2"/>
          <p:cNvSpPr>
            <a:spLocks noGrp="1"/>
          </p:cNvSpPr>
          <p:nvPr>
            <p:ph idx="1"/>
          </p:nvPr>
        </p:nvSpPr>
        <p:spPr>
          <a:xfrm>
            <a:off x="1443227" y="1845564"/>
            <a:ext cx="5562600" cy="3733800"/>
          </a:xfrm>
        </p:spPr>
        <p:txBody>
          <a:bodyPr vert="horz" lIns="121899" tIns="60949" rIns="121899" bIns="60949" rtlCol="0" anchor="t">
            <a:noAutofit/>
          </a:bodyPr>
          <a:lstStyle/>
          <a:p>
            <a:pPr marL="0" indent="0" algn="ctr">
              <a:buClr>
                <a:schemeClr val="bg1"/>
              </a:buClr>
              <a:buNone/>
            </a:pPr>
            <a:r>
              <a:rPr lang="en-US" sz="2800"/>
              <a:t>There are five EOC tests that are required for graduation:</a:t>
            </a:r>
          </a:p>
          <a:p>
            <a:pPr marL="0" indent="0" algn="ctr">
              <a:buClr>
                <a:schemeClr val="bg1"/>
              </a:buClr>
              <a:buNone/>
            </a:pPr>
            <a:endParaRPr lang="en-US" sz="1050">
              <a:cs typeface="Quire Sans"/>
            </a:endParaRPr>
          </a:p>
          <a:p>
            <a:pPr marL="730885" lvl="1" indent="-304165"/>
            <a:r>
              <a:rPr lang="en-US" sz="3400"/>
              <a:t>Algebra 1</a:t>
            </a:r>
            <a:endParaRPr lang="en-US" sz="3400">
              <a:cs typeface="Quire Sans"/>
            </a:endParaRPr>
          </a:p>
          <a:p>
            <a:pPr marL="730885" lvl="1" indent="-304165"/>
            <a:r>
              <a:rPr lang="en-US" sz="3400"/>
              <a:t>Biology</a:t>
            </a:r>
            <a:endParaRPr lang="en-US" sz="3400">
              <a:cs typeface="Quire Sans"/>
            </a:endParaRPr>
          </a:p>
          <a:p>
            <a:pPr marL="730885" lvl="1" indent="-304165"/>
            <a:r>
              <a:rPr lang="en-US" sz="3400"/>
              <a:t>English 1</a:t>
            </a:r>
            <a:endParaRPr lang="en-US" sz="3400">
              <a:cs typeface="Quire Sans"/>
            </a:endParaRPr>
          </a:p>
          <a:p>
            <a:pPr marL="730885" lvl="1" indent="-304165"/>
            <a:r>
              <a:rPr lang="en-US" sz="3400"/>
              <a:t>English 2</a:t>
            </a:r>
            <a:endParaRPr lang="en-US" sz="3400">
              <a:cs typeface="Quire Sans"/>
            </a:endParaRPr>
          </a:p>
          <a:p>
            <a:pPr marL="730885" lvl="1" indent="-304165"/>
            <a:r>
              <a:rPr lang="en-US" sz="3400"/>
              <a:t>US History</a:t>
            </a:r>
            <a:endParaRPr lang="en-US" sz="3400">
              <a:cs typeface="Quire Sans"/>
            </a:endParaRPr>
          </a:p>
          <a:p>
            <a:pPr algn="ctr"/>
            <a:endParaRPr lang="en-US" sz="2000"/>
          </a:p>
        </p:txBody>
      </p:sp>
    </p:spTree>
    <p:extLst>
      <p:ext uri="{BB962C8B-B14F-4D97-AF65-F5344CB8AC3E}">
        <p14:creationId xmlns:p14="http://schemas.microsoft.com/office/powerpoint/2010/main" val="37143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1A3AD-D33D-8B3B-7A2E-6AF9435E8B50}"/>
              </a:ext>
            </a:extLst>
          </p:cNvPr>
          <p:cNvSpPr>
            <a:spLocks noGrp="1"/>
          </p:cNvSpPr>
          <p:nvPr>
            <p:ph type="body" sz="quarter" idx="11"/>
          </p:nvPr>
        </p:nvSpPr>
        <p:spPr>
          <a:xfrm>
            <a:off x="4992624" y="758952"/>
            <a:ext cx="6153912" cy="5129784"/>
          </a:xfrm>
        </p:spPr>
        <p:txBody>
          <a:bodyPr>
            <a:normAutofit/>
          </a:bodyPr>
          <a:lstStyle/>
          <a:p>
            <a:pPr marL="383540" indent="-383540"/>
            <a:r>
              <a:rPr lang="en-US" sz="2800" dirty="0"/>
              <a:t>Must pass all 5 STAAR EOC exams </a:t>
            </a:r>
          </a:p>
          <a:p>
            <a:pPr marL="383540" indent="-383540"/>
            <a:r>
              <a:rPr lang="en-US" sz="2800" dirty="0"/>
              <a:t>Must complete CPR training- provided on campus</a:t>
            </a:r>
          </a:p>
          <a:p>
            <a:pPr marL="383540" indent="-383540"/>
            <a:r>
              <a:rPr lang="en-US" sz="2800" dirty="0"/>
              <a:t>Must complete Peace Officer training- provided on campus</a:t>
            </a:r>
          </a:p>
          <a:p>
            <a:pPr marL="383540" indent="-383540"/>
            <a:r>
              <a:rPr lang="en-US" sz="2800" dirty="0"/>
              <a:t>Must complete FAFSA, TAFSA, or opt out form – available your senior year</a:t>
            </a:r>
          </a:p>
        </p:txBody>
      </p:sp>
      <p:sp>
        <p:nvSpPr>
          <p:cNvPr id="3" name="Title 2">
            <a:extLst>
              <a:ext uri="{FF2B5EF4-FFF2-40B4-BE49-F238E27FC236}">
                <a16:creationId xmlns:a16="http://schemas.microsoft.com/office/drawing/2014/main" id="{56A95E50-EC75-4F64-ECEF-00FEDD6C97C7}"/>
              </a:ext>
            </a:extLst>
          </p:cNvPr>
          <p:cNvSpPr>
            <a:spLocks noGrp="1"/>
          </p:cNvSpPr>
          <p:nvPr>
            <p:ph type="title"/>
          </p:nvPr>
        </p:nvSpPr>
        <p:spPr>
          <a:xfrm>
            <a:off x="135573" y="82296"/>
            <a:ext cx="4454715" cy="2715768"/>
          </a:xfrm>
        </p:spPr>
        <p:txBody>
          <a:bodyPr>
            <a:normAutofit/>
          </a:bodyPr>
          <a:lstStyle/>
          <a:p>
            <a:r>
              <a:rPr lang="en-US" dirty="0"/>
              <a:t>Additional Graduation Requirements</a:t>
            </a:r>
          </a:p>
        </p:txBody>
      </p:sp>
    </p:spTree>
    <p:extLst>
      <p:ext uri="{BB962C8B-B14F-4D97-AF65-F5344CB8AC3E}">
        <p14:creationId xmlns:p14="http://schemas.microsoft.com/office/powerpoint/2010/main" val="150847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D0FF873-0D97-4AE7-A97E-539910376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Content Placeholder 4" descr="A diagram of a school&#10;&#10;AI-generated content may be incorrect.">
            <a:extLst>
              <a:ext uri="{FF2B5EF4-FFF2-40B4-BE49-F238E27FC236}">
                <a16:creationId xmlns:a16="http://schemas.microsoft.com/office/drawing/2014/main" id="{08FCAAF1-9608-B02B-6387-6FBAD7447172}"/>
              </a:ext>
            </a:extLst>
          </p:cNvPr>
          <p:cNvPicPr>
            <a:picLocks noChangeAspect="1"/>
          </p:cNvPicPr>
          <p:nvPr/>
        </p:nvPicPr>
        <p:blipFill>
          <a:blip r:embed="rId2"/>
          <a:stretch>
            <a:fillRect/>
          </a:stretch>
        </p:blipFill>
        <p:spPr>
          <a:xfrm>
            <a:off x="1083558" y="744127"/>
            <a:ext cx="9546219" cy="5369746"/>
          </a:xfrm>
          <a:prstGeom prst="rect">
            <a:avLst/>
          </a:prstGeom>
          <a:solidFill>
            <a:srgbClr val="000000">
              <a:shade val="95000"/>
            </a:srgbClr>
          </a:solidFill>
          <a:ln w="38100" cap="sq">
            <a:solidFill>
              <a:srgbClr val="000000"/>
            </a:solidFill>
            <a:miter lim="800000"/>
          </a:ln>
          <a:effectLst>
            <a:outerShdw blurRad="254000" dist="190500" dir="2700000" sy="90000" algn="bl" rotWithShape="0">
              <a:srgbClr val="000000">
                <a:alpha val="40000"/>
              </a:srgbClr>
            </a:outerShdw>
          </a:effectLst>
        </p:spPr>
      </p:pic>
      <p:sp>
        <p:nvSpPr>
          <p:cNvPr id="3" name="TextBox 2">
            <a:extLst>
              <a:ext uri="{FF2B5EF4-FFF2-40B4-BE49-F238E27FC236}">
                <a16:creationId xmlns:a16="http://schemas.microsoft.com/office/drawing/2014/main" id="{2ED633F4-92DC-445D-CBD5-912F650DE247}"/>
              </a:ext>
            </a:extLst>
          </p:cNvPr>
          <p:cNvSpPr txBox="1"/>
          <p:nvPr/>
        </p:nvSpPr>
        <p:spPr>
          <a:xfrm>
            <a:off x="4393627" y="228600"/>
            <a:ext cx="2926080" cy="374904"/>
          </a:xfrm>
          <a:prstGeom prst="rect">
            <a:avLst/>
          </a:prstGeom>
          <a:noFill/>
        </p:spPr>
        <p:txBody>
          <a:bodyPr wrap="square" rtlCol="0">
            <a:spAutoFit/>
          </a:bodyPr>
          <a:lstStyle/>
          <a:p>
            <a:r>
              <a:rPr lang="en-US" dirty="0"/>
              <a:t>Dual Enrollment Options</a:t>
            </a:r>
          </a:p>
        </p:txBody>
      </p:sp>
    </p:spTree>
    <p:extLst>
      <p:ext uri="{BB962C8B-B14F-4D97-AF65-F5344CB8AC3E}">
        <p14:creationId xmlns:p14="http://schemas.microsoft.com/office/powerpoint/2010/main" val="85766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389" y="-152400"/>
            <a:ext cx="10157354" cy="1397000"/>
          </a:xfrm>
        </p:spPr>
        <p:txBody>
          <a:bodyPr/>
          <a:lstStyle/>
          <a:p>
            <a:r>
              <a:rPr lang="en-US" dirty="0">
                <a:latin typeface="Century Schoolbook" panose="02040604050505020304" pitchFamily="18" charset="0"/>
              </a:rPr>
              <a:t>Dual Credit</a:t>
            </a:r>
          </a:p>
        </p:txBody>
      </p:sp>
      <p:sp>
        <p:nvSpPr>
          <p:cNvPr id="5" name="Content Placeholder 4">
            <a:extLst>
              <a:ext uri="{FF2B5EF4-FFF2-40B4-BE49-F238E27FC236}">
                <a16:creationId xmlns:a16="http://schemas.microsoft.com/office/drawing/2014/main" id="{C0D2274D-D123-1E95-F6A3-7DE8125B623A}"/>
              </a:ext>
            </a:extLst>
          </p:cNvPr>
          <p:cNvSpPr>
            <a:spLocks noGrp="1"/>
          </p:cNvSpPr>
          <p:nvPr>
            <p:ph idx="1"/>
          </p:nvPr>
        </p:nvSpPr>
        <p:spPr>
          <a:xfrm>
            <a:off x="1015735" y="1491488"/>
            <a:ext cx="10157354" cy="4470400"/>
          </a:xfrm>
        </p:spPr>
        <p:txBody>
          <a:bodyPr vert="horz" lIns="121899" tIns="60949" rIns="121899" bIns="60949" rtlCol="0" anchor="t">
            <a:normAutofit fontScale="92500"/>
          </a:bodyPr>
          <a:lstStyle/>
          <a:p>
            <a:pPr marL="285750" indent="-285750">
              <a:buFont typeface="Arial" panose="020B0604020202020204" pitchFamily="34" charset="0"/>
              <a:buChar char="•"/>
            </a:pPr>
            <a:r>
              <a:rPr lang="en-US" sz="2400" dirty="0">
                <a:latin typeface="Century Schoolbook" panose="02040604050505020304" pitchFamily="18" charset="0"/>
              </a:rPr>
              <a:t>A system in which an eligible high school student successfully completes a college course that is paired to a high school course and receives credit for the course on both the college and the high school transcripts.</a:t>
            </a:r>
          </a:p>
          <a:p>
            <a:pPr marL="285750" indent="-285750">
              <a:buFont typeface="Arial" panose="020B0604020202020204" pitchFamily="34" charset="0"/>
              <a:buChar char="•"/>
            </a:pPr>
            <a:r>
              <a:rPr lang="en-US" sz="2400" dirty="0">
                <a:latin typeface="Century Schoolbook" panose="02040604050505020304" pitchFamily="18" charset="0"/>
              </a:rPr>
              <a:t>Can be taught on the high school campus by an FBISD teacher who is also employed by Houston Community College OR by an HCC professor. </a:t>
            </a:r>
          </a:p>
          <a:p>
            <a:pPr marL="285750" indent="-285750">
              <a:buFont typeface="Arial" panose="020B0604020202020204" pitchFamily="34" charset="0"/>
              <a:buChar char="•"/>
            </a:pPr>
            <a:r>
              <a:rPr lang="en-US" sz="2400" dirty="0">
                <a:latin typeface="Century Schoolbook" panose="02040604050505020304" pitchFamily="18" charset="0"/>
              </a:rPr>
              <a:t>Dual credit courses are college classes first and high school classes second. Students and teachers are required to follow all HCC policies, i.e., attendance, grading, accommodations, academic honesty, etc.</a:t>
            </a:r>
          </a:p>
          <a:p>
            <a:pPr marL="285750" indent="-285750"/>
            <a:r>
              <a:rPr lang="en-US" sz="2400" dirty="0">
                <a:latin typeface="Century Schoolbook" panose="02040604050505020304" pitchFamily="18" charset="0"/>
              </a:rPr>
              <a:t>Students must</a:t>
            </a:r>
            <a:r>
              <a:rPr lang="en-US" dirty="0">
                <a:latin typeface="Century Schoolbook" panose="02040604050505020304" pitchFamily="18" charset="0"/>
              </a:rPr>
              <a:t> </a:t>
            </a:r>
            <a:r>
              <a:rPr lang="en-US" sz="2400" dirty="0">
                <a:latin typeface="Century Schoolbook" panose="02040604050505020304" pitchFamily="18" charset="0"/>
              </a:rPr>
              <a:t>complete the full Dual Credit application and apply to HCC through </a:t>
            </a:r>
            <a:r>
              <a:rPr lang="en-US" sz="2400" dirty="0" err="1">
                <a:latin typeface="Century Schoolbook" panose="02040604050505020304" pitchFamily="18" charset="0"/>
              </a:rPr>
              <a:t>ApplyTexas</a:t>
            </a:r>
            <a:r>
              <a:rPr lang="en-US" sz="2400" dirty="0">
                <a:latin typeface="Century Schoolbook" panose="02040604050505020304" pitchFamily="18" charset="0"/>
              </a:rPr>
              <a:t>.</a:t>
            </a:r>
            <a:r>
              <a:rPr lang="en-US" dirty="0">
                <a:latin typeface="Century Schoolbook" panose="02040604050505020304" pitchFamily="18" charset="0"/>
              </a:rPr>
              <a:t> Forms must be turned into Mrs. Martinez (E138) or in Schoology.</a:t>
            </a:r>
            <a:endParaRPr lang="en-US" sz="2400" dirty="0">
              <a:latin typeface="Century Schoolbook" panose="02040604050505020304" pitchFamily="18" charset="0"/>
            </a:endParaRPr>
          </a:p>
          <a:p>
            <a:pPr marL="0" indent="0">
              <a:buNone/>
            </a:pPr>
            <a:endParaRPr lang="en-US"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695" y="-301752"/>
            <a:ext cx="9690116" cy="1325562"/>
          </a:xfrm>
        </p:spPr>
        <p:txBody>
          <a:bodyPr/>
          <a:lstStyle/>
          <a:p>
            <a:r>
              <a:rPr lang="en-US" dirty="0"/>
              <a:t>Dual Credit Courses offered at THS</a:t>
            </a:r>
          </a:p>
        </p:txBody>
      </p:sp>
      <p:graphicFrame>
        <p:nvGraphicFramePr>
          <p:cNvPr id="6" name="TextBox 5">
            <a:extLst>
              <a:ext uri="{FF2B5EF4-FFF2-40B4-BE49-F238E27FC236}">
                <a16:creationId xmlns:a16="http://schemas.microsoft.com/office/drawing/2014/main" id="{17EB6360-7432-873E-9CEB-1232BE12D457}"/>
              </a:ext>
            </a:extLst>
          </p:cNvPr>
          <p:cNvGraphicFramePr/>
          <p:nvPr>
            <p:extLst>
              <p:ext uri="{D42A27DB-BD31-4B8C-83A1-F6EECF244321}">
                <p14:modId xmlns:p14="http://schemas.microsoft.com/office/powerpoint/2010/main" val="2937298266"/>
              </p:ext>
            </p:extLst>
          </p:nvPr>
        </p:nvGraphicFramePr>
        <p:xfrm>
          <a:off x="659191" y="1243584"/>
          <a:ext cx="4914900" cy="4571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9E37BD0-62E9-35E0-5E18-E78E60A4F526}"/>
              </a:ext>
            </a:extLst>
          </p:cNvPr>
          <p:cNvSpPr txBox="1"/>
          <p:nvPr/>
        </p:nvSpPr>
        <p:spPr>
          <a:xfrm>
            <a:off x="6094412" y="1819656"/>
            <a:ext cx="4914900" cy="3218688"/>
          </a:xfrm>
          <a:prstGeom prst="rect">
            <a:avLst/>
          </a:prstGeom>
        </p:spPr>
        <p:txBody>
          <a:bodyPr vert="horz" lIns="0" tIns="45720" rIns="0" bIns="45720" rtlCol="0" anchor="t">
            <a:normAutofit/>
          </a:bodyPr>
          <a:lstStyle/>
          <a:p>
            <a:pPr>
              <a:lnSpc>
                <a:spcPct val="90000"/>
              </a:lnSpc>
              <a:spcBef>
                <a:spcPts val="1800"/>
              </a:spcBef>
            </a:pPr>
            <a:r>
              <a:rPr lang="en-US" sz="2400" dirty="0">
                <a:solidFill>
                  <a:srgbClr val="514843"/>
                </a:solidFill>
              </a:rPr>
              <a:t>In order to take Dual Credit during the school year, you must complete all information found in the Schoology course </a:t>
            </a:r>
          </a:p>
          <a:p>
            <a:pPr>
              <a:lnSpc>
                <a:spcPct val="90000"/>
              </a:lnSpc>
              <a:spcBef>
                <a:spcPts val="1800"/>
              </a:spcBef>
            </a:pPr>
            <a:r>
              <a:rPr lang="en-US" sz="2400" b="1" dirty="0"/>
              <a:t>4WF4-NS5K-KHN4F</a:t>
            </a:r>
          </a:p>
          <a:p>
            <a:pPr>
              <a:lnSpc>
                <a:spcPct val="90000"/>
              </a:lnSpc>
              <a:spcBef>
                <a:spcPts val="1800"/>
              </a:spcBef>
            </a:pPr>
            <a:r>
              <a:rPr lang="en-US" sz="2400" dirty="0">
                <a:solidFill>
                  <a:srgbClr val="514843"/>
                </a:solidFill>
              </a:rPr>
              <a:t>All paperwork must be completed no later than </a:t>
            </a:r>
            <a:r>
              <a:rPr lang="en-US" sz="2400" b="1" dirty="0">
                <a:solidFill>
                  <a:srgbClr val="514843"/>
                </a:solidFill>
              </a:rPr>
              <a:t>February 27, 2026.</a:t>
            </a:r>
          </a:p>
          <a:p>
            <a:pPr>
              <a:lnSpc>
                <a:spcPct val="90000"/>
              </a:lnSpc>
              <a:spcBef>
                <a:spcPts val="1800"/>
              </a:spcBef>
            </a:pPr>
            <a:endParaRPr lang="en-US" sz="3200" dirty="0"/>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0626256F40CF46B2303E1B590D0C29" ma:contentTypeVersion="16" ma:contentTypeDescription="Create a new document." ma:contentTypeScope="" ma:versionID="c5239c55e700c897c30923a9ccc44fd5">
  <xsd:schema xmlns:xsd="http://www.w3.org/2001/XMLSchema" xmlns:xs="http://www.w3.org/2001/XMLSchema" xmlns:p="http://schemas.microsoft.com/office/2006/metadata/properties" xmlns:ns1="http://schemas.microsoft.com/sharepoint/v3" xmlns:ns3="912c21c3-1fff-4f47-810b-bcfb8133bacd" xmlns:ns4="618022ed-c081-4e05-b613-b2e07ea67800" targetNamespace="http://schemas.microsoft.com/office/2006/metadata/properties" ma:root="true" ma:fieldsID="60071c19d0818c62187a83a164750378" ns1:_="" ns3:_="" ns4:_="">
    <xsd:import namespace="http://schemas.microsoft.com/sharepoint/v3"/>
    <xsd:import namespace="912c21c3-1fff-4f47-810b-bcfb8133bacd"/>
    <xsd:import namespace="618022ed-c081-4e05-b613-b2e07ea67800"/>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2c21c3-1fff-4f47-810b-bcfb8133bac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8022ed-c081-4e05-b613-b2e07ea67800"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SharingHintHash" ma:index="13"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912c21c3-1fff-4f47-810b-bcfb8133bacd"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96F3CECE-8BCA-49E0-BE47-B3BA0531B6D6}">
  <ds:schemaRefs>
    <ds:schemaRef ds:uri="618022ed-c081-4e05-b613-b2e07ea67800"/>
    <ds:schemaRef ds:uri="912c21c3-1fff-4f47-810b-bcfb8133ba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821F24C-180F-49A0-B2F6-EF47009CB8A4}">
  <ds:schemaRefs>
    <ds:schemaRef ds:uri="http://schemas.microsoft.com/sharepoint/v3/contenttype/forms"/>
  </ds:schemaRefs>
</ds:datastoreItem>
</file>

<file path=customXml/itemProps3.xml><?xml version="1.0" encoding="utf-8"?>
<ds:datastoreItem xmlns:ds="http://schemas.openxmlformats.org/officeDocument/2006/customXml" ds:itemID="{7589DED2-7065-407C-BB58-BE430B9CE579}">
  <ds:schemaRef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2006/metadata/properties"/>
    <ds:schemaRef ds:uri="912c21c3-1fff-4f47-810b-bcfb8133bacd"/>
    <ds:schemaRef ds:uri="http://schemas.microsoft.com/sharepoint/v3"/>
    <ds:schemaRef ds:uri="http://www.w3.org/XML/1998/namespace"/>
    <ds:schemaRef ds:uri="http://schemas.microsoft.com/office/infopath/2007/PartnerControls"/>
    <ds:schemaRef ds:uri="618022ed-c081-4e05-b613-b2e07ea67800"/>
    <ds:schemaRef ds:uri="http://purl.org/dc/terms/"/>
  </ds:schemaRefs>
</ds:datastoreItem>
</file>

<file path=docProps/app.xml><?xml version="1.0" encoding="utf-8"?>
<Properties xmlns="http://schemas.openxmlformats.org/officeDocument/2006/extended-properties" xmlns:vt="http://schemas.openxmlformats.org/officeDocument/2006/docPropsVTypes">
  <Template>TM03457515[[fn=View]]</Template>
  <TotalTime>428</TotalTime>
  <Words>1655</Words>
  <Application>Microsoft Office PowerPoint</Application>
  <PresentationFormat>Custom</PresentationFormat>
  <Paragraphs>155</Paragraphs>
  <Slides>23</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Century Gothic</vt:lpstr>
      <vt:lpstr>Century Schoolbook</vt:lpstr>
      <vt:lpstr>Courier New</vt:lpstr>
      <vt:lpstr>Euphemia</vt:lpstr>
      <vt:lpstr>Freestyle Script</vt:lpstr>
      <vt:lpstr>Ink Free</vt:lpstr>
      <vt:lpstr>Quire Sans</vt:lpstr>
      <vt:lpstr>Segoe Script</vt:lpstr>
      <vt:lpstr>Segoe UI</vt:lpstr>
      <vt:lpstr>Wingdings 2</vt:lpstr>
      <vt:lpstr>View</vt:lpstr>
      <vt:lpstr>Class open house presentation</vt:lpstr>
      <vt:lpstr>Course Selection  Travis High School</vt:lpstr>
      <vt:lpstr>Graduation Plans</vt:lpstr>
      <vt:lpstr>What is an Endorsement?</vt:lpstr>
      <vt:lpstr>PowerPoint Presentation</vt:lpstr>
      <vt:lpstr>EOC (STAAR) Test Requirements</vt:lpstr>
      <vt:lpstr>Additional Graduation Requirements</vt:lpstr>
      <vt:lpstr>PowerPoint Presentation</vt:lpstr>
      <vt:lpstr>Dual Credit</vt:lpstr>
      <vt:lpstr>Dual Credit Courses offered at THS</vt:lpstr>
      <vt:lpstr>Summer Dual Credit</vt:lpstr>
      <vt:lpstr>OnRamps</vt:lpstr>
      <vt:lpstr>Gifted and Talented</vt:lpstr>
      <vt:lpstr>PowerPoint Presentation</vt:lpstr>
      <vt:lpstr>AVID-Advancement Via Individual Determination</vt:lpstr>
      <vt:lpstr>Off Campus/Office Aide- Seniors only</vt:lpstr>
      <vt:lpstr>CCMR- College, Career, and Military Readiness </vt:lpstr>
      <vt:lpstr>Schedule Verification and Corrections</vt:lpstr>
      <vt:lpstr>Course Selection Form-Endorsement and Core Courses</vt:lpstr>
      <vt:lpstr>Course Selection Form- Electives</vt:lpstr>
      <vt:lpstr>Course Selection Form- Alternatives</vt:lpstr>
      <vt:lpstr>Course Selection Form- Signatures</vt:lpstr>
      <vt:lpstr>Course Selection- School Links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Stephenson, Brittany</dc:creator>
  <cp:lastModifiedBy>Stephenson, Brittany</cp:lastModifiedBy>
  <cp:revision>3</cp:revision>
  <dcterms:created xsi:type="dcterms:W3CDTF">2022-10-14T13:02:40Z</dcterms:created>
  <dcterms:modified xsi:type="dcterms:W3CDTF">2026-01-15T15:59:51Z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0x010100760626256F40CF46B2303E1B590D0C29</vt:lpwstr>
  </property>
</Properties>
</file>