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4" r:id="rId5"/>
  </p:sldMasterIdLst>
  <p:notesMasterIdLst>
    <p:notesMasterId r:id="rId20"/>
  </p:notesMasterIdLst>
  <p:sldIdLst>
    <p:sldId id="256" r:id="rId6"/>
    <p:sldId id="279" r:id="rId7"/>
    <p:sldId id="258" r:id="rId8"/>
    <p:sldId id="566" r:id="rId9"/>
    <p:sldId id="568" r:id="rId10"/>
    <p:sldId id="569" r:id="rId11"/>
    <p:sldId id="570" r:id="rId12"/>
    <p:sldId id="571" r:id="rId13"/>
    <p:sldId id="572" r:id="rId14"/>
    <p:sldId id="573" r:id="rId15"/>
    <p:sldId id="567" r:id="rId16"/>
    <p:sldId id="281" r:id="rId17"/>
    <p:sldId id="565" r:id="rId18"/>
    <p:sldId id="26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Maricelli" initials="SM" lastIdx="2" clrIdx="0">
    <p:extLst>
      <p:ext uri="{19B8F6BF-5375-455C-9EA6-DF929625EA0E}">
        <p15:presenceInfo xmlns:p15="http://schemas.microsoft.com/office/powerpoint/2012/main" userId="4a3d4a6093cd59d0" providerId="Windows Live"/>
      </p:ext>
    </p:extLst>
  </p:cmAuthor>
  <p:cmAuthor id="2" name="Microsoft Office User" initials="MOU" lastIdx="28" clrIdx="1">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243" autoAdjust="0"/>
    <p:restoredTop sz="94673"/>
  </p:normalViewPr>
  <p:slideViewPr>
    <p:cSldViewPr snapToGrid="0" snapToObjects="1">
      <p:cViewPr varScale="1">
        <p:scale>
          <a:sx n="62" d="100"/>
          <a:sy n="62" d="100"/>
        </p:scale>
        <p:origin x="116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EBC1C9-ACF0-4EC5-AE2A-8CF5C08FE709}" type="datetimeFigureOut">
              <a:rPr lang="en-US" smtClean="0"/>
              <a:t>1/26/2023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A4636E-9758-401B-944D-0365920FEAE3}" type="slidenum">
              <a:rPr lang="en-US" smtClean="0"/>
              <a:t>‹#›</a:t>
            </a:fld>
            <a:endParaRPr lang="en-US"/>
          </a:p>
        </p:txBody>
      </p:sp>
    </p:spTree>
    <p:extLst>
      <p:ext uri="{BB962C8B-B14F-4D97-AF65-F5344CB8AC3E}">
        <p14:creationId xmlns:p14="http://schemas.microsoft.com/office/powerpoint/2010/main" val="1084167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Robert’s Rules of </a:t>
            </a:r>
            <a:r>
              <a:rPr lang="en-US" dirty="0" err="1"/>
              <a:t>ORder</a:t>
            </a:r>
            <a:endParaRPr lang="en-US" dirty="0"/>
          </a:p>
        </p:txBody>
      </p:sp>
      <p:sp>
        <p:nvSpPr>
          <p:cNvPr id="4" name="Slide Number Placeholder 3"/>
          <p:cNvSpPr>
            <a:spLocks noGrp="1"/>
          </p:cNvSpPr>
          <p:nvPr>
            <p:ph type="sldNum" sz="quarter" idx="5"/>
          </p:nvPr>
        </p:nvSpPr>
        <p:spPr/>
        <p:txBody>
          <a:bodyPr/>
          <a:lstStyle/>
          <a:p>
            <a:fld id="{A9A4636E-9758-401B-944D-0365920FEAE3}" type="slidenum">
              <a:rPr lang="en-US" smtClean="0"/>
              <a:t>2</a:t>
            </a:fld>
            <a:endParaRPr lang="en-US"/>
          </a:p>
        </p:txBody>
      </p:sp>
    </p:spTree>
    <p:extLst>
      <p:ext uri="{BB962C8B-B14F-4D97-AF65-F5344CB8AC3E}">
        <p14:creationId xmlns:p14="http://schemas.microsoft.com/office/powerpoint/2010/main" val="85408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37B44-3336-697D-3A0F-EBB7AC17AD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CCB363-5323-CF3F-4E2A-87903ED788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1D6FBF-219F-5271-3366-A6B8437F3375}"/>
              </a:ext>
            </a:extLst>
          </p:cNvPr>
          <p:cNvSpPr>
            <a:spLocks noGrp="1"/>
          </p:cNvSpPr>
          <p:nvPr>
            <p:ph type="dt" sz="half" idx="10"/>
          </p:nvPr>
        </p:nvSpPr>
        <p:spPr/>
        <p:txBody>
          <a:bodyPr/>
          <a:lstStyle/>
          <a:p>
            <a:fld id="{F8D77601-52A2-9442-B887-505897D4F8D7}" type="datetimeFigureOut">
              <a:rPr lang="en-US" smtClean="0"/>
              <a:t>1/26/2023</a:t>
            </a:fld>
            <a:endParaRPr lang="en-US"/>
          </a:p>
        </p:txBody>
      </p:sp>
      <p:sp>
        <p:nvSpPr>
          <p:cNvPr id="5" name="Footer Placeholder 4">
            <a:extLst>
              <a:ext uri="{FF2B5EF4-FFF2-40B4-BE49-F238E27FC236}">
                <a16:creationId xmlns:a16="http://schemas.microsoft.com/office/drawing/2014/main" id="{DF1A627C-4317-2B59-085B-62CD46C12A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16E499-0A1B-F16C-5114-C62F8550D734}"/>
              </a:ext>
            </a:extLst>
          </p:cNvPr>
          <p:cNvSpPr>
            <a:spLocks noGrp="1"/>
          </p:cNvSpPr>
          <p:nvPr>
            <p:ph type="sldNum" sz="quarter" idx="12"/>
          </p:nvPr>
        </p:nvSpPr>
        <p:spPr/>
        <p:txBody>
          <a:bodyPr/>
          <a:lstStyle/>
          <a:p>
            <a:fld id="{B41F3E91-DE4E-EB4A-91A3-2E6579D5EF9D}" type="slidenum">
              <a:rPr lang="en-US" smtClean="0"/>
              <a:t>‹#›</a:t>
            </a:fld>
            <a:endParaRPr lang="en-US"/>
          </a:p>
        </p:txBody>
      </p:sp>
    </p:spTree>
    <p:extLst>
      <p:ext uri="{BB962C8B-B14F-4D97-AF65-F5344CB8AC3E}">
        <p14:creationId xmlns:p14="http://schemas.microsoft.com/office/powerpoint/2010/main" val="1616565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E6AF0-587C-03B0-6DCE-F478119994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8E4558-BBE0-B657-5B57-5322F0DA1F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420113-073A-2CBB-0CE3-EB43A0D4B138}"/>
              </a:ext>
            </a:extLst>
          </p:cNvPr>
          <p:cNvSpPr>
            <a:spLocks noGrp="1"/>
          </p:cNvSpPr>
          <p:nvPr>
            <p:ph type="dt" sz="half" idx="10"/>
          </p:nvPr>
        </p:nvSpPr>
        <p:spPr/>
        <p:txBody>
          <a:bodyPr/>
          <a:lstStyle/>
          <a:p>
            <a:fld id="{F8D77601-52A2-9442-B887-505897D4F8D7}" type="datetimeFigureOut">
              <a:rPr lang="en-US" smtClean="0"/>
              <a:t>1/26/2023</a:t>
            </a:fld>
            <a:endParaRPr lang="en-US"/>
          </a:p>
        </p:txBody>
      </p:sp>
      <p:sp>
        <p:nvSpPr>
          <p:cNvPr id="5" name="Footer Placeholder 4">
            <a:extLst>
              <a:ext uri="{FF2B5EF4-FFF2-40B4-BE49-F238E27FC236}">
                <a16:creationId xmlns:a16="http://schemas.microsoft.com/office/drawing/2014/main" id="{52D82CE9-1CB2-A9A4-DFC4-8404FF1191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A1DE8E-7B2B-CB83-253E-F1DFB67E4FD2}"/>
              </a:ext>
            </a:extLst>
          </p:cNvPr>
          <p:cNvSpPr>
            <a:spLocks noGrp="1"/>
          </p:cNvSpPr>
          <p:nvPr>
            <p:ph type="sldNum" sz="quarter" idx="12"/>
          </p:nvPr>
        </p:nvSpPr>
        <p:spPr/>
        <p:txBody>
          <a:bodyPr/>
          <a:lstStyle/>
          <a:p>
            <a:fld id="{B41F3E91-DE4E-EB4A-91A3-2E6579D5EF9D}" type="slidenum">
              <a:rPr lang="en-US" smtClean="0"/>
              <a:t>‹#›</a:t>
            </a:fld>
            <a:endParaRPr lang="en-US"/>
          </a:p>
        </p:txBody>
      </p:sp>
    </p:spTree>
    <p:extLst>
      <p:ext uri="{BB962C8B-B14F-4D97-AF65-F5344CB8AC3E}">
        <p14:creationId xmlns:p14="http://schemas.microsoft.com/office/powerpoint/2010/main" val="2391920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4D9A31-60B4-0D0B-5EF2-B1446D3E99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DC7FEE-614F-5039-9D5E-84D7D9029A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0EE22B-FB7E-B21B-14C6-2228FB1AF0DA}"/>
              </a:ext>
            </a:extLst>
          </p:cNvPr>
          <p:cNvSpPr>
            <a:spLocks noGrp="1"/>
          </p:cNvSpPr>
          <p:nvPr>
            <p:ph type="dt" sz="half" idx="10"/>
          </p:nvPr>
        </p:nvSpPr>
        <p:spPr/>
        <p:txBody>
          <a:bodyPr/>
          <a:lstStyle/>
          <a:p>
            <a:fld id="{F8D77601-52A2-9442-B887-505897D4F8D7}" type="datetimeFigureOut">
              <a:rPr lang="en-US" smtClean="0"/>
              <a:t>1/26/2023</a:t>
            </a:fld>
            <a:endParaRPr lang="en-US"/>
          </a:p>
        </p:txBody>
      </p:sp>
      <p:sp>
        <p:nvSpPr>
          <p:cNvPr id="5" name="Footer Placeholder 4">
            <a:extLst>
              <a:ext uri="{FF2B5EF4-FFF2-40B4-BE49-F238E27FC236}">
                <a16:creationId xmlns:a16="http://schemas.microsoft.com/office/drawing/2014/main" id="{C3AB1040-15D4-DF87-7270-21538DD03F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1C57BE-79A4-EF87-D361-0ACE3E575E31}"/>
              </a:ext>
            </a:extLst>
          </p:cNvPr>
          <p:cNvSpPr>
            <a:spLocks noGrp="1"/>
          </p:cNvSpPr>
          <p:nvPr>
            <p:ph type="sldNum" sz="quarter" idx="12"/>
          </p:nvPr>
        </p:nvSpPr>
        <p:spPr/>
        <p:txBody>
          <a:bodyPr/>
          <a:lstStyle/>
          <a:p>
            <a:fld id="{B41F3E91-DE4E-EB4A-91A3-2E6579D5EF9D}" type="slidenum">
              <a:rPr lang="en-US" smtClean="0"/>
              <a:t>‹#›</a:t>
            </a:fld>
            <a:endParaRPr lang="en-US"/>
          </a:p>
        </p:txBody>
      </p:sp>
    </p:spTree>
    <p:extLst>
      <p:ext uri="{BB962C8B-B14F-4D97-AF65-F5344CB8AC3E}">
        <p14:creationId xmlns:p14="http://schemas.microsoft.com/office/powerpoint/2010/main" val="377019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1640" y="658906"/>
            <a:ext cx="4372429" cy="4814046"/>
          </a:xfrm>
          <a:prstGeom prst="rect">
            <a:avLst/>
          </a:prstGeom>
        </p:spPr>
      </p:pic>
      <p:sp>
        <p:nvSpPr>
          <p:cNvPr id="6" name="Title 1"/>
          <p:cNvSpPr>
            <a:spLocks noGrp="1"/>
          </p:cNvSpPr>
          <p:nvPr>
            <p:ph type="title" hasCustomPrompt="1"/>
          </p:nvPr>
        </p:nvSpPr>
        <p:spPr>
          <a:xfrm>
            <a:off x="4554069" y="967604"/>
            <a:ext cx="7218456" cy="1210821"/>
          </a:xfrm>
        </p:spPr>
        <p:txBody>
          <a:bodyPr anchor="b">
            <a:normAutofit/>
          </a:bodyPr>
          <a:lstStyle>
            <a:lvl1pPr>
              <a:defRPr sz="4000" b="1"/>
            </a:lvl1pPr>
          </a:lstStyle>
          <a:p>
            <a:r>
              <a:rPr lang="en-US" dirty="0"/>
              <a:t>CLICK TO EDIT MASTER TITLE STYLE</a:t>
            </a:r>
          </a:p>
        </p:txBody>
      </p:sp>
      <p:sp>
        <p:nvSpPr>
          <p:cNvPr id="7" name="Content Placeholder 2"/>
          <p:cNvSpPr>
            <a:spLocks noGrp="1"/>
          </p:cNvSpPr>
          <p:nvPr>
            <p:ph sz="half" idx="1"/>
          </p:nvPr>
        </p:nvSpPr>
        <p:spPr>
          <a:xfrm>
            <a:off x="4554069" y="2417296"/>
            <a:ext cx="7218456" cy="316323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47382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022609">
            <a:off x="-896113" y="-61798"/>
            <a:ext cx="6817105" cy="1943754"/>
          </a:xfrm>
          <a:prstGeom prst="rect">
            <a:avLst/>
          </a:prstGeom>
        </p:spPr>
      </p:pic>
      <p:sp>
        <p:nvSpPr>
          <p:cNvPr id="6" name="Title 1"/>
          <p:cNvSpPr>
            <a:spLocks noGrp="1"/>
          </p:cNvSpPr>
          <p:nvPr>
            <p:ph type="title" hasCustomPrompt="1"/>
          </p:nvPr>
        </p:nvSpPr>
        <p:spPr>
          <a:xfrm>
            <a:off x="2051050" y="1518933"/>
            <a:ext cx="9585137" cy="1210821"/>
          </a:xfrm>
        </p:spPr>
        <p:txBody>
          <a:bodyPr anchor="b">
            <a:normAutofit/>
          </a:bodyPr>
          <a:lstStyle>
            <a:lvl1pPr>
              <a:defRPr sz="4000" b="1"/>
            </a:lvl1pPr>
          </a:lstStyle>
          <a:p>
            <a:r>
              <a:rPr lang="en-US" dirty="0"/>
              <a:t>CLICK TO EDIT MASTER TITLE STYLE</a:t>
            </a:r>
          </a:p>
        </p:txBody>
      </p:sp>
      <p:sp>
        <p:nvSpPr>
          <p:cNvPr id="7" name="Content Placeholder 2"/>
          <p:cNvSpPr>
            <a:spLocks noGrp="1"/>
          </p:cNvSpPr>
          <p:nvPr>
            <p:ph sz="half" idx="1"/>
          </p:nvPr>
        </p:nvSpPr>
        <p:spPr>
          <a:xfrm>
            <a:off x="2051050" y="2968626"/>
            <a:ext cx="9585137" cy="2692587"/>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7283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725649">
            <a:off x="5902780" y="4561668"/>
            <a:ext cx="5840985" cy="2647458"/>
          </a:xfrm>
          <a:prstGeom prst="rect">
            <a:avLst/>
          </a:prstGeom>
        </p:spPr>
      </p:pic>
      <p:sp>
        <p:nvSpPr>
          <p:cNvPr id="6" name="Title 1"/>
          <p:cNvSpPr>
            <a:spLocks noGrp="1"/>
          </p:cNvSpPr>
          <p:nvPr>
            <p:ph type="title" hasCustomPrompt="1"/>
          </p:nvPr>
        </p:nvSpPr>
        <p:spPr>
          <a:xfrm>
            <a:off x="831850" y="375933"/>
            <a:ext cx="10696761" cy="834303"/>
          </a:xfrm>
        </p:spPr>
        <p:txBody>
          <a:bodyPr anchor="b">
            <a:normAutofit/>
          </a:bodyPr>
          <a:lstStyle>
            <a:lvl1pPr>
              <a:defRPr sz="4000" b="1"/>
            </a:lvl1pPr>
          </a:lstStyle>
          <a:p>
            <a:r>
              <a:rPr lang="en-US" dirty="0"/>
              <a:t>CLICK TO EDIT MASTER TITLE STYLE</a:t>
            </a:r>
          </a:p>
        </p:txBody>
      </p:sp>
      <p:sp>
        <p:nvSpPr>
          <p:cNvPr id="7" name="Content Placeholder 2"/>
          <p:cNvSpPr>
            <a:spLocks noGrp="1"/>
          </p:cNvSpPr>
          <p:nvPr>
            <p:ph sz="half" idx="1"/>
          </p:nvPr>
        </p:nvSpPr>
        <p:spPr>
          <a:xfrm>
            <a:off x="831850" y="1465730"/>
            <a:ext cx="10696761" cy="4128247"/>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3211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9667" y="3455894"/>
            <a:ext cx="3692279" cy="3146610"/>
          </a:xfrm>
          <a:prstGeom prst="rect">
            <a:avLst/>
          </a:prstGeom>
        </p:spPr>
      </p:pic>
      <p:sp>
        <p:nvSpPr>
          <p:cNvPr id="8" name="Title 1"/>
          <p:cNvSpPr>
            <a:spLocks noGrp="1"/>
          </p:cNvSpPr>
          <p:nvPr>
            <p:ph type="title" hasCustomPrompt="1"/>
          </p:nvPr>
        </p:nvSpPr>
        <p:spPr>
          <a:xfrm>
            <a:off x="831851" y="375933"/>
            <a:ext cx="10409891" cy="1210821"/>
          </a:xfrm>
        </p:spPr>
        <p:txBody>
          <a:bodyPr anchor="b">
            <a:normAutofit/>
          </a:bodyPr>
          <a:lstStyle>
            <a:lvl1pPr>
              <a:defRPr sz="4000" b="1"/>
            </a:lvl1pPr>
          </a:lstStyle>
          <a:p>
            <a:r>
              <a:rPr lang="en-US" dirty="0"/>
              <a:t>CLICK TO EDIT MASTER TITLE STYLE</a:t>
            </a:r>
          </a:p>
        </p:txBody>
      </p:sp>
      <p:sp>
        <p:nvSpPr>
          <p:cNvPr id="9" name="Content Placeholder 2"/>
          <p:cNvSpPr>
            <a:spLocks noGrp="1"/>
          </p:cNvSpPr>
          <p:nvPr>
            <p:ph sz="half" idx="1"/>
          </p:nvPr>
        </p:nvSpPr>
        <p:spPr>
          <a:xfrm>
            <a:off x="831851" y="1825625"/>
            <a:ext cx="10409891" cy="3768351"/>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8973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576" y="1755235"/>
            <a:ext cx="4730331" cy="3724835"/>
          </a:xfrm>
          <a:prstGeom prst="rect">
            <a:avLst/>
          </a:prstGeom>
        </p:spPr>
      </p:pic>
      <p:sp>
        <p:nvSpPr>
          <p:cNvPr id="7" name="Title 1"/>
          <p:cNvSpPr>
            <a:spLocks noGrp="1"/>
          </p:cNvSpPr>
          <p:nvPr>
            <p:ph type="title" hasCustomPrompt="1"/>
          </p:nvPr>
        </p:nvSpPr>
        <p:spPr>
          <a:xfrm>
            <a:off x="831850" y="375933"/>
            <a:ext cx="10535396" cy="1210821"/>
          </a:xfrm>
        </p:spPr>
        <p:txBody>
          <a:bodyPr anchor="b">
            <a:normAutofit/>
          </a:bodyPr>
          <a:lstStyle>
            <a:lvl1pPr algn="r">
              <a:defRPr sz="4000" b="1"/>
            </a:lvl1pPr>
          </a:lstStyle>
          <a:p>
            <a:r>
              <a:rPr lang="en-US" dirty="0"/>
              <a:t>CLICK TO EDIT MASTER TITLE STYLE</a:t>
            </a:r>
          </a:p>
        </p:txBody>
      </p:sp>
      <p:sp>
        <p:nvSpPr>
          <p:cNvPr id="8" name="Content Placeholder 2"/>
          <p:cNvSpPr>
            <a:spLocks noGrp="1"/>
          </p:cNvSpPr>
          <p:nvPr>
            <p:ph sz="half" idx="1"/>
          </p:nvPr>
        </p:nvSpPr>
        <p:spPr>
          <a:xfrm>
            <a:off x="3765176" y="1825625"/>
            <a:ext cx="7602069" cy="3768351"/>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8333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18730" y="3815595"/>
            <a:ext cx="5332284" cy="3338216"/>
          </a:xfrm>
          <a:prstGeom prst="rect">
            <a:avLst/>
          </a:prstGeom>
        </p:spPr>
      </p:pic>
      <p:sp>
        <p:nvSpPr>
          <p:cNvPr id="7" name="Title 1"/>
          <p:cNvSpPr>
            <a:spLocks noGrp="1"/>
          </p:cNvSpPr>
          <p:nvPr>
            <p:ph type="title" hasCustomPrompt="1"/>
          </p:nvPr>
        </p:nvSpPr>
        <p:spPr>
          <a:xfrm>
            <a:off x="831851" y="375933"/>
            <a:ext cx="10553325" cy="861197"/>
          </a:xfrm>
        </p:spPr>
        <p:txBody>
          <a:bodyPr anchor="b">
            <a:normAutofit/>
          </a:bodyPr>
          <a:lstStyle>
            <a:lvl1pPr>
              <a:defRPr sz="4000" b="1"/>
            </a:lvl1pPr>
          </a:lstStyle>
          <a:p>
            <a:r>
              <a:rPr lang="en-US" dirty="0"/>
              <a:t>CLICK TO EDIT MASTER TITLE STYLE</a:t>
            </a:r>
          </a:p>
        </p:txBody>
      </p:sp>
      <p:sp>
        <p:nvSpPr>
          <p:cNvPr id="8" name="Content Placeholder 2"/>
          <p:cNvSpPr>
            <a:spLocks noGrp="1"/>
          </p:cNvSpPr>
          <p:nvPr>
            <p:ph sz="half" idx="1"/>
          </p:nvPr>
        </p:nvSpPr>
        <p:spPr>
          <a:xfrm>
            <a:off x="831851" y="1465730"/>
            <a:ext cx="10553325" cy="4128247"/>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2175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80715" y="726141"/>
            <a:ext cx="3711285" cy="5633732"/>
          </a:xfrm>
          <a:prstGeom prst="rect">
            <a:avLst/>
          </a:prstGeom>
        </p:spPr>
      </p:pic>
      <p:sp>
        <p:nvSpPr>
          <p:cNvPr id="8" name="Title 1"/>
          <p:cNvSpPr>
            <a:spLocks noGrp="1"/>
          </p:cNvSpPr>
          <p:nvPr>
            <p:ph type="title" hasCustomPrompt="1"/>
          </p:nvPr>
        </p:nvSpPr>
        <p:spPr>
          <a:xfrm>
            <a:off x="831851" y="375933"/>
            <a:ext cx="10553325" cy="861197"/>
          </a:xfrm>
        </p:spPr>
        <p:txBody>
          <a:bodyPr anchor="b">
            <a:normAutofit/>
          </a:bodyPr>
          <a:lstStyle>
            <a:lvl1pPr>
              <a:defRPr sz="4000" b="1"/>
            </a:lvl1pPr>
          </a:lstStyle>
          <a:p>
            <a:r>
              <a:rPr lang="en-US" dirty="0"/>
              <a:t>CLICK TO EDIT MASTER TITLE STYLE</a:t>
            </a:r>
          </a:p>
        </p:txBody>
      </p:sp>
      <p:sp>
        <p:nvSpPr>
          <p:cNvPr id="9" name="Content Placeholder 2"/>
          <p:cNvSpPr>
            <a:spLocks noGrp="1"/>
          </p:cNvSpPr>
          <p:nvPr>
            <p:ph sz="half" idx="1"/>
          </p:nvPr>
        </p:nvSpPr>
        <p:spPr>
          <a:xfrm>
            <a:off x="831851" y="1465730"/>
            <a:ext cx="10553325" cy="4128247"/>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8139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userDrawn="1"/>
        </p:nvSpPr>
        <p:spPr>
          <a:xfrm>
            <a:off x="5486641" y="655855"/>
            <a:ext cx="5862675" cy="3877985"/>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Each year over </a:t>
            </a:r>
            <a:r>
              <a:rPr lang="en-US" sz="4000" b="1" dirty="0">
                <a:solidFill>
                  <a:srgbClr val="E88D01"/>
                </a:solidFill>
              </a:rPr>
              <a:t>40,000</a:t>
            </a:r>
            <a:r>
              <a:rPr lang="en-US" sz="1800" dirty="0"/>
              <a:t> Houston area school-aged students fail mandatory vision screenings, yet on average, half do not receive eye exams or corrective eye wear.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p>
          <a:p>
            <a:r>
              <a:rPr lang="en-US" sz="1800" dirty="0"/>
              <a:t>0n the USA, up to </a:t>
            </a:r>
            <a:r>
              <a:rPr lang="en-US" sz="4000" b="1" dirty="0">
                <a:solidFill>
                  <a:srgbClr val="F09100"/>
                </a:solidFill>
              </a:rPr>
              <a:t>70% </a:t>
            </a:r>
            <a:r>
              <a:rPr lang="en-US" sz="1800" dirty="0"/>
              <a:t>of juvenile offenders have undiagnosed vision problems.  </a:t>
            </a:r>
            <a:r>
              <a:rPr lang="en-US" sz="1200" i="1" dirty="0"/>
              <a:t>Source: Barber, A Johnson, R, ed</a:t>
            </a:r>
          </a:p>
          <a:p>
            <a:endParaRPr lang="en-US" sz="1800" dirty="0"/>
          </a:p>
          <a:p>
            <a:r>
              <a:rPr lang="en-US" sz="4000" b="1" dirty="0">
                <a:solidFill>
                  <a:srgbClr val="F09100"/>
                </a:solidFill>
              </a:rPr>
              <a:t>30% </a:t>
            </a:r>
            <a:r>
              <a:rPr lang="en-US" sz="1800" dirty="0"/>
              <a:t>of children experience vision problems that have a significant impact in terms of long-term health, school performance &amp; emotional/social development.</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1080" y="987221"/>
            <a:ext cx="5090057" cy="4337816"/>
          </a:xfrm>
          <a:prstGeom prst="rect">
            <a:avLst/>
          </a:prstGeom>
        </p:spPr>
      </p:pic>
    </p:spTree>
    <p:extLst>
      <p:ext uri="{BB962C8B-B14F-4D97-AF65-F5344CB8AC3E}">
        <p14:creationId xmlns:p14="http://schemas.microsoft.com/office/powerpoint/2010/main" val="2004385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769C5-0383-2088-368B-E94259BDD0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5663A1-174B-21B3-A702-DC4EB942F6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4FF3F4-2BDE-60D2-6EF1-789A8AC16903}"/>
              </a:ext>
            </a:extLst>
          </p:cNvPr>
          <p:cNvSpPr>
            <a:spLocks noGrp="1"/>
          </p:cNvSpPr>
          <p:nvPr>
            <p:ph type="dt" sz="half" idx="10"/>
          </p:nvPr>
        </p:nvSpPr>
        <p:spPr/>
        <p:txBody>
          <a:bodyPr/>
          <a:lstStyle/>
          <a:p>
            <a:fld id="{F8D77601-52A2-9442-B887-505897D4F8D7}" type="datetimeFigureOut">
              <a:rPr lang="en-US" smtClean="0"/>
              <a:t>1/26/2023</a:t>
            </a:fld>
            <a:endParaRPr lang="en-US"/>
          </a:p>
        </p:txBody>
      </p:sp>
      <p:sp>
        <p:nvSpPr>
          <p:cNvPr id="5" name="Footer Placeholder 4">
            <a:extLst>
              <a:ext uri="{FF2B5EF4-FFF2-40B4-BE49-F238E27FC236}">
                <a16:creationId xmlns:a16="http://schemas.microsoft.com/office/drawing/2014/main" id="{ADDD98C4-743C-623D-9628-C38B62BA2A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DA9C63-DF84-6FBB-65B6-83D9D53F0372}"/>
              </a:ext>
            </a:extLst>
          </p:cNvPr>
          <p:cNvSpPr>
            <a:spLocks noGrp="1"/>
          </p:cNvSpPr>
          <p:nvPr>
            <p:ph type="sldNum" sz="quarter" idx="12"/>
          </p:nvPr>
        </p:nvSpPr>
        <p:spPr/>
        <p:txBody>
          <a:bodyPr/>
          <a:lstStyle/>
          <a:p>
            <a:fld id="{B41F3E91-DE4E-EB4A-91A3-2E6579D5EF9D}" type="slidenum">
              <a:rPr lang="en-US" smtClean="0"/>
              <a:t>‹#›</a:t>
            </a:fld>
            <a:endParaRPr lang="en-US"/>
          </a:p>
        </p:txBody>
      </p:sp>
    </p:spTree>
    <p:extLst>
      <p:ext uri="{BB962C8B-B14F-4D97-AF65-F5344CB8AC3E}">
        <p14:creationId xmlns:p14="http://schemas.microsoft.com/office/powerpoint/2010/main" val="14638146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0508" y="-2407023"/>
            <a:ext cx="10298456" cy="9995560"/>
          </a:xfrm>
          <a:prstGeom prst="rect">
            <a:avLst/>
          </a:prstGeom>
        </p:spPr>
      </p:pic>
    </p:spTree>
    <p:extLst>
      <p:ext uri="{BB962C8B-B14F-4D97-AF65-F5344CB8AC3E}">
        <p14:creationId xmlns:p14="http://schemas.microsoft.com/office/powerpoint/2010/main" val="1686955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1969" y="2989731"/>
            <a:ext cx="10678831" cy="1210821"/>
          </a:xfrm>
        </p:spPr>
        <p:txBody>
          <a:bodyPr anchor="t">
            <a:normAutofit/>
          </a:bodyPr>
          <a:lstStyle>
            <a:lvl1pPr algn="ctr">
              <a:defRPr sz="3600" b="1" baseline="0">
                <a:solidFill>
                  <a:schemeClr val="accent1">
                    <a:lumMod val="60000"/>
                    <a:lumOff val="40000"/>
                  </a:schemeClr>
                </a:solidFill>
              </a:defRPr>
            </a:lvl1pPr>
          </a:lstStyle>
          <a:p>
            <a:r>
              <a:rPr lang="en-US" dirty="0"/>
              <a:t>Section Subtitle</a:t>
            </a:r>
          </a:p>
        </p:txBody>
      </p:sp>
      <p:sp>
        <p:nvSpPr>
          <p:cNvPr id="4" name="Title 1"/>
          <p:cNvSpPr txBox="1">
            <a:spLocks/>
          </p:cNvSpPr>
          <p:nvPr userDrawn="1"/>
        </p:nvSpPr>
        <p:spPr>
          <a:xfrm>
            <a:off x="801967" y="1778910"/>
            <a:ext cx="10678831" cy="121082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1" kern="1200" baseline="0">
                <a:solidFill>
                  <a:schemeClr val="accent1">
                    <a:lumMod val="60000"/>
                    <a:lumOff val="40000"/>
                  </a:schemeClr>
                </a:solidFill>
                <a:latin typeface="+mj-lt"/>
                <a:ea typeface="+mj-ea"/>
                <a:cs typeface="+mj-cs"/>
              </a:defRPr>
            </a:lvl1pPr>
          </a:lstStyle>
          <a:p>
            <a:pPr algn="ctr"/>
            <a:r>
              <a:rPr lang="en-US" sz="4800" dirty="0"/>
              <a:t>SECTION TITLE</a:t>
            </a:r>
          </a:p>
        </p:txBody>
      </p:sp>
    </p:spTree>
    <p:extLst>
      <p:ext uri="{BB962C8B-B14F-4D97-AF65-F5344CB8AC3E}">
        <p14:creationId xmlns:p14="http://schemas.microsoft.com/office/powerpoint/2010/main" val="1564684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38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AA04A-913F-3A51-6E44-81E9FDB732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EB501B-50BC-2A8A-A699-B277FD121E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D3F535-CE6B-683A-D4D9-6CFB394B4FBA}"/>
              </a:ext>
            </a:extLst>
          </p:cNvPr>
          <p:cNvSpPr>
            <a:spLocks noGrp="1"/>
          </p:cNvSpPr>
          <p:nvPr>
            <p:ph type="dt" sz="half" idx="10"/>
          </p:nvPr>
        </p:nvSpPr>
        <p:spPr/>
        <p:txBody>
          <a:bodyPr/>
          <a:lstStyle/>
          <a:p>
            <a:fld id="{F8D77601-52A2-9442-B887-505897D4F8D7}" type="datetimeFigureOut">
              <a:rPr lang="en-US" smtClean="0"/>
              <a:t>1/26/2023</a:t>
            </a:fld>
            <a:endParaRPr lang="en-US"/>
          </a:p>
        </p:txBody>
      </p:sp>
      <p:sp>
        <p:nvSpPr>
          <p:cNvPr id="5" name="Footer Placeholder 4">
            <a:extLst>
              <a:ext uri="{FF2B5EF4-FFF2-40B4-BE49-F238E27FC236}">
                <a16:creationId xmlns:a16="http://schemas.microsoft.com/office/drawing/2014/main" id="{2BFAE0AF-CB0A-C01D-1E07-7B4B9C9B78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579A9A-1BA9-25DA-57AE-FAA1D4A0D0B8}"/>
              </a:ext>
            </a:extLst>
          </p:cNvPr>
          <p:cNvSpPr>
            <a:spLocks noGrp="1"/>
          </p:cNvSpPr>
          <p:nvPr>
            <p:ph type="sldNum" sz="quarter" idx="12"/>
          </p:nvPr>
        </p:nvSpPr>
        <p:spPr/>
        <p:txBody>
          <a:bodyPr/>
          <a:lstStyle/>
          <a:p>
            <a:fld id="{B41F3E91-DE4E-EB4A-91A3-2E6579D5EF9D}" type="slidenum">
              <a:rPr lang="en-US" smtClean="0"/>
              <a:t>‹#›</a:t>
            </a:fld>
            <a:endParaRPr lang="en-US"/>
          </a:p>
        </p:txBody>
      </p:sp>
    </p:spTree>
    <p:extLst>
      <p:ext uri="{BB962C8B-B14F-4D97-AF65-F5344CB8AC3E}">
        <p14:creationId xmlns:p14="http://schemas.microsoft.com/office/powerpoint/2010/main" val="99953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FAEE8-2164-26F7-9D2B-53C33AB7F4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E9B15E-B0B0-A1E8-6A49-56E93AEB65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D3DB6B-2017-0563-D8D3-BE8A154D2F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B6C61B-3138-C949-E635-DCC7ABF0C1E1}"/>
              </a:ext>
            </a:extLst>
          </p:cNvPr>
          <p:cNvSpPr>
            <a:spLocks noGrp="1"/>
          </p:cNvSpPr>
          <p:nvPr>
            <p:ph type="dt" sz="half" idx="10"/>
          </p:nvPr>
        </p:nvSpPr>
        <p:spPr/>
        <p:txBody>
          <a:bodyPr/>
          <a:lstStyle/>
          <a:p>
            <a:fld id="{F8D77601-52A2-9442-B887-505897D4F8D7}" type="datetimeFigureOut">
              <a:rPr lang="en-US" smtClean="0"/>
              <a:t>1/26/2023</a:t>
            </a:fld>
            <a:endParaRPr lang="en-US"/>
          </a:p>
        </p:txBody>
      </p:sp>
      <p:sp>
        <p:nvSpPr>
          <p:cNvPr id="6" name="Footer Placeholder 5">
            <a:extLst>
              <a:ext uri="{FF2B5EF4-FFF2-40B4-BE49-F238E27FC236}">
                <a16:creationId xmlns:a16="http://schemas.microsoft.com/office/drawing/2014/main" id="{AC294A78-B771-8F44-B734-9FCA9D5E3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CA2CD1-8D85-F6E0-38D1-3F5533D279AD}"/>
              </a:ext>
            </a:extLst>
          </p:cNvPr>
          <p:cNvSpPr>
            <a:spLocks noGrp="1"/>
          </p:cNvSpPr>
          <p:nvPr>
            <p:ph type="sldNum" sz="quarter" idx="12"/>
          </p:nvPr>
        </p:nvSpPr>
        <p:spPr/>
        <p:txBody>
          <a:bodyPr/>
          <a:lstStyle/>
          <a:p>
            <a:fld id="{B41F3E91-DE4E-EB4A-91A3-2E6579D5EF9D}" type="slidenum">
              <a:rPr lang="en-US" smtClean="0"/>
              <a:t>‹#›</a:t>
            </a:fld>
            <a:endParaRPr lang="en-US"/>
          </a:p>
        </p:txBody>
      </p:sp>
    </p:spTree>
    <p:extLst>
      <p:ext uri="{BB962C8B-B14F-4D97-AF65-F5344CB8AC3E}">
        <p14:creationId xmlns:p14="http://schemas.microsoft.com/office/powerpoint/2010/main" val="3250638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E02D5-B3D5-407B-327A-C102D81603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266BA7-B162-F7B8-78A4-9D3A14BE55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E27A0D-209A-88EC-BD11-23973D85FA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AB6F3C-883D-A593-9D17-CC46A1F0FA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237FA6-6D12-0F15-8D29-743F81ECBC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6BE4F8-A20C-863E-96DC-DEC65D51EA29}"/>
              </a:ext>
            </a:extLst>
          </p:cNvPr>
          <p:cNvSpPr>
            <a:spLocks noGrp="1"/>
          </p:cNvSpPr>
          <p:nvPr>
            <p:ph type="dt" sz="half" idx="10"/>
          </p:nvPr>
        </p:nvSpPr>
        <p:spPr/>
        <p:txBody>
          <a:bodyPr/>
          <a:lstStyle/>
          <a:p>
            <a:fld id="{F8D77601-52A2-9442-B887-505897D4F8D7}" type="datetimeFigureOut">
              <a:rPr lang="en-US" smtClean="0"/>
              <a:t>1/26/2023</a:t>
            </a:fld>
            <a:endParaRPr lang="en-US"/>
          </a:p>
        </p:txBody>
      </p:sp>
      <p:sp>
        <p:nvSpPr>
          <p:cNvPr id="8" name="Footer Placeholder 7">
            <a:extLst>
              <a:ext uri="{FF2B5EF4-FFF2-40B4-BE49-F238E27FC236}">
                <a16:creationId xmlns:a16="http://schemas.microsoft.com/office/drawing/2014/main" id="{58DCA64B-2AA3-4649-04D3-0CBD6FAA6E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0D7B43-2789-18C5-D034-A633A028696B}"/>
              </a:ext>
            </a:extLst>
          </p:cNvPr>
          <p:cNvSpPr>
            <a:spLocks noGrp="1"/>
          </p:cNvSpPr>
          <p:nvPr>
            <p:ph type="sldNum" sz="quarter" idx="12"/>
          </p:nvPr>
        </p:nvSpPr>
        <p:spPr/>
        <p:txBody>
          <a:bodyPr/>
          <a:lstStyle/>
          <a:p>
            <a:fld id="{B41F3E91-DE4E-EB4A-91A3-2E6579D5EF9D}" type="slidenum">
              <a:rPr lang="en-US" smtClean="0"/>
              <a:t>‹#›</a:t>
            </a:fld>
            <a:endParaRPr lang="en-US"/>
          </a:p>
        </p:txBody>
      </p:sp>
    </p:spTree>
    <p:extLst>
      <p:ext uri="{BB962C8B-B14F-4D97-AF65-F5344CB8AC3E}">
        <p14:creationId xmlns:p14="http://schemas.microsoft.com/office/powerpoint/2010/main" val="940043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A26D1-1299-407C-3870-3B026C6EE1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E2AC83-9B4B-4BD7-10B8-C09D10AECFCA}"/>
              </a:ext>
            </a:extLst>
          </p:cNvPr>
          <p:cNvSpPr>
            <a:spLocks noGrp="1"/>
          </p:cNvSpPr>
          <p:nvPr>
            <p:ph type="dt" sz="half" idx="10"/>
          </p:nvPr>
        </p:nvSpPr>
        <p:spPr/>
        <p:txBody>
          <a:bodyPr/>
          <a:lstStyle/>
          <a:p>
            <a:fld id="{F8D77601-52A2-9442-B887-505897D4F8D7}" type="datetimeFigureOut">
              <a:rPr lang="en-US" smtClean="0"/>
              <a:t>1/26/2023</a:t>
            </a:fld>
            <a:endParaRPr lang="en-US"/>
          </a:p>
        </p:txBody>
      </p:sp>
      <p:sp>
        <p:nvSpPr>
          <p:cNvPr id="4" name="Footer Placeholder 3">
            <a:extLst>
              <a:ext uri="{FF2B5EF4-FFF2-40B4-BE49-F238E27FC236}">
                <a16:creationId xmlns:a16="http://schemas.microsoft.com/office/drawing/2014/main" id="{C8ED6F8E-703A-86EC-711A-70F45F217B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B5150C-4CCC-004D-49BE-3D260F11F43F}"/>
              </a:ext>
            </a:extLst>
          </p:cNvPr>
          <p:cNvSpPr>
            <a:spLocks noGrp="1"/>
          </p:cNvSpPr>
          <p:nvPr>
            <p:ph type="sldNum" sz="quarter" idx="12"/>
          </p:nvPr>
        </p:nvSpPr>
        <p:spPr/>
        <p:txBody>
          <a:bodyPr/>
          <a:lstStyle/>
          <a:p>
            <a:fld id="{B41F3E91-DE4E-EB4A-91A3-2E6579D5EF9D}" type="slidenum">
              <a:rPr lang="en-US" smtClean="0"/>
              <a:t>‹#›</a:t>
            </a:fld>
            <a:endParaRPr lang="en-US"/>
          </a:p>
        </p:txBody>
      </p:sp>
    </p:spTree>
    <p:extLst>
      <p:ext uri="{BB962C8B-B14F-4D97-AF65-F5344CB8AC3E}">
        <p14:creationId xmlns:p14="http://schemas.microsoft.com/office/powerpoint/2010/main" val="1340088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763F74-2ED3-D965-74A6-0CA994FF3327}"/>
              </a:ext>
            </a:extLst>
          </p:cNvPr>
          <p:cNvSpPr>
            <a:spLocks noGrp="1"/>
          </p:cNvSpPr>
          <p:nvPr>
            <p:ph type="dt" sz="half" idx="10"/>
          </p:nvPr>
        </p:nvSpPr>
        <p:spPr/>
        <p:txBody>
          <a:bodyPr/>
          <a:lstStyle/>
          <a:p>
            <a:fld id="{F8D77601-52A2-9442-B887-505897D4F8D7}" type="datetimeFigureOut">
              <a:rPr lang="en-US" smtClean="0"/>
              <a:t>1/26/2023</a:t>
            </a:fld>
            <a:endParaRPr lang="en-US"/>
          </a:p>
        </p:txBody>
      </p:sp>
      <p:sp>
        <p:nvSpPr>
          <p:cNvPr id="3" name="Footer Placeholder 2">
            <a:extLst>
              <a:ext uri="{FF2B5EF4-FFF2-40B4-BE49-F238E27FC236}">
                <a16:creationId xmlns:a16="http://schemas.microsoft.com/office/drawing/2014/main" id="{7A29B0EF-0991-0327-B4A3-DD07975EF7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52BE95-0EEE-0591-656C-80FE0FFA8FF1}"/>
              </a:ext>
            </a:extLst>
          </p:cNvPr>
          <p:cNvSpPr>
            <a:spLocks noGrp="1"/>
          </p:cNvSpPr>
          <p:nvPr>
            <p:ph type="sldNum" sz="quarter" idx="12"/>
          </p:nvPr>
        </p:nvSpPr>
        <p:spPr/>
        <p:txBody>
          <a:bodyPr/>
          <a:lstStyle/>
          <a:p>
            <a:fld id="{B41F3E91-DE4E-EB4A-91A3-2E6579D5EF9D}" type="slidenum">
              <a:rPr lang="en-US" smtClean="0"/>
              <a:t>‹#›</a:t>
            </a:fld>
            <a:endParaRPr lang="en-US"/>
          </a:p>
        </p:txBody>
      </p:sp>
    </p:spTree>
    <p:extLst>
      <p:ext uri="{BB962C8B-B14F-4D97-AF65-F5344CB8AC3E}">
        <p14:creationId xmlns:p14="http://schemas.microsoft.com/office/powerpoint/2010/main" val="4090585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1CE47-C7F8-8CE6-D4DC-F3C4398287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B07C4B-F2B9-D3B0-9DC4-724072C65C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5B6323-DF92-F983-265D-4FA7D87EFA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5826E4-313A-BA60-D0A6-EBBC628BC9EC}"/>
              </a:ext>
            </a:extLst>
          </p:cNvPr>
          <p:cNvSpPr>
            <a:spLocks noGrp="1"/>
          </p:cNvSpPr>
          <p:nvPr>
            <p:ph type="dt" sz="half" idx="10"/>
          </p:nvPr>
        </p:nvSpPr>
        <p:spPr/>
        <p:txBody>
          <a:bodyPr/>
          <a:lstStyle/>
          <a:p>
            <a:fld id="{F8D77601-52A2-9442-B887-505897D4F8D7}" type="datetimeFigureOut">
              <a:rPr lang="en-US" smtClean="0"/>
              <a:t>1/26/2023</a:t>
            </a:fld>
            <a:endParaRPr lang="en-US"/>
          </a:p>
        </p:txBody>
      </p:sp>
      <p:sp>
        <p:nvSpPr>
          <p:cNvPr id="6" name="Footer Placeholder 5">
            <a:extLst>
              <a:ext uri="{FF2B5EF4-FFF2-40B4-BE49-F238E27FC236}">
                <a16:creationId xmlns:a16="http://schemas.microsoft.com/office/drawing/2014/main" id="{D80768FC-D87F-7882-A88A-F3CDB309B0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DAC960-03F1-53F0-C8A2-A63170FB3680}"/>
              </a:ext>
            </a:extLst>
          </p:cNvPr>
          <p:cNvSpPr>
            <a:spLocks noGrp="1"/>
          </p:cNvSpPr>
          <p:nvPr>
            <p:ph type="sldNum" sz="quarter" idx="12"/>
          </p:nvPr>
        </p:nvSpPr>
        <p:spPr/>
        <p:txBody>
          <a:bodyPr/>
          <a:lstStyle/>
          <a:p>
            <a:fld id="{B41F3E91-DE4E-EB4A-91A3-2E6579D5EF9D}" type="slidenum">
              <a:rPr lang="en-US" smtClean="0"/>
              <a:t>‹#›</a:t>
            </a:fld>
            <a:endParaRPr lang="en-US"/>
          </a:p>
        </p:txBody>
      </p:sp>
    </p:spTree>
    <p:extLst>
      <p:ext uri="{BB962C8B-B14F-4D97-AF65-F5344CB8AC3E}">
        <p14:creationId xmlns:p14="http://schemas.microsoft.com/office/powerpoint/2010/main" val="144119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4EBB6-8167-1884-95A4-00D7E9276A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D97ADD-6008-5515-8CCC-D353B5FCA0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1FF07A-8738-38B8-DF2E-8941962C56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C5BF15-BBDE-0CD8-67CB-37C818464A36}"/>
              </a:ext>
            </a:extLst>
          </p:cNvPr>
          <p:cNvSpPr>
            <a:spLocks noGrp="1"/>
          </p:cNvSpPr>
          <p:nvPr>
            <p:ph type="dt" sz="half" idx="10"/>
          </p:nvPr>
        </p:nvSpPr>
        <p:spPr/>
        <p:txBody>
          <a:bodyPr/>
          <a:lstStyle/>
          <a:p>
            <a:fld id="{F8D77601-52A2-9442-B887-505897D4F8D7}" type="datetimeFigureOut">
              <a:rPr lang="en-US" smtClean="0"/>
              <a:t>1/26/2023</a:t>
            </a:fld>
            <a:endParaRPr lang="en-US"/>
          </a:p>
        </p:txBody>
      </p:sp>
      <p:sp>
        <p:nvSpPr>
          <p:cNvPr id="6" name="Footer Placeholder 5">
            <a:extLst>
              <a:ext uri="{FF2B5EF4-FFF2-40B4-BE49-F238E27FC236}">
                <a16:creationId xmlns:a16="http://schemas.microsoft.com/office/drawing/2014/main" id="{700919AF-D605-A0CE-BF29-98E2D5135C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DB589A-8102-AE0D-2D4B-CD4EF81B8B4C}"/>
              </a:ext>
            </a:extLst>
          </p:cNvPr>
          <p:cNvSpPr>
            <a:spLocks noGrp="1"/>
          </p:cNvSpPr>
          <p:nvPr>
            <p:ph type="sldNum" sz="quarter" idx="12"/>
          </p:nvPr>
        </p:nvSpPr>
        <p:spPr/>
        <p:txBody>
          <a:bodyPr/>
          <a:lstStyle/>
          <a:p>
            <a:fld id="{B41F3E91-DE4E-EB4A-91A3-2E6579D5EF9D}" type="slidenum">
              <a:rPr lang="en-US" smtClean="0"/>
              <a:t>‹#›</a:t>
            </a:fld>
            <a:endParaRPr lang="en-US"/>
          </a:p>
        </p:txBody>
      </p:sp>
    </p:spTree>
    <p:extLst>
      <p:ext uri="{BB962C8B-B14F-4D97-AF65-F5344CB8AC3E}">
        <p14:creationId xmlns:p14="http://schemas.microsoft.com/office/powerpoint/2010/main" val="1723337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9E93B3-6F2A-CAFB-8D0D-283E8C459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F0A698-AD76-6F71-E63C-3630FA97A1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EECC8E-E8A8-A707-0F71-0462F5AEFB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D77601-52A2-9442-B887-505897D4F8D7}" type="datetimeFigureOut">
              <a:rPr lang="en-US" smtClean="0"/>
              <a:t>1/26/2023</a:t>
            </a:fld>
            <a:endParaRPr lang="en-US"/>
          </a:p>
        </p:txBody>
      </p:sp>
      <p:sp>
        <p:nvSpPr>
          <p:cNvPr id="5" name="Footer Placeholder 4">
            <a:extLst>
              <a:ext uri="{FF2B5EF4-FFF2-40B4-BE49-F238E27FC236}">
                <a16:creationId xmlns:a16="http://schemas.microsoft.com/office/drawing/2014/main" id="{70F70A92-9F7C-A7B6-D382-D794B0F030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1321B8-B081-6E17-2C54-A7839EB60C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1F3E91-DE4E-EB4A-91A3-2E6579D5EF9D}" type="slidenum">
              <a:rPr lang="en-US" smtClean="0"/>
              <a:t>‹#›</a:t>
            </a:fld>
            <a:endParaRPr lang="en-US"/>
          </a:p>
        </p:txBody>
      </p:sp>
    </p:spTree>
    <p:extLst>
      <p:ext uri="{BB962C8B-B14F-4D97-AF65-F5344CB8AC3E}">
        <p14:creationId xmlns:p14="http://schemas.microsoft.com/office/powerpoint/2010/main" val="887205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4FAC247-EDC2-EA43-9810-7D2C18A9BF72}"/>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6"/>
            <a:ext cx="10515600" cy="39495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2603570"/>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posing for a photo&#10;&#10;Description automatically generated">
            <a:extLst>
              <a:ext uri="{FF2B5EF4-FFF2-40B4-BE49-F238E27FC236}">
                <a16:creationId xmlns:a16="http://schemas.microsoft.com/office/drawing/2014/main" id="{F2D031BD-BB43-D1E3-0FAD-66B5FE9D0B5E}"/>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F6EF918-59DD-EF18-CEBC-6AE4290394D1}"/>
              </a:ext>
            </a:extLst>
          </p:cNvPr>
          <p:cNvSpPr>
            <a:spLocks noGrp="1"/>
          </p:cNvSpPr>
          <p:nvPr>
            <p:ph type="ctrTitle"/>
          </p:nvPr>
        </p:nvSpPr>
        <p:spPr>
          <a:xfrm>
            <a:off x="1524000" y="5037350"/>
            <a:ext cx="9144000" cy="960972"/>
          </a:xfrm>
        </p:spPr>
        <p:txBody>
          <a:bodyPr>
            <a:normAutofit/>
          </a:bodyPr>
          <a:lstStyle/>
          <a:p>
            <a:r>
              <a:rPr lang="en-US" sz="4800" b="1" dirty="0">
                <a:solidFill>
                  <a:schemeClr val="bg1"/>
                </a:solidFill>
                <a:latin typeface="Arial" panose="020B0604020202020204" pitchFamily="34" charset="0"/>
                <a:cs typeface="Arial" panose="020B0604020202020204" pitchFamily="34" charset="0"/>
              </a:rPr>
              <a:t>Special Called SHAC Meeting</a:t>
            </a:r>
          </a:p>
        </p:txBody>
      </p:sp>
      <p:sp>
        <p:nvSpPr>
          <p:cNvPr id="6" name="Subtitle 2">
            <a:extLst>
              <a:ext uri="{FF2B5EF4-FFF2-40B4-BE49-F238E27FC236}">
                <a16:creationId xmlns:a16="http://schemas.microsoft.com/office/drawing/2014/main" id="{678A974D-84EC-6E0A-691C-636464BE04EF}"/>
              </a:ext>
            </a:extLst>
          </p:cNvPr>
          <p:cNvSpPr txBox="1">
            <a:spLocks/>
          </p:cNvSpPr>
          <p:nvPr/>
        </p:nvSpPr>
        <p:spPr>
          <a:xfrm>
            <a:off x="1524000" y="6099449"/>
            <a:ext cx="9213130" cy="4144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spc="300" dirty="0">
                <a:solidFill>
                  <a:schemeClr val="bg1"/>
                </a:solidFill>
                <a:latin typeface="Arial" panose="020B0604020202020204" pitchFamily="34" charset="0"/>
                <a:cs typeface="Arial" panose="020B0604020202020204" pitchFamily="34" charset="0"/>
              </a:rPr>
              <a:t>Wednesday, January 25, 2023</a:t>
            </a:r>
          </a:p>
        </p:txBody>
      </p:sp>
    </p:spTree>
    <p:extLst>
      <p:ext uri="{BB962C8B-B14F-4D97-AF65-F5344CB8AC3E}">
        <p14:creationId xmlns:p14="http://schemas.microsoft.com/office/powerpoint/2010/main" val="202564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B3CEBB64-9A3D-BFBB-9431-0946E564EDF8}"/>
              </a:ext>
            </a:extLst>
          </p:cNvPr>
          <p:cNvPicPr>
            <a:picLocks noChangeAspect="1"/>
          </p:cNvPicPr>
          <p:nvPr/>
        </p:nvPicPr>
        <p:blipFill>
          <a:blip r:embed="rId2"/>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56D887C8-F939-4216-A95E-2F9CBDF726C5}"/>
              </a:ext>
            </a:extLst>
          </p:cNvPr>
          <p:cNvSpPr txBox="1">
            <a:spLocks/>
          </p:cNvSpPr>
          <p:nvPr/>
        </p:nvSpPr>
        <p:spPr>
          <a:xfrm>
            <a:off x="170351" y="355108"/>
            <a:ext cx="6041057" cy="5697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dirty="0">
              <a:solidFill>
                <a:schemeClr val="bg1"/>
              </a:solidFill>
            </a:endParaRPr>
          </a:p>
        </p:txBody>
      </p:sp>
      <p:sp>
        <p:nvSpPr>
          <p:cNvPr id="5" name="TextBox 4">
            <a:extLst>
              <a:ext uri="{FF2B5EF4-FFF2-40B4-BE49-F238E27FC236}">
                <a16:creationId xmlns:a16="http://schemas.microsoft.com/office/drawing/2014/main" id="{CB4A16DE-111E-4CDD-AA8E-DD003A223B27}"/>
              </a:ext>
            </a:extLst>
          </p:cNvPr>
          <p:cNvSpPr txBox="1"/>
          <p:nvPr/>
        </p:nvSpPr>
        <p:spPr>
          <a:xfrm>
            <a:off x="1287262" y="182083"/>
            <a:ext cx="10528916" cy="769441"/>
          </a:xfrm>
          <a:prstGeom prst="rect">
            <a:avLst/>
          </a:prstGeom>
          <a:noFill/>
        </p:spPr>
        <p:txBody>
          <a:bodyPr wrap="square" rtlCol="0">
            <a:spAutoFit/>
          </a:bodyPr>
          <a:lstStyle/>
          <a:p>
            <a:r>
              <a:rPr lang="en-US" sz="4400" dirty="0">
                <a:solidFill>
                  <a:schemeClr val="bg1"/>
                </a:solidFill>
              </a:rPr>
              <a:t>LP #5</a:t>
            </a:r>
          </a:p>
        </p:txBody>
      </p:sp>
      <p:sp>
        <p:nvSpPr>
          <p:cNvPr id="8" name="TextBox 7">
            <a:extLst>
              <a:ext uri="{FF2B5EF4-FFF2-40B4-BE49-F238E27FC236}">
                <a16:creationId xmlns:a16="http://schemas.microsoft.com/office/drawing/2014/main" id="{CD354441-8A59-4DDC-9A6D-D06EC84E6C02}"/>
              </a:ext>
            </a:extLst>
          </p:cNvPr>
          <p:cNvSpPr txBox="1"/>
          <p:nvPr/>
        </p:nvSpPr>
        <p:spPr>
          <a:xfrm>
            <a:off x="429172" y="1124549"/>
            <a:ext cx="11269769" cy="5940088"/>
          </a:xfrm>
          <a:prstGeom prst="rect">
            <a:avLst/>
          </a:prstGeom>
          <a:noFill/>
        </p:spPr>
        <p:txBody>
          <a:bodyPr wrap="square" rtlCol="0">
            <a:spAutoFit/>
          </a:bodyPr>
          <a:lstStyle/>
          <a:p>
            <a:pPr marL="771525" indent="-171450">
              <a:buFont typeface="Arial" panose="020B0604020202020204" pitchFamily="34" charset="0"/>
              <a:buChar char="•"/>
            </a:pPr>
            <a:r>
              <a:rPr lang="en-US" sz="2000" dirty="0"/>
              <a:t>WHEREAS the </a:t>
            </a:r>
            <a:r>
              <a:rPr lang="en-US" sz="2000" dirty="0">
                <a:solidFill>
                  <a:srgbClr val="FF0000"/>
                </a:solidFill>
              </a:rPr>
              <a:t>Texas Education Agency (TEA) </a:t>
            </a:r>
            <a:r>
              <a:rPr lang="en-US" sz="2000" dirty="0"/>
              <a:t>finds that one in six school-aged youth experiences impairments in life functioning, including impacts on academic achievement, due to mental illness; </a:t>
            </a:r>
          </a:p>
          <a:p>
            <a:pPr marL="771525" indent="-171450">
              <a:buFont typeface="Arial" panose="020B0604020202020204" pitchFamily="34" charset="0"/>
              <a:buChar char="•"/>
            </a:pPr>
            <a:r>
              <a:rPr lang="en-US" sz="2000" dirty="0"/>
              <a:t>WHEREAS Texas Association of School Boards (TASB) calls upon the Texas Legislature to provide additional support and resources from the mental health field, whether district-based or within collaborative networks, to better increase access to research based proactive and crisis mental health services for students, their caregivers, educators, and staff while reducing the burden on educators and districts to identify or resolve student mental health needs with assistance and collaboration from mental health providers; </a:t>
            </a:r>
          </a:p>
          <a:p>
            <a:pPr marL="771525" indent="-171450">
              <a:buFont typeface="Arial" panose="020B0604020202020204" pitchFamily="34" charset="0"/>
              <a:buChar char="•"/>
            </a:pPr>
            <a:r>
              <a:rPr lang="en-US" sz="2000" dirty="0"/>
              <a:t>WHEREAS TASB calls upon the Texas Legislature to improve access to evidence-based mental health services and mental health professionals either within a district or a collaborative network</a:t>
            </a:r>
            <a:r>
              <a:rPr lang="en-US" sz="2000" dirty="0">
                <a:solidFill>
                  <a:srgbClr val="FF0000"/>
                </a:solidFill>
              </a:rPr>
              <a:t>,</a:t>
            </a:r>
            <a:r>
              <a:rPr lang="en-US" sz="2000" dirty="0"/>
              <a:t> </a:t>
            </a:r>
            <a:r>
              <a:rPr lang="en-US" sz="2000" dirty="0">
                <a:solidFill>
                  <a:srgbClr val="FF0000"/>
                </a:solidFill>
              </a:rPr>
              <a:t>while</a:t>
            </a:r>
            <a:r>
              <a:rPr lang="en-US" sz="2000" dirty="0"/>
              <a:t> at the same time </a:t>
            </a:r>
            <a:r>
              <a:rPr lang="en-US" sz="2000" dirty="0">
                <a:solidFill>
                  <a:srgbClr val="FF0000"/>
                </a:solidFill>
              </a:rPr>
              <a:t>reducing</a:t>
            </a:r>
            <a:r>
              <a:rPr lang="en-US" sz="2000" dirty="0"/>
              <a:t> the burden on educators or districts to identify and solve student mental health issues; </a:t>
            </a:r>
          </a:p>
          <a:p>
            <a:pPr marL="771525" indent="-171450">
              <a:buFont typeface="Arial" panose="020B0604020202020204" pitchFamily="34" charset="0"/>
              <a:buChar char="•"/>
            </a:pPr>
            <a:r>
              <a:rPr lang="en-US" sz="2000" dirty="0"/>
              <a:t>WHEREAS recognizing the importance of reaching students before they are in a mental health crisis, the Texas Legislature also passed comprehensive student mental health legislation in 2019 in SB11; </a:t>
            </a:r>
          </a:p>
          <a:p>
            <a:pPr marL="771525" indent="-171450">
              <a:buFont typeface="Arial" panose="020B0604020202020204" pitchFamily="34" charset="0"/>
              <a:buChar char="•"/>
            </a:pPr>
            <a:r>
              <a:rPr lang="en-US" sz="2000" dirty="0"/>
              <a:t>WHEREAS mental health needs in schools have not been promised a long term source of funding according to Texas Cares for Children; </a:t>
            </a:r>
          </a:p>
          <a:p>
            <a:pPr marL="600075"/>
            <a:endParaRPr lang="en-US" sz="1000" dirty="0"/>
          </a:p>
          <a:p>
            <a:pPr marL="771525" indent="-171450">
              <a:buFont typeface="Arial" panose="020B0604020202020204" pitchFamily="34" charset="0"/>
              <a:buChar char="•"/>
            </a:pPr>
            <a:r>
              <a:rPr lang="en-US" sz="2000" b="1" dirty="0">
                <a:solidFill>
                  <a:srgbClr val="990000"/>
                </a:solidFill>
              </a:rPr>
              <a:t>THEREFORE</a:t>
            </a:r>
            <a:r>
              <a:rPr lang="en-US" sz="2000" dirty="0"/>
              <a:t> the FBISD SHAC supports improved, continual, reliable funding for access to evidence based mental health services</a:t>
            </a:r>
          </a:p>
        </p:txBody>
      </p:sp>
    </p:spTree>
    <p:extLst>
      <p:ext uri="{BB962C8B-B14F-4D97-AF65-F5344CB8AC3E}">
        <p14:creationId xmlns:p14="http://schemas.microsoft.com/office/powerpoint/2010/main" val="3827043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B3CEBB64-9A3D-BFBB-9431-0946E564EDF8}"/>
              </a:ext>
            </a:extLst>
          </p:cNvPr>
          <p:cNvPicPr>
            <a:picLocks noChangeAspect="1"/>
          </p:cNvPicPr>
          <p:nvPr/>
        </p:nvPicPr>
        <p:blipFill>
          <a:blip r:embed="rId2"/>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56D887C8-F939-4216-A95E-2F9CBDF726C5}"/>
              </a:ext>
            </a:extLst>
          </p:cNvPr>
          <p:cNvSpPr txBox="1">
            <a:spLocks/>
          </p:cNvSpPr>
          <p:nvPr/>
        </p:nvSpPr>
        <p:spPr>
          <a:xfrm>
            <a:off x="170351" y="355108"/>
            <a:ext cx="6041057" cy="5697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dirty="0">
              <a:solidFill>
                <a:schemeClr val="bg1"/>
              </a:solidFill>
            </a:endParaRPr>
          </a:p>
        </p:txBody>
      </p:sp>
      <p:sp>
        <p:nvSpPr>
          <p:cNvPr id="5" name="TextBox 4">
            <a:extLst>
              <a:ext uri="{FF2B5EF4-FFF2-40B4-BE49-F238E27FC236}">
                <a16:creationId xmlns:a16="http://schemas.microsoft.com/office/drawing/2014/main" id="{CB4A16DE-111E-4CDD-AA8E-DD003A223B27}"/>
              </a:ext>
            </a:extLst>
          </p:cNvPr>
          <p:cNvSpPr txBox="1"/>
          <p:nvPr/>
        </p:nvSpPr>
        <p:spPr>
          <a:xfrm>
            <a:off x="1287262" y="182083"/>
            <a:ext cx="10528916" cy="769441"/>
          </a:xfrm>
          <a:prstGeom prst="rect">
            <a:avLst/>
          </a:prstGeom>
          <a:noFill/>
        </p:spPr>
        <p:txBody>
          <a:bodyPr wrap="square" rtlCol="0">
            <a:spAutoFit/>
          </a:bodyPr>
          <a:lstStyle/>
          <a:p>
            <a:r>
              <a:rPr lang="en-US" sz="4400" dirty="0">
                <a:solidFill>
                  <a:schemeClr val="bg1"/>
                </a:solidFill>
              </a:rPr>
              <a:t>LPs: Q &amp; A</a:t>
            </a:r>
          </a:p>
        </p:txBody>
      </p:sp>
      <p:sp>
        <p:nvSpPr>
          <p:cNvPr id="8" name="TextBox 7">
            <a:extLst>
              <a:ext uri="{FF2B5EF4-FFF2-40B4-BE49-F238E27FC236}">
                <a16:creationId xmlns:a16="http://schemas.microsoft.com/office/drawing/2014/main" id="{CD354441-8A59-4DDC-9A6D-D06EC84E6C02}"/>
              </a:ext>
            </a:extLst>
          </p:cNvPr>
          <p:cNvSpPr txBox="1"/>
          <p:nvPr/>
        </p:nvSpPr>
        <p:spPr>
          <a:xfrm>
            <a:off x="429172" y="1425388"/>
            <a:ext cx="11269769" cy="2554545"/>
          </a:xfrm>
          <a:prstGeom prst="rect">
            <a:avLst/>
          </a:prstGeom>
          <a:noFill/>
        </p:spPr>
        <p:txBody>
          <a:bodyPr wrap="square" rtlCol="0">
            <a:spAutoFit/>
          </a:bodyPr>
          <a:lstStyle/>
          <a:p>
            <a:pPr marL="285750" indent="-285750" algn="ctr">
              <a:buFont typeface="Arial" panose="020B0604020202020204" pitchFamily="34" charset="0"/>
              <a:buChar char="•"/>
            </a:pPr>
            <a:endParaRPr lang="en-US" sz="2400" dirty="0"/>
          </a:p>
          <a:p>
            <a:pPr marL="285750" indent="-285750" algn="ctr">
              <a:buFont typeface="Arial" panose="020B0604020202020204" pitchFamily="34" charset="0"/>
              <a:buChar char="•"/>
            </a:pPr>
            <a:endParaRPr lang="en-US" sz="2400" dirty="0"/>
          </a:p>
          <a:p>
            <a:pPr marL="285750" indent="-285750" algn="ctr">
              <a:buFont typeface="Arial" panose="020B0604020202020204" pitchFamily="34" charset="0"/>
              <a:buChar char="•"/>
            </a:pPr>
            <a:endParaRPr lang="en-US" sz="2400" dirty="0"/>
          </a:p>
          <a:p>
            <a:pPr algn="ctr"/>
            <a:r>
              <a:rPr lang="en-US" sz="8800" dirty="0">
                <a:solidFill>
                  <a:srgbClr val="990000"/>
                </a:solidFill>
              </a:rPr>
              <a:t>???</a:t>
            </a:r>
          </a:p>
        </p:txBody>
      </p:sp>
    </p:spTree>
    <p:extLst>
      <p:ext uri="{BB962C8B-B14F-4D97-AF65-F5344CB8AC3E}">
        <p14:creationId xmlns:p14="http://schemas.microsoft.com/office/powerpoint/2010/main" val="1485438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B3CEBB64-9A3D-BFBB-9431-0946E564EDF8}"/>
              </a:ext>
            </a:extLst>
          </p:cNvPr>
          <p:cNvPicPr>
            <a:picLocks noChangeAspect="1"/>
          </p:cNvPicPr>
          <p:nvPr/>
        </p:nvPicPr>
        <p:blipFill>
          <a:blip r:embed="rId2"/>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56D887C8-F939-4216-A95E-2F9CBDF726C5}"/>
              </a:ext>
            </a:extLst>
          </p:cNvPr>
          <p:cNvSpPr txBox="1">
            <a:spLocks/>
          </p:cNvSpPr>
          <p:nvPr/>
        </p:nvSpPr>
        <p:spPr>
          <a:xfrm>
            <a:off x="170351" y="355108"/>
            <a:ext cx="6041057" cy="5697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7" name="TextBox 6">
            <a:extLst>
              <a:ext uri="{FF2B5EF4-FFF2-40B4-BE49-F238E27FC236}">
                <a16:creationId xmlns:a16="http://schemas.microsoft.com/office/drawing/2014/main" id="{3A326CD0-A9BA-4517-AC7D-1F11D649F01A}"/>
              </a:ext>
            </a:extLst>
          </p:cNvPr>
          <p:cNvSpPr txBox="1"/>
          <p:nvPr/>
        </p:nvSpPr>
        <p:spPr>
          <a:xfrm>
            <a:off x="1862286" y="155053"/>
            <a:ext cx="9038946" cy="769441"/>
          </a:xfrm>
          <a:prstGeom prst="rect">
            <a:avLst/>
          </a:prstGeom>
          <a:noFill/>
        </p:spPr>
        <p:txBody>
          <a:bodyPr wrap="square" rtlCol="0">
            <a:spAutoFit/>
          </a:bodyPr>
          <a:lstStyle/>
          <a:p>
            <a:pPr algn="ctr"/>
            <a:r>
              <a:rPr lang="en-US" sz="4400" dirty="0">
                <a:solidFill>
                  <a:schemeClr val="bg1"/>
                </a:solidFill>
              </a:rPr>
              <a:t>Vote: 2022 SHAC Legislative Priorities</a:t>
            </a:r>
          </a:p>
        </p:txBody>
      </p:sp>
      <p:pic>
        <p:nvPicPr>
          <p:cNvPr id="8" name="Picture 7">
            <a:extLst>
              <a:ext uri="{FF2B5EF4-FFF2-40B4-BE49-F238E27FC236}">
                <a16:creationId xmlns:a16="http://schemas.microsoft.com/office/drawing/2014/main" id="{6AE441C2-5923-493F-9089-F05FDFCB57A7}"/>
              </a:ext>
            </a:extLst>
          </p:cNvPr>
          <p:cNvPicPr>
            <a:picLocks noChangeAspect="1"/>
          </p:cNvPicPr>
          <p:nvPr/>
        </p:nvPicPr>
        <p:blipFill>
          <a:blip r:embed="rId3"/>
          <a:stretch>
            <a:fillRect/>
          </a:stretch>
        </p:blipFill>
        <p:spPr>
          <a:xfrm>
            <a:off x="3590441" y="1458766"/>
            <a:ext cx="5011117" cy="3674138"/>
          </a:xfrm>
          <a:prstGeom prst="rect">
            <a:avLst/>
          </a:prstGeom>
        </p:spPr>
      </p:pic>
      <p:sp>
        <p:nvSpPr>
          <p:cNvPr id="9" name="TextBox 8">
            <a:extLst>
              <a:ext uri="{FF2B5EF4-FFF2-40B4-BE49-F238E27FC236}">
                <a16:creationId xmlns:a16="http://schemas.microsoft.com/office/drawing/2014/main" id="{BE55A352-B440-49A2-B3BC-2855FC7E815E}"/>
              </a:ext>
            </a:extLst>
          </p:cNvPr>
          <p:cNvSpPr txBox="1"/>
          <p:nvPr/>
        </p:nvSpPr>
        <p:spPr>
          <a:xfrm>
            <a:off x="3971710" y="5456056"/>
            <a:ext cx="3302494" cy="954107"/>
          </a:xfrm>
          <a:prstGeom prst="rect">
            <a:avLst/>
          </a:prstGeom>
          <a:noFill/>
        </p:spPr>
        <p:txBody>
          <a:bodyPr wrap="square" rtlCol="0">
            <a:spAutoFit/>
          </a:bodyPr>
          <a:lstStyle/>
          <a:p>
            <a:pPr algn="ctr"/>
            <a:r>
              <a:rPr lang="en-US" sz="2800" dirty="0"/>
              <a:t>Cathy Hunter</a:t>
            </a:r>
          </a:p>
          <a:p>
            <a:pPr algn="ctr"/>
            <a:r>
              <a:rPr lang="en-US" sz="2800" dirty="0"/>
              <a:t>SHAC Secretary</a:t>
            </a:r>
          </a:p>
        </p:txBody>
      </p:sp>
    </p:spTree>
    <p:extLst>
      <p:ext uri="{BB962C8B-B14F-4D97-AF65-F5344CB8AC3E}">
        <p14:creationId xmlns:p14="http://schemas.microsoft.com/office/powerpoint/2010/main" val="351824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B3CEBB64-9A3D-BFBB-9431-0946E564EDF8}"/>
              </a:ext>
            </a:extLst>
          </p:cNvPr>
          <p:cNvPicPr>
            <a:picLocks noChangeAspect="1"/>
          </p:cNvPicPr>
          <p:nvPr/>
        </p:nvPicPr>
        <p:blipFill>
          <a:blip r:embed="rId2"/>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56D887C8-F939-4216-A95E-2F9CBDF726C5}"/>
              </a:ext>
            </a:extLst>
          </p:cNvPr>
          <p:cNvSpPr txBox="1">
            <a:spLocks/>
          </p:cNvSpPr>
          <p:nvPr/>
        </p:nvSpPr>
        <p:spPr>
          <a:xfrm>
            <a:off x="170351" y="355108"/>
            <a:ext cx="6041057" cy="5697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2" name="Rectangle 1">
            <a:extLst>
              <a:ext uri="{FF2B5EF4-FFF2-40B4-BE49-F238E27FC236}">
                <a16:creationId xmlns:a16="http://schemas.microsoft.com/office/drawing/2014/main" id="{D397949D-F1A6-4E2B-B8DA-ECEEDF5E7B18}"/>
              </a:ext>
            </a:extLst>
          </p:cNvPr>
          <p:cNvSpPr/>
          <p:nvPr/>
        </p:nvSpPr>
        <p:spPr>
          <a:xfrm>
            <a:off x="4025465" y="155449"/>
            <a:ext cx="4141070" cy="769441"/>
          </a:xfrm>
          <a:prstGeom prst="rect">
            <a:avLst/>
          </a:prstGeom>
        </p:spPr>
        <p:txBody>
          <a:bodyPr wrap="none">
            <a:spAutoFit/>
          </a:bodyPr>
          <a:lstStyle/>
          <a:p>
            <a:pPr lvl="0" algn="ctr"/>
            <a:r>
              <a:rPr lang="en-US" sz="4400" dirty="0">
                <a:solidFill>
                  <a:prstClr val="white"/>
                </a:solidFill>
              </a:rPr>
              <a:t>Upcoming Events</a:t>
            </a:r>
          </a:p>
        </p:txBody>
      </p:sp>
      <p:pic>
        <p:nvPicPr>
          <p:cNvPr id="5" name="Picture 4">
            <a:extLst>
              <a:ext uri="{FF2B5EF4-FFF2-40B4-BE49-F238E27FC236}">
                <a16:creationId xmlns:a16="http://schemas.microsoft.com/office/drawing/2014/main" id="{9A9056E1-8D2D-438B-B4A8-4F76A4994594}"/>
              </a:ext>
            </a:extLst>
          </p:cNvPr>
          <p:cNvPicPr>
            <a:picLocks noChangeAspect="1"/>
          </p:cNvPicPr>
          <p:nvPr/>
        </p:nvPicPr>
        <p:blipFill>
          <a:blip r:embed="rId3"/>
          <a:stretch>
            <a:fillRect/>
          </a:stretch>
        </p:blipFill>
        <p:spPr>
          <a:xfrm>
            <a:off x="3638442" y="1197448"/>
            <a:ext cx="4731201" cy="2742493"/>
          </a:xfrm>
          <a:prstGeom prst="rect">
            <a:avLst/>
          </a:prstGeom>
        </p:spPr>
      </p:pic>
      <p:sp>
        <p:nvSpPr>
          <p:cNvPr id="6" name="TextBox 5">
            <a:extLst>
              <a:ext uri="{FF2B5EF4-FFF2-40B4-BE49-F238E27FC236}">
                <a16:creationId xmlns:a16="http://schemas.microsoft.com/office/drawing/2014/main" id="{134EED33-A07F-47FF-8ADF-FF94AD9CF787}"/>
              </a:ext>
            </a:extLst>
          </p:cNvPr>
          <p:cNvSpPr txBox="1"/>
          <p:nvPr/>
        </p:nvSpPr>
        <p:spPr>
          <a:xfrm>
            <a:off x="2450985" y="3998587"/>
            <a:ext cx="7290029" cy="2800767"/>
          </a:xfrm>
          <a:prstGeom prst="rect">
            <a:avLst/>
          </a:prstGeom>
          <a:noFill/>
        </p:spPr>
        <p:txBody>
          <a:bodyPr wrap="square" rtlCol="0">
            <a:spAutoFit/>
          </a:bodyPr>
          <a:lstStyle/>
          <a:p>
            <a:pPr algn="ctr"/>
            <a:r>
              <a:rPr lang="en-US" sz="3600" b="1" dirty="0">
                <a:solidFill>
                  <a:srgbClr val="990000"/>
                </a:solidFill>
              </a:rPr>
              <a:t>Advocacy Subcommittee: Now-1pm</a:t>
            </a:r>
          </a:p>
          <a:p>
            <a:pPr algn="ctr"/>
            <a:endParaRPr lang="en-US" sz="2800" dirty="0"/>
          </a:p>
          <a:p>
            <a:pPr algn="ctr"/>
            <a:r>
              <a:rPr lang="en-US" sz="2800" dirty="0"/>
              <a:t>Next SHAC Meeting</a:t>
            </a:r>
          </a:p>
          <a:p>
            <a:pPr algn="ctr"/>
            <a:r>
              <a:rPr lang="en-US" sz="2800" dirty="0"/>
              <a:t>February 15, 2023</a:t>
            </a:r>
          </a:p>
          <a:p>
            <a:pPr algn="ctr"/>
            <a:r>
              <a:rPr lang="en-US" sz="2800" dirty="0"/>
              <a:t>12:00 pm – 2:00 pm</a:t>
            </a:r>
          </a:p>
          <a:p>
            <a:pPr algn="ctr"/>
            <a:r>
              <a:rPr lang="en-US" sz="2800" dirty="0"/>
              <a:t>FBISD Board Room</a:t>
            </a:r>
          </a:p>
        </p:txBody>
      </p:sp>
    </p:spTree>
    <p:extLst>
      <p:ext uri="{BB962C8B-B14F-4D97-AF65-F5344CB8AC3E}">
        <p14:creationId xmlns:p14="http://schemas.microsoft.com/office/powerpoint/2010/main" val="1256761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reemap chart&#10;&#10;Description automatically generated">
            <a:extLst>
              <a:ext uri="{FF2B5EF4-FFF2-40B4-BE49-F238E27FC236}">
                <a16:creationId xmlns:a16="http://schemas.microsoft.com/office/drawing/2014/main" id="{B1F0148D-3938-7C0B-6112-46F5C1D82345}"/>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C3DD1C6-B6A3-A354-2101-4B979C1DBB74}"/>
              </a:ext>
            </a:extLst>
          </p:cNvPr>
          <p:cNvSpPr txBox="1"/>
          <p:nvPr/>
        </p:nvSpPr>
        <p:spPr>
          <a:xfrm>
            <a:off x="2937409" y="2811328"/>
            <a:ext cx="6344156" cy="1727524"/>
          </a:xfrm>
          <a:prstGeom prst="rect">
            <a:avLst/>
          </a:prstGeom>
          <a:noFill/>
        </p:spPr>
        <p:txBody>
          <a:bodyPr wrap="square" rtlCol="0">
            <a:spAutoFit/>
          </a:bodyPr>
          <a:lstStyle/>
          <a:p>
            <a:pPr algn="ctr"/>
            <a:r>
              <a:rPr lang="en-US" b="1" spc="600" dirty="0">
                <a:solidFill>
                  <a:schemeClr val="bg1"/>
                </a:solidFill>
                <a:latin typeface="Arial" panose="020B0604020202020204" pitchFamily="34" charset="0"/>
                <a:cs typeface="Arial" panose="020B0604020202020204" pitchFamily="34" charset="0"/>
              </a:rPr>
              <a:t>FORT BEND ISD</a:t>
            </a:r>
          </a:p>
          <a:p>
            <a:pPr algn="ctr">
              <a:lnSpc>
                <a:spcPct val="150000"/>
              </a:lnSpc>
            </a:pPr>
            <a:r>
              <a:rPr lang="en-US" sz="1200" dirty="0">
                <a:solidFill>
                  <a:schemeClr val="bg1"/>
                </a:solidFill>
                <a:latin typeface="Arial" panose="020B0604020202020204" pitchFamily="34" charset="0"/>
                <a:cs typeface="Arial" panose="020B0604020202020204" pitchFamily="34" charset="0"/>
              </a:rPr>
              <a:t>16431 Lexington Blvd.</a:t>
            </a:r>
          </a:p>
          <a:p>
            <a:pPr algn="ctr">
              <a:lnSpc>
                <a:spcPct val="150000"/>
              </a:lnSpc>
            </a:pPr>
            <a:r>
              <a:rPr lang="en-US" sz="1200" dirty="0">
                <a:solidFill>
                  <a:schemeClr val="bg1"/>
                </a:solidFill>
                <a:latin typeface="Arial" panose="020B0604020202020204" pitchFamily="34" charset="0"/>
                <a:cs typeface="Arial" panose="020B0604020202020204" pitchFamily="34" charset="0"/>
              </a:rPr>
              <a:t>Sugar Land, TX 77479</a:t>
            </a:r>
          </a:p>
          <a:p>
            <a:pPr algn="ctr">
              <a:lnSpc>
                <a:spcPct val="150000"/>
              </a:lnSpc>
            </a:pPr>
            <a:r>
              <a:rPr lang="en-US" sz="1200" dirty="0">
                <a:solidFill>
                  <a:schemeClr val="bg1"/>
                </a:solidFill>
                <a:latin typeface="Arial" panose="020B0604020202020204" pitchFamily="34" charset="0"/>
                <a:cs typeface="Arial" panose="020B0604020202020204" pitchFamily="34" charset="0"/>
              </a:rPr>
              <a:t>281-634-1000</a:t>
            </a:r>
          </a:p>
          <a:p>
            <a:pPr algn="ctr">
              <a:lnSpc>
                <a:spcPct val="150000"/>
              </a:lnSpc>
            </a:pPr>
            <a:endParaRPr lang="en-US" sz="1200" dirty="0">
              <a:solidFill>
                <a:schemeClr val="bg1"/>
              </a:solidFill>
              <a:latin typeface="Arial" panose="020B0604020202020204" pitchFamily="34" charset="0"/>
              <a:cs typeface="Arial" panose="020B0604020202020204" pitchFamily="34" charset="0"/>
            </a:endParaRPr>
          </a:p>
          <a:p>
            <a:pPr algn="ctr">
              <a:lnSpc>
                <a:spcPct val="150000"/>
              </a:lnSpc>
            </a:pPr>
            <a:r>
              <a:rPr lang="en-US" sz="1200" dirty="0" err="1">
                <a:solidFill>
                  <a:schemeClr val="bg1"/>
                </a:solidFill>
                <a:latin typeface="Arial" panose="020B0604020202020204" pitchFamily="34" charset="0"/>
                <a:cs typeface="Arial" panose="020B0604020202020204" pitchFamily="34" charset="0"/>
              </a:rPr>
              <a:t>www.fortbendisd.com</a:t>
            </a:r>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6745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B3CEBB64-9A3D-BFBB-9431-0946E564EDF8}"/>
              </a:ext>
            </a:extLst>
          </p:cNvPr>
          <p:cNvPicPr>
            <a:picLocks noChangeAspect="1"/>
          </p:cNvPicPr>
          <p:nvPr/>
        </p:nvPicPr>
        <p:blipFill>
          <a:blip r:embed="rId3"/>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56D887C8-F939-4216-A95E-2F9CBDF726C5}"/>
              </a:ext>
            </a:extLst>
          </p:cNvPr>
          <p:cNvSpPr txBox="1">
            <a:spLocks/>
          </p:cNvSpPr>
          <p:nvPr/>
        </p:nvSpPr>
        <p:spPr>
          <a:xfrm>
            <a:off x="170351" y="355108"/>
            <a:ext cx="6041057" cy="5697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pic>
        <p:nvPicPr>
          <p:cNvPr id="2" name="Picture 1">
            <a:extLst>
              <a:ext uri="{FF2B5EF4-FFF2-40B4-BE49-F238E27FC236}">
                <a16:creationId xmlns:a16="http://schemas.microsoft.com/office/drawing/2014/main" id="{AFB07BFC-9EA8-4C1C-966E-636CE30DB88D}"/>
              </a:ext>
            </a:extLst>
          </p:cNvPr>
          <p:cNvPicPr>
            <a:picLocks noChangeAspect="1"/>
          </p:cNvPicPr>
          <p:nvPr/>
        </p:nvPicPr>
        <p:blipFill>
          <a:blip r:embed="rId4"/>
          <a:stretch>
            <a:fillRect/>
          </a:stretch>
        </p:blipFill>
        <p:spPr>
          <a:xfrm>
            <a:off x="2973411" y="1483449"/>
            <a:ext cx="6475994" cy="3088551"/>
          </a:xfrm>
          <a:prstGeom prst="rect">
            <a:avLst/>
          </a:prstGeom>
        </p:spPr>
      </p:pic>
      <p:sp>
        <p:nvSpPr>
          <p:cNvPr id="5" name="TextBox 4">
            <a:extLst>
              <a:ext uri="{FF2B5EF4-FFF2-40B4-BE49-F238E27FC236}">
                <a16:creationId xmlns:a16="http://schemas.microsoft.com/office/drawing/2014/main" id="{E92CC9CB-E139-4C85-93EA-B4D56BC0795A}"/>
              </a:ext>
            </a:extLst>
          </p:cNvPr>
          <p:cNvSpPr txBox="1"/>
          <p:nvPr/>
        </p:nvSpPr>
        <p:spPr>
          <a:xfrm>
            <a:off x="4600111" y="5017902"/>
            <a:ext cx="3222594" cy="954107"/>
          </a:xfrm>
          <a:prstGeom prst="rect">
            <a:avLst/>
          </a:prstGeom>
          <a:noFill/>
        </p:spPr>
        <p:txBody>
          <a:bodyPr wrap="square" rtlCol="0">
            <a:spAutoFit/>
          </a:bodyPr>
          <a:lstStyle/>
          <a:p>
            <a:pPr algn="ctr"/>
            <a:r>
              <a:rPr lang="en-US" sz="2800" dirty="0"/>
              <a:t>Allison Thummel</a:t>
            </a:r>
          </a:p>
          <a:p>
            <a:pPr algn="ctr"/>
            <a:r>
              <a:rPr lang="en-US" sz="2800" dirty="0"/>
              <a:t>SHAC Chair</a:t>
            </a:r>
          </a:p>
        </p:txBody>
      </p:sp>
      <p:sp>
        <p:nvSpPr>
          <p:cNvPr id="6" name="TextBox 5">
            <a:extLst>
              <a:ext uri="{FF2B5EF4-FFF2-40B4-BE49-F238E27FC236}">
                <a16:creationId xmlns:a16="http://schemas.microsoft.com/office/drawing/2014/main" id="{B6D1CE17-A336-4620-B753-20B4021F25D8}"/>
              </a:ext>
            </a:extLst>
          </p:cNvPr>
          <p:cNvSpPr txBox="1"/>
          <p:nvPr/>
        </p:nvSpPr>
        <p:spPr>
          <a:xfrm>
            <a:off x="2889233" y="155449"/>
            <a:ext cx="7748531" cy="769441"/>
          </a:xfrm>
          <a:prstGeom prst="rect">
            <a:avLst/>
          </a:prstGeom>
          <a:noFill/>
        </p:spPr>
        <p:txBody>
          <a:bodyPr wrap="square" rtlCol="0">
            <a:spAutoFit/>
          </a:bodyPr>
          <a:lstStyle/>
          <a:p>
            <a:r>
              <a:rPr lang="en-US" sz="4400" dirty="0">
                <a:solidFill>
                  <a:schemeClr val="bg1"/>
                </a:solidFill>
              </a:rPr>
              <a:t>SHAC Legislative Priorities</a:t>
            </a:r>
          </a:p>
        </p:txBody>
      </p:sp>
    </p:spTree>
    <p:extLst>
      <p:ext uri="{BB962C8B-B14F-4D97-AF65-F5344CB8AC3E}">
        <p14:creationId xmlns:p14="http://schemas.microsoft.com/office/powerpoint/2010/main" val="105802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B3CEBB64-9A3D-BFBB-9431-0946E564EDF8}"/>
              </a:ext>
            </a:extLst>
          </p:cNvPr>
          <p:cNvPicPr>
            <a:picLocks noChangeAspect="1"/>
          </p:cNvPicPr>
          <p:nvPr/>
        </p:nvPicPr>
        <p:blipFill>
          <a:blip r:embed="rId2"/>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56D887C8-F939-4216-A95E-2F9CBDF726C5}"/>
              </a:ext>
            </a:extLst>
          </p:cNvPr>
          <p:cNvSpPr txBox="1">
            <a:spLocks/>
          </p:cNvSpPr>
          <p:nvPr/>
        </p:nvSpPr>
        <p:spPr>
          <a:xfrm>
            <a:off x="170351" y="355108"/>
            <a:ext cx="6041057" cy="5697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dirty="0">
              <a:solidFill>
                <a:schemeClr val="bg1"/>
              </a:solidFill>
            </a:endParaRPr>
          </a:p>
        </p:txBody>
      </p:sp>
      <p:sp>
        <p:nvSpPr>
          <p:cNvPr id="5" name="TextBox 4">
            <a:extLst>
              <a:ext uri="{FF2B5EF4-FFF2-40B4-BE49-F238E27FC236}">
                <a16:creationId xmlns:a16="http://schemas.microsoft.com/office/drawing/2014/main" id="{CB4A16DE-111E-4CDD-AA8E-DD003A223B27}"/>
              </a:ext>
            </a:extLst>
          </p:cNvPr>
          <p:cNvSpPr txBox="1"/>
          <p:nvPr/>
        </p:nvSpPr>
        <p:spPr>
          <a:xfrm>
            <a:off x="1287262" y="182083"/>
            <a:ext cx="10528916" cy="769441"/>
          </a:xfrm>
          <a:prstGeom prst="rect">
            <a:avLst/>
          </a:prstGeom>
          <a:noFill/>
        </p:spPr>
        <p:txBody>
          <a:bodyPr wrap="square" rtlCol="0">
            <a:spAutoFit/>
          </a:bodyPr>
          <a:lstStyle/>
          <a:p>
            <a:r>
              <a:rPr lang="en-US" sz="4400" dirty="0">
                <a:solidFill>
                  <a:schemeClr val="bg1"/>
                </a:solidFill>
              </a:rPr>
              <a:t>LPs: Background &amp; Timeframe</a:t>
            </a:r>
          </a:p>
        </p:txBody>
      </p:sp>
      <p:sp>
        <p:nvSpPr>
          <p:cNvPr id="8" name="TextBox 7">
            <a:extLst>
              <a:ext uri="{FF2B5EF4-FFF2-40B4-BE49-F238E27FC236}">
                <a16:creationId xmlns:a16="http://schemas.microsoft.com/office/drawing/2014/main" id="{CD354441-8A59-4DDC-9A6D-D06EC84E6C02}"/>
              </a:ext>
            </a:extLst>
          </p:cNvPr>
          <p:cNvSpPr txBox="1"/>
          <p:nvPr/>
        </p:nvSpPr>
        <p:spPr>
          <a:xfrm>
            <a:off x="429172" y="1425388"/>
            <a:ext cx="11564471" cy="5601533"/>
          </a:xfrm>
          <a:prstGeom prst="rect">
            <a:avLst/>
          </a:prstGeom>
          <a:noFill/>
        </p:spPr>
        <p:txBody>
          <a:bodyPr wrap="square" rtlCol="0">
            <a:spAutoFit/>
          </a:bodyPr>
          <a:lstStyle/>
          <a:p>
            <a:pPr marL="457200" indent="-457200">
              <a:buFont typeface="Arial" panose="020B0604020202020204" pitchFamily="34" charset="0"/>
              <a:buChar char="•"/>
            </a:pPr>
            <a:r>
              <a:rPr lang="en-US" sz="3200" dirty="0"/>
              <a:t>Rocaille Roberts, SHAC Advocacy Co-Chair, suggested FBISD SHAC create LPs in October 2022.</a:t>
            </a:r>
          </a:p>
          <a:p>
            <a:pPr marL="457200" indent="-457200">
              <a:buFont typeface="Arial" panose="020B0604020202020204" pitchFamily="34" charset="0"/>
              <a:buChar char="•"/>
            </a:pPr>
            <a:r>
              <a:rPr lang="en-US" sz="3200" dirty="0"/>
              <a:t>Advocacy Subcommittee revised LPs, worked with District (including legal) on wording of LPs from October 2022-January 2023.</a:t>
            </a:r>
          </a:p>
          <a:p>
            <a:pPr marL="457200" indent="-457200">
              <a:buFont typeface="Arial" panose="020B0604020202020204" pitchFamily="34" charset="0"/>
              <a:buChar char="•"/>
            </a:pPr>
            <a:r>
              <a:rPr lang="en-US" sz="3200" dirty="0"/>
              <a:t>Draft of LPs was included in handouts for 12/7/22 SHAC meeting and Subcommittees were asked to review and comment.</a:t>
            </a:r>
          </a:p>
          <a:p>
            <a:pPr marL="457200" indent="-457200">
              <a:buFont typeface="Arial" panose="020B0604020202020204" pitchFamily="34" charset="0"/>
              <a:buChar char="•"/>
            </a:pPr>
            <a:r>
              <a:rPr lang="en-US" sz="3200" dirty="0"/>
              <a:t>BOT Reps, FBISD employees (including legal), SHAC members met on 1/17/23 to establish final LP and path forward.</a:t>
            </a:r>
          </a:p>
          <a:p>
            <a:pPr marL="285750" indent="-285750" algn="ctr">
              <a:buFont typeface="Arial" panose="020B0604020202020204" pitchFamily="34" charset="0"/>
              <a:buChar char="•"/>
            </a:pPr>
            <a:endParaRPr lang="en-US" sz="1200" dirty="0"/>
          </a:p>
          <a:p>
            <a:pPr marL="285750" indent="-285750" algn="ctr">
              <a:buFont typeface="Arial" panose="020B0604020202020204" pitchFamily="34" charset="0"/>
              <a:buChar char="•"/>
            </a:pPr>
            <a:endParaRPr lang="en-US" sz="2000" dirty="0"/>
          </a:p>
          <a:p>
            <a:pPr marL="285750" indent="-285750" algn="ctr">
              <a:buFont typeface="Arial" panose="020B0604020202020204" pitchFamily="34" charset="0"/>
              <a:buChar char="•"/>
            </a:pPr>
            <a:endParaRPr lang="en-US" sz="2000" dirty="0"/>
          </a:p>
          <a:p>
            <a:pPr marL="285750" indent="-285750" algn="ctr">
              <a:buFont typeface="Arial" panose="020B0604020202020204" pitchFamily="34" charset="0"/>
              <a:buChar char="•"/>
            </a:pPr>
            <a:endParaRPr lang="en-US" dirty="0"/>
          </a:p>
        </p:txBody>
      </p:sp>
    </p:spTree>
    <p:extLst>
      <p:ext uri="{BB962C8B-B14F-4D97-AF65-F5344CB8AC3E}">
        <p14:creationId xmlns:p14="http://schemas.microsoft.com/office/powerpoint/2010/main" val="68962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B3CEBB64-9A3D-BFBB-9431-0946E564EDF8}"/>
              </a:ext>
            </a:extLst>
          </p:cNvPr>
          <p:cNvPicPr>
            <a:picLocks noChangeAspect="1"/>
          </p:cNvPicPr>
          <p:nvPr/>
        </p:nvPicPr>
        <p:blipFill>
          <a:blip r:embed="rId2"/>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56D887C8-F939-4216-A95E-2F9CBDF726C5}"/>
              </a:ext>
            </a:extLst>
          </p:cNvPr>
          <p:cNvSpPr txBox="1">
            <a:spLocks/>
          </p:cNvSpPr>
          <p:nvPr/>
        </p:nvSpPr>
        <p:spPr>
          <a:xfrm>
            <a:off x="170351" y="355108"/>
            <a:ext cx="6041057" cy="5697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dirty="0">
              <a:solidFill>
                <a:schemeClr val="bg1"/>
              </a:solidFill>
            </a:endParaRPr>
          </a:p>
        </p:txBody>
      </p:sp>
      <p:sp>
        <p:nvSpPr>
          <p:cNvPr id="5" name="TextBox 4">
            <a:extLst>
              <a:ext uri="{FF2B5EF4-FFF2-40B4-BE49-F238E27FC236}">
                <a16:creationId xmlns:a16="http://schemas.microsoft.com/office/drawing/2014/main" id="{CB4A16DE-111E-4CDD-AA8E-DD003A223B27}"/>
              </a:ext>
            </a:extLst>
          </p:cNvPr>
          <p:cNvSpPr txBox="1"/>
          <p:nvPr/>
        </p:nvSpPr>
        <p:spPr>
          <a:xfrm>
            <a:off x="1287262" y="182083"/>
            <a:ext cx="10528916" cy="769441"/>
          </a:xfrm>
          <a:prstGeom prst="rect">
            <a:avLst/>
          </a:prstGeom>
          <a:noFill/>
        </p:spPr>
        <p:txBody>
          <a:bodyPr wrap="square" rtlCol="0">
            <a:spAutoFit/>
          </a:bodyPr>
          <a:lstStyle/>
          <a:p>
            <a:r>
              <a:rPr lang="en-US" sz="4400" dirty="0">
                <a:solidFill>
                  <a:schemeClr val="bg1"/>
                </a:solidFill>
              </a:rPr>
              <a:t>LPs: Path Forward</a:t>
            </a:r>
          </a:p>
        </p:txBody>
      </p:sp>
      <p:sp>
        <p:nvSpPr>
          <p:cNvPr id="8" name="TextBox 7">
            <a:extLst>
              <a:ext uri="{FF2B5EF4-FFF2-40B4-BE49-F238E27FC236}">
                <a16:creationId xmlns:a16="http://schemas.microsoft.com/office/drawing/2014/main" id="{CD354441-8A59-4DDC-9A6D-D06EC84E6C02}"/>
              </a:ext>
            </a:extLst>
          </p:cNvPr>
          <p:cNvSpPr txBox="1"/>
          <p:nvPr/>
        </p:nvSpPr>
        <p:spPr>
          <a:xfrm>
            <a:off x="429172" y="1425388"/>
            <a:ext cx="11269769" cy="6401753"/>
          </a:xfrm>
          <a:prstGeom prst="rect">
            <a:avLst/>
          </a:prstGeom>
          <a:noFill/>
        </p:spPr>
        <p:txBody>
          <a:bodyPr wrap="square" rtlCol="0">
            <a:spAutoFit/>
          </a:bodyPr>
          <a:lstStyle/>
          <a:p>
            <a:pPr marL="771525" indent="-171450" algn="l">
              <a:buFont typeface="Arial" panose="020B0604020202020204" pitchFamily="34" charset="0"/>
              <a:buChar char="•"/>
            </a:pPr>
            <a:r>
              <a:rPr lang="en-US" sz="3200" b="0" i="0" dirty="0">
                <a:solidFill>
                  <a:srgbClr val="222222"/>
                </a:solidFill>
                <a:effectLst/>
                <a:latin typeface="Arial" panose="020B0604020202020204" pitchFamily="34" charset="0"/>
              </a:rPr>
              <a:t>SHAC holds today’s Special Called meeting.</a:t>
            </a:r>
          </a:p>
          <a:p>
            <a:pPr marL="771525" indent="-171450" algn="l">
              <a:buFont typeface="Arial" panose="020B0604020202020204" pitchFamily="34" charset="0"/>
              <a:buChar char="•"/>
            </a:pPr>
            <a:r>
              <a:rPr lang="en-US" sz="3200" b="0" i="0" dirty="0">
                <a:solidFill>
                  <a:srgbClr val="222222"/>
                </a:solidFill>
                <a:effectLst/>
                <a:latin typeface="Arial" panose="020B0604020202020204" pitchFamily="34" charset="0"/>
              </a:rPr>
              <a:t>If SHAC LPs are passed, SHAC will post our LPs on the SHAC webpage and provide the Board of Trustees our LPs as part of their Friday Update (Friday, February 3).</a:t>
            </a:r>
          </a:p>
          <a:p>
            <a:pPr marL="771525" indent="-171450" algn="l">
              <a:buFont typeface="Arial" panose="020B0604020202020204" pitchFamily="34" charset="0"/>
              <a:buChar char="•"/>
            </a:pPr>
            <a:r>
              <a:rPr lang="en-US" sz="3200" b="0" i="0" dirty="0">
                <a:solidFill>
                  <a:srgbClr val="222222"/>
                </a:solidFill>
                <a:effectLst/>
                <a:latin typeface="Arial" panose="020B0604020202020204" pitchFamily="34" charset="0"/>
              </a:rPr>
              <a:t>SHAC will work with the Administration to request that the LPs are in the Board's weekly Friday Update on 2/3. </a:t>
            </a:r>
          </a:p>
          <a:p>
            <a:pPr marL="771525" indent="-171450" algn="l">
              <a:buFont typeface="Arial" panose="020B0604020202020204" pitchFamily="34" charset="0"/>
              <a:buChar char="•"/>
            </a:pPr>
            <a:r>
              <a:rPr lang="en-US" sz="3200" b="0" i="0" dirty="0">
                <a:solidFill>
                  <a:srgbClr val="222222"/>
                </a:solidFill>
                <a:effectLst/>
                <a:latin typeface="Arial" panose="020B0604020202020204" pitchFamily="34" charset="0"/>
              </a:rPr>
              <a:t>SHAC Board representatives will respectfully request that the Board President  and Superintendent include an agenda item seeking support and recognition of these priorities. </a:t>
            </a:r>
          </a:p>
          <a:p>
            <a:pPr marL="285750" indent="-285750" algn="ctr">
              <a:buFont typeface="Arial" panose="020B0604020202020204" pitchFamily="34" charset="0"/>
              <a:buChar char="•"/>
            </a:pPr>
            <a:endParaRPr lang="en-US" sz="2400" dirty="0"/>
          </a:p>
          <a:p>
            <a:pPr marL="285750" indent="-285750" algn="ctr">
              <a:buFont typeface="Arial" panose="020B0604020202020204" pitchFamily="34" charset="0"/>
              <a:buChar char="•"/>
            </a:pPr>
            <a:endParaRPr lang="en-US" sz="2400" dirty="0"/>
          </a:p>
          <a:p>
            <a:pPr marL="285750" indent="-285750" algn="ctr">
              <a:buFont typeface="Arial" panose="020B0604020202020204" pitchFamily="34" charset="0"/>
              <a:buChar char="•"/>
            </a:pPr>
            <a:endParaRPr lang="en-US" sz="2400" dirty="0"/>
          </a:p>
          <a:p>
            <a:pPr marL="285750" indent="-285750" algn="ctr">
              <a:buFont typeface="Arial" panose="020B0604020202020204" pitchFamily="34" charset="0"/>
              <a:buChar char="•"/>
            </a:pPr>
            <a:endParaRPr lang="en-US" dirty="0"/>
          </a:p>
        </p:txBody>
      </p:sp>
    </p:spTree>
    <p:extLst>
      <p:ext uri="{BB962C8B-B14F-4D97-AF65-F5344CB8AC3E}">
        <p14:creationId xmlns:p14="http://schemas.microsoft.com/office/powerpoint/2010/main" val="420248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B3CEBB64-9A3D-BFBB-9431-0946E564EDF8}"/>
              </a:ext>
            </a:extLst>
          </p:cNvPr>
          <p:cNvPicPr>
            <a:picLocks noChangeAspect="1"/>
          </p:cNvPicPr>
          <p:nvPr/>
        </p:nvPicPr>
        <p:blipFill>
          <a:blip r:embed="rId2"/>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56D887C8-F939-4216-A95E-2F9CBDF726C5}"/>
              </a:ext>
            </a:extLst>
          </p:cNvPr>
          <p:cNvSpPr txBox="1">
            <a:spLocks/>
          </p:cNvSpPr>
          <p:nvPr/>
        </p:nvSpPr>
        <p:spPr>
          <a:xfrm>
            <a:off x="170351" y="355108"/>
            <a:ext cx="6041057" cy="5697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dirty="0">
              <a:solidFill>
                <a:schemeClr val="bg1"/>
              </a:solidFill>
            </a:endParaRPr>
          </a:p>
        </p:txBody>
      </p:sp>
      <p:sp>
        <p:nvSpPr>
          <p:cNvPr id="5" name="TextBox 4">
            <a:extLst>
              <a:ext uri="{FF2B5EF4-FFF2-40B4-BE49-F238E27FC236}">
                <a16:creationId xmlns:a16="http://schemas.microsoft.com/office/drawing/2014/main" id="{CB4A16DE-111E-4CDD-AA8E-DD003A223B27}"/>
              </a:ext>
            </a:extLst>
          </p:cNvPr>
          <p:cNvSpPr txBox="1"/>
          <p:nvPr/>
        </p:nvSpPr>
        <p:spPr>
          <a:xfrm>
            <a:off x="1287262" y="182083"/>
            <a:ext cx="10528916" cy="769441"/>
          </a:xfrm>
          <a:prstGeom prst="rect">
            <a:avLst/>
          </a:prstGeom>
          <a:noFill/>
        </p:spPr>
        <p:txBody>
          <a:bodyPr wrap="square" rtlCol="0">
            <a:spAutoFit/>
          </a:bodyPr>
          <a:lstStyle/>
          <a:p>
            <a:r>
              <a:rPr lang="en-US" sz="4400" dirty="0">
                <a:solidFill>
                  <a:schemeClr val="bg1"/>
                </a:solidFill>
              </a:rPr>
              <a:t>LPs: Path Forward</a:t>
            </a:r>
          </a:p>
        </p:txBody>
      </p:sp>
      <p:sp>
        <p:nvSpPr>
          <p:cNvPr id="8" name="TextBox 7">
            <a:extLst>
              <a:ext uri="{FF2B5EF4-FFF2-40B4-BE49-F238E27FC236}">
                <a16:creationId xmlns:a16="http://schemas.microsoft.com/office/drawing/2014/main" id="{CD354441-8A59-4DDC-9A6D-D06EC84E6C02}"/>
              </a:ext>
            </a:extLst>
          </p:cNvPr>
          <p:cNvSpPr txBox="1"/>
          <p:nvPr/>
        </p:nvSpPr>
        <p:spPr>
          <a:xfrm>
            <a:off x="429172" y="1425388"/>
            <a:ext cx="11269769" cy="3447098"/>
          </a:xfrm>
          <a:prstGeom prst="rect">
            <a:avLst/>
          </a:prstGeom>
          <a:noFill/>
        </p:spPr>
        <p:txBody>
          <a:bodyPr wrap="square" rtlCol="0">
            <a:spAutoFit/>
          </a:bodyPr>
          <a:lstStyle/>
          <a:p>
            <a:pPr marL="771525" indent="-171450" algn="l">
              <a:buFont typeface="Arial" panose="020B0604020202020204" pitchFamily="34" charset="0"/>
              <a:buChar char="•"/>
            </a:pPr>
            <a:r>
              <a:rPr lang="en-US" sz="3200" b="0" i="0" dirty="0">
                <a:solidFill>
                  <a:srgbClr val="222222"/>
                </a:solidFill>
                <a:effectLst/>
                <a:latin typeface="Arial" panose="020B0604020202020204" pitchFamily="34" charset="0"/>
              </a:rPr>
              <a:t>SHAC can still advocate for change.</a:t>
            </a:r>
          </a:p>
          <a:p>
            <a:pPr marL="771525" indent="-171450" algn="l">
              <a:buFont typeface="Arial" panose="020B0604020202020204" pitchFamily="34" charset="0"/>
              <a:buChar char="•"/>
            </a:pPr>
            <a:r>
              <a:rPr lang="en-US" sz="3200" b="0" i="0" dirty="0">
                <a:solidFill>
                  <a:srgbClr val="222222"/>
                </a:solidFill>
                <a:effectLst/>
                <a:latin typeface="Arial" panose="020B0604020202020204" pitchFamily="34" charset="0"/>
              </a:rPr>
              <a:t>Advocacy doesn’t happen on a timeline.</a:t>
            </a:r>
          </a:p>
          <a:p>
            <a:pPr marL="771525" indent="-171450" algn="l">
              <a:buFont typeface="Arial" panose="020B0604020202020204" pitchFamily="34" charset="0"/>
              <a:buChar char="•"/>
            </a:pPr>
            <a:r>
              <a:rPr lang="en-US" sz="3200" b="0" i="0" dirty="0">
                <a:solidFill>
                  <a:srgbClr val="222222"/>
                </a:solidFill>
                <a:effectLst/>
                <a:latin typeface="Arial" panose="020B0604020202020204" pitchFamily="34" charset="0"/>
              </a:rPr>
              <a:t>Stay around for the 30-minute Advocacy meeting.</a:t>
            </a:r>
          </a:p>
          <a:p>
            <a:pPr marL="771525" indent="-171450" algn="l">
              <a:buFont typeface="Arial" panose="020B0604020202020204" pitchFamily="34" charset="0"/>
              <a:buChar char="•"/>
            </a:pPr>
            <a:endParaRPr lang="en-US" sz="3200" b="0" i="0" dirty="0">
              <a:solidFill>
                <a:srgbClr val="222222"/>
              </a:solidFill>
              <a:effectLst/>
              <a:latin typeface="Arial" panose="020B0604020202020204" pitchFamily="34" charset="0"/>
            </a:endParaRPr>
          </a:p>
          <a:p>
            <a:pPr marL="285750" indent="-285750" algn="ctr">
              <a:buFont typeface="Arial" panose="020B0604020202020204" pitchFamily="34" charset="0"/>
              <a:buChar char="•"/>
            </a:pPr>
            <a:endParaRPr lang="en-US" sz="2400" dirty="0"/>
          </a:p>
          <a:p>
            <a:pPr marL="285750" indent="-285750" algn="ctr">
              <a:buFont typeface="Arial" panose="020B0604020202020204" pitchFamily="34" charset="0"/>
              <a:buChar char="•"/>
            </a:pPr>
            <a:endParaRPr lang="en-US" sz="2400" dirty="0"/>
          </a:p>
          <a:p>
            <a:pPr marL="285750" indent="-285750" algn="ctr">
              <a:buFont typeface="Arial" panose="020B0604020202020204" pitchFamily="34" charset="0"/>
              <a:buChar char="•"/>
            </a:pPr>
            <a:endParaRPr lang="en-US" sz="2400" dirty="0"/>
          </a:p>
          <a:p>
            <a:pPr marL="285750" indent="-285750" algn="ctr">
              <a:buFont typeface="Arial" panose="020B0604020202020204" pitchFamily="34" charset="0"/>
              <a:buChar char="•"/>
            </a:pPr>
            <a:endParaRPr lang="en-US" dirty="0"/>
          </a:p>
        </p:txBody>
      </p:sp>
    </p:spTree>
    <p:extLst>
      <p:ext uri="{BB962C8B-B14F-4D97-AF65-F5344CB8AC3E}">
        <p14:creationId xmlns:p14="http://schemas.microsoft.com/office/powerpoint/2010/main" val="362148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B3CEBB64-9A3D-BFBB-9431-0946E564EDF8}"/>
              </a:ext>
            </a:extLst>
          </p:cNvPr>
          <p:cNvPicPr>
            <a:picLocks noChangeAspect="1"/>
          </p:cNvPicPr>
          <p:nvPr/>
        </p:nvPicPr>
        <p:blipFill>
          <a:blip r:embed="rId2"/>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56D887C8-F939-4216-A95E-2F9CBDF726C5}"/>
              </a:ext>
            </a:extLst>
          </p:cNvPr>
          <p:cNvSpPr txBox="1">
            <a:spLocks/>
          </p:cNvSpPr>
          <p:nvPr/>
        </p:nvSpPr>
        <p:spPr>
          <a:xfrm>
            <a:off x="170351" y="355108"/>
            <a:ext cx="6041057" cy="5697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dirty="0">
              <a:solidFill>
                <a:schemeClr val="bg1"/>
              </a:solidFill>
            </a:endParaRPr>
          </a:p>
        </p:txBody>
      </p:sp>
      <p:sp>
        <p:nvSpPr>
          <p:cNvPr id="5" name="TextBox 4">
            <a:extLst>
              <a:ext uri="{FF2B5EF4-FFF2-40B4-BE49-F238E27FC236}">
                <a16:creationId xmlns:a16="http://schemas.microsoft.com/office/drawing/2014/main" id="{CB4A16DE-111E-4CDD-AA8E-DD003A223B27}"/>
              </a:ext>
            </a:extLst>
          </p:cNvPr>
          <p:cNvSpPr txBox="1"/>
          <p:nvPr/>
        </p:nvSpPr>
        <p:spPr>
          <a:xfrm>
            <a:off x="1287262" y="182083"/>
            <a:ext cx="10528916" cy="769441"/>
          </a:xfrm>
          <a:prstGeom prst="rect">
            <a:avLst/>
          </a:prstGeom>
          <a:noFill/>
        </p:spPr>
        <p:txBody>
          <a:bodyPr wrap="square" rtlCol="0">
            <a:spAutoFit/>
          </a:bodyPr>
          <a:lstStyle/>
          <a:p>
            <a:r>
              <a:rPr lang="en-US" sz="4400" dirty="0">
                <a:solidFill>
                  <a:schemeClr val="bg1"/>
                </a:solidFill>
              </a:rPr>
              <a:t>LP #1</a:t>
            </a:r>
          </a:p>
        </p:txBody>
      </p:sp>
      <p:sp>
        <p:nvSpPr>
          <p:cNvPr id="8" name="TextBox 7">
            <a:extLst>
              <a:ext uri="{FF2B5EF4-FFF2-40B4-BE49-F238E27FC236}">
                <a16:creationId xmlns:a16="http://schemas.microsoft.com/office/drawing/2014/main" id="{CD354441-8A59-4DDC-9A6D-D06EC84E6C02}"/>
              </a:ext>
            </a:extLst>
          </p:cNvPr>
          <p:cNvSpPr txBox="1"/>
          <p:nvPr/>
        </p:nvSpPr>
        <p:spPr>
          <a:xfrm>
            <a:off x="335043" y="1097915"/>
            <a:ext cx="11269769" cy="7140416"/>
          </a:xfrm>
          <a:prstGeom prst="rect">
            <a:avLst/>
          </a:prstGeom>
          <a:noFill/>
        </p:spPr>
        <p:txBody>
          <a:bodyPr wrap="square" rtlCol="0">
            <a:spAutoFit/>
          </a:bodyPr>
          <a:lstStyle/>
          <a:p>
            <a:pPr marL="771525" indent="-171450">
              <a:buFont typeface="Arial" panose="020B0604020202020204" pitchFamily="34" charset="0"/>
              <a:buChar char="•"/>
            </a:pPr>
            <a:r>
              <a:rPr lang="en-US" sz="3200" dirty="0"/>
              <a:t> </a:t>
            </a:r>
            <a:r>
              <a:rPr lang="en-US" sz="2400" dirty="0"/>
              <a:t>WHEREAS The Whole School, Whole Community, Whole Child (WSCC model) is </a:t>
            </a:r>
            <a:r>
              <a:rPr lang="en-US" sz="2400" dirty="0">
                <a:solidFill>
                  <a:srgbClr val="FF0000"/>
                </a:solidFill>
              </a:rPr>
              <a:t>Center for Disease Control and prevention (CDC)’s</a:t>
            </a:r>
            <a:r>
              <a:rPr lang="en-US" sz="2400" dirty="0"/>
              <a:t> framework for addressing health in schools; </a:t>
            </a:r>
          </a:p>
          <a:p>
            <a:pPr marL="771525" indent="-171450">
              <a:buFont typeface="Arial" panose="020B0604020202020204" pitchFamily="34" charset="0"/>
              <a:buChar char="•"/>
            </a:pPr>
            <a:r>
              <a:rPr lang="en-US" sz="2400" dirty="0"/>
              <a:t>WHEREAS the WSCC model is student-centered and emphasizes the role of the community in supporting the school;</a:t>
            </a:r>
          </a:p>
          <a:p>
            <a:pPr marL="771525" indent="-171450">
              <a:buFont typeface="Arial" panose="020B0604020202020204" pitchFamily="34" charset="0"/>
              <a:buChar char="•"/>
            </a:pPr>
            <a:r>
              <a:rPr lang="en-US" sz="2400" dirty="0"/>
              <a:t>WHEREAS the connections between health and academic achievement and the importance of evidence-based school policies and practices are well-documented; </a:t>
            </a:r>
          </a:p>
          <a:p>
            <a:pPr marL="600075"/>
            <a:endParaRPr lang="en-US" sz="2400" dirty="0"/>
          </a:p>
          <a:p>
            <a:pPr marL="771525" indent="-171450">
              <a:buFont typeface="Arial" panose="020B0604020202020204" pitchFamily="34" charset="0"/>
              <a:buChar char="•"/>
            </a:pPr>
            <a:r>
              <a:rPr lang="en-US" sz="2400" b="1" dirty="0">
                <a:solidFill>
                  <a:srgbClr val="990000"/>
                </a:solidFill>
              </a:rPr>
              <a:t>THEREFORE</a:t>
            </a:r>
            <a:r>
              <a:rPr lang="en-US" sz="2400" dirty="0"/>
              <a:t> the FBISD </a:t>
            </a:r>
            <a:r>
              <a:rPr lang="en-US" sz="2400" dirty="0">
                <a:solidFill>
                  <a:srgbClr val="FF0000"/>
                </a:solidFill>
              </a:rPr>
              <a:t>School Health Advisory Council (SHAC)</a:t>
            </a:r>
            <a:r>
              <a:rPr lang="en-US" sz="2400" dirty="0"/>
              <a:t> supports Texas’ Whole School, Whole Community, Whole Child (WSCC) Model for coordinated school health and supports measures that strengthen Local Education Agencies’ (LEA) implementation of policies and practices consistent with this approach. In addition, the FBISD SHAC supports measures that enhance local communities’ ability to inform local decision-making of LEAs through the formation or support of formal advisory groups such as SHACs. </a:t>
            </a:r>
            <a:endParaRPr lang="en-US" sz="2400" b="0" i="0" dirty="0">
              <a:solidFill>
                <a:srgbClr val="222222"/>
              </a:solidFill>
              <a:effectLst/>
              <a:latin typeface="Arial" panose="020B0604020202020204" pitchFamily="34" charset="0"/>
            </a:endParaRPr>
          </a:p>
          <a:p>
            <a:pPr marL="285750" indent="-285750" algn="ctr">
              <a:buFont typeface="Arial" panose="020B0604020202020204" pitchFamily="34" charset="0"/>
              <a:buChar char="•"/>
            </a:pPr>
            <a:endParaRPr lang="en-US" sz="2400" dirty="0"/>
          </a:p>
          <a:p>
            <a:pPr marL="285750" indent="-285750" algn="ctr">
              <a:buFont typeface="Arial" panose="020B0604020202020204" pitchFamily="34" charset="0"/>
              <a:buChar char="•"/>
            </a:pPr>
            <a:endParaRPr lang="en-US" sz="2400" dirty="0"/>
          </a:p>
          <a:p>
            <a:pPr marL="285750" indent="-285750" algn="ctr">
              <a:buFont typeface="Arial" panose="020B0604020202020204" pitchFamily="34" charset="0"/>
              <a:buChar char="•"/>
            </a:pPr>
            <a:endParaRPr lang="en-US" sz="2400" dirty="0"/>
          </a:p>
          <a:p>
            <a:pPr marL="285750" indent="-285750" algn="ctr">
              <a:buFont typeface="Arial" panose="020B0604020202020204" pitchFamily="34" charset="0"/>
              <a:buChar char="•"/>
            </a:pPr>
            <a:endParaRPr lang="en-US" dirty="0"/>
          </a:p>
        </p:txBody>
      </p:sp>
    </p:spTree>
    <p:extLst>
      <p:ext uri="{BB962C8B-B14F-4D97-AF65-F5344CB8AC3E}">
        <p14:creationId xmlns:p14="http://schemas.microsoft.com/office/powerpoint/2010/main" val="826549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B3CEBB64-9A3D-BFBB-9431-0946E564EDF8}"/>
              </a:ext>
            </a:extLst>
          </p:cNvPr>
          <p:cNvPicPr>
            <a:picLocks noChangeAspect="1"/>
          </p:cNvPicPr>
          <p:nvPr/>
        </p:nvPicPr>
        <p:blipFill>
          <a:blip r:embed="rId2"/>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56D887C8-F939-4216-A95E-2F9CBDF726C5}"/>
              </a:ext>
            </a:extLst>
          </p:cNvPr>
          <p:cNvSpPr txBox="1">
            <a:spLocks/>
          </p:cNvSpPr>
          <p:nvPr/>
        </p:nvSpPr>
        <p:spPr>
          <a:xfrm>
            <a:off x="170351" y="355108"/>
            <a:ext cx="6041057" cy="5697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dirty="0">
              <a:solidFill>
                <a:schemeClr val="bg1"/>
              </a:solidFill>
            </a:endParaRPr>
          </a:p>
        </p:txBody>
      </p:sp>
      <p:sp>
        <p:nvSpPr>
          <p:cNvPr id="5" name="TextBox 4">
            <a:extLst>
              <a:ext uri="{FF2B5EF4-FFF2-40B4-BE49-F238E27FC236}">
                <a16:creationId xmlns:a16="http://schemas.microsoft.com/office/drawing/2014/main" id="{CB4A16DE-111E-4CDD-AA8E-DD003A223B27}"/>
              </a:ext>
            </a:extLst>
          </p:cNvPr>
          <p:cNvSpPr txBox="1"/>
          <p:nvPr/>
        </p:nvSpPr>
        <p:spPr>
          <a:xfrm>
            <a:off x="1287262" y="182083"/>
            <a:ext cx="10528916" cy="769441"/>
          </a:xfrm>
          <a:prstGeom prst="rect">
            <a:avLst/>
          </a:prstGeom>
          <a:noFill/>
        </p:spPr>
        <p:txBody>
          <a:bodyPr wrap="square" rtlCol="0">
            <a:spAutoFit/>
          </a:bodyPr>
          <a:lstStyle/>
          <a:p>
            <a:r>
              <a:rPr lang="en-US" sz="4400" dirty="0">
                <a:solidFill>
                  <a:schemeClr val="bg1"/>
                </a:solidFill>
              </a:rPr>
              <a:t>LP #2</a:t>
            </a:r>
          </a:p>
        </p:txBody>
      </p:sp>
      <p:sp>
        <p:nvSpPr>
          <p:cNvPr id="8" name="TextBox 7">
            <a:extLst>
              <a:ext uri="{FF2B5EF4-FFF2-40B4-BE49-F238E27FC236}">
                <a16:creationId xmlns:a16="http://schemas.microsoft.com/office/drawing/2014/main" id="{CD354441-8A59-4DDC-9A6D-D06EC84E6C02}"/>
              </a:ext>
            </a:extLst>
          </p:cNvPr>
          <p:cNvSpPr txBox="1"/>
          <p:nvPr/>
        </p:nvSpPr>
        <p:spPr>
          <a:xfrm>
            <a:off x="429172" y="1124549"/>
            <a:ext cx="11269769" cy="6809556"/>
          </a:xfrm>
          <a:prstGeom prst="rect">
            <a:avLst/>
          </a:prstGeom>
          <a:noFill/>
        </p:spPr>
        <p:txBody>
          <a:bodyPr wrap="square" rtlCol="0">
            <a:spAutoFit/>
          </a:bodyPr>
          <a:lstStyle/>
          <a:p>
            <a:pPr marL="771525" indent="-171450">
              <a:buFont typeface="Arial" panose="020B0604020202020204" pitchFamily="34" charset="0"/>
              <a:buChar char="•"/>
            </a:pPr>
            <a:r>
              <a:rPr lang="en-US" sz="2400" dirty="0"/>
              <a:t>WHEREAS the </a:t>
            </a:r>
            <a:r>
              <a:rPr lang="en-US" sz="2400" dirty="0">
                <a:solidFill>
                  <a:srgbClr val="FF0000"/>
                </a:solidFill>
              </a:rPr>
              <a:t>CDC</a:t>
            </a:r>
            <a:r>
              <a:rPr lang="en-US" sz="2400" dirty="0"/>
              <a:t> show</a:t>
            </a:r>
            <a:r>
              <a:rPr lang="en-US" sz="2400" dirty="0">
                <a:solidFill>
                  <a:srgbClr val="FF0000"/>
                </a:solidFill>
              </a:rPr>
              <a:t>s</a:t>
            </a:r>
            <a:r>
              <a:rPr lang="en-US" sz="2400" dirty="0"/>
              <a:t> that a healthy active child is more likely to be successful in school and have healthy habits their entire life; </a:t>
            </a:r>
          </a:p>
          <a:p>
            <a:pPr marL="771525" indent="-171450">
              <a:buFont typeface="Arial" panose="020B0604020202020204" pitchFamily="34" charset="0"/>
              <a:buChar char="•"/>
            </a:pPr>
            <a:r>
              <a:rPr lang="en-US" sz="2400" dirty="0"/>
              <a:t>WHEREAS the CDC includes physical inactivity as one of the “six types of health risk behaviors that contribute to the leading causes of death, disability and social problems in the United States”; </a:t>
            </a:r>
          </a:p>
          <a:p>
            <a:pPr marL="771525" indent="-171450">
              <a:buFont typeface="Arial" panose="020B0604020202020204" pitchFamily="34" charset="0"/>
              <a:buChar char="•"/>
            </a:pPr>
            <a:r>
              <a:rPr lang="en-US" sz="2400" dirty="0"/>
              <a:t>WHEREAS the CDC shows that higher physical activity and physical fitness levels are associated with improved cognitive performance (e.g. concentration, memory) among students;</a:t>
            </a:r>
          </a:p>
          <a:p>
            <a:pPr marL="771525" indent="-171450">
              <a:buFont typeface="Arial" panose="020B0604020202020204" pitchFamily="34" charset="0"/>
              <a:buChar char="•"/>
            </a:pPr>
            <a:r>
              <a:rPr lang="en-US" sz="2400" dirty="0"/>
              <a:t> WHEREAS the CDC shows that students who are physically active tend to have better grades, school attendance, and classroom behaviors (e.g., on-task behavior); </a:t>
            </a:r>
          </a:p>
          <a:p>
            <a:pPr marL="771525" indent="-171450">
              <a:buFont typeface="Arial" panose="020B0604020202020204" pitchFamily="34" charset="0"/>
              <a:buChar char="•"/>
            </a:pPr>
            <a:r>
              <a:rPr lang="en-US" sz="2400" dirty="0">
                <a:solidFill>
                  <a:srgbClr val="FF0000"/>
                </a:solidFill>
              </a:rPr>
              <a:t>WHEREAS Action Based Learning recognizes 75% of learners are kinesthetic or tactile learners and anchors academic content across subjects that improves learning readiness and behavior</a:t>
            </a:r>
            <a:r>
              <a:rPr lang="en-US" sz="2400" dirty="0"/>
              <a:t>; </a:t>
            </a:r>
          </a:p>
          <a:p>
            <a:pPr marL="771525" indent="-171450">
              <a:buFont typeface="Arial" panose="020B0604020202020204" pitchFamily="34" charset="0"/>
              <a:buChar char="•"/>
            </a:pPr>
            <a:endParaRPr lang="en-US" sz="1050" dirty="0"/>
          </a:p>
          <a:p>
            <a:pPr marL="771525" indent="-171450">
              <a:buFont typeface="Arial" panose="020B0604020202020204" pitchFamily="34" charset="0"/>
              <a:buChar char="•"/>
            </a:pPr>
            <a:r>
              <a:rPr lang="en-US" sz="2400" b="1" dirty="0">
                <a:solidFill>
                  <a:srgbClr val="990000"/>
                </a:solidFill>
              </a:rPr>
              <a:t>THEREFORE</a:t>
            </a:r>
            <a:r>
              <a:rPr lang="en-US" sz="2400" dirty="0"/>
              <a:t> the FBISD SHAC supports measures encouraging physical fitness </a:t>
            </a:r>
            <a:r>
              <a:rPr lang="en-US" sz="2400" dirty="0">
                <a:solidFill>
                  <a:srgbClr val="FF0000"/>
                </a:solidFill>
              </a:rPr>
              <a:t>and</a:t>
            </a:r>
            <a:r>
              <a:rPr lang="en-US" sz="2400" dirty="0"/>
              <a:t> </a:t>
            </a:r>
            <a:r>
              <a:rPr lang="en-US" sz="2400" dirty="0">
                <a:solidFill>
                  <a:srgbClr val="FF0000"/>
                </a:solidFill>
              </a:rPr>
              <a:t>Action Based Learning</a:t>
            </a:r>
            <a:r>
              <a:rPr lang="en-US" sz="2400" dirty="0"/>
              <a:t>, including effective use of fitness assessments.</a:t>
            </a:r>
          </a:p>
          <a:p>
            <a:pPr marL="285750" indent="-285750" algn="ctr">
              <a:buFont typeface="Arial" panose="020B0604020202020204" pitchFamily="34" charset="0"/>
              <a:buChar char="•"/>
            </a:pPr>
            <a:endParaRPr lang="en-US" sz="2400" dirty="0"/>
          </a:p>
          <a:p>
            <a:pPr marL="285750" indent="-285750" algn="ctr">
              <a:buFont typeface="Arial" panose="020B0604020202020204" pitchFamily="34" charset="0"/>
              <a:buChar char="•"/>
            </a:pPr>
            <a:endParaRPr lang="en-US" sz="2400" dirty="0"/>
          </a:p>
          <a:p>
            <a:pPr marL="285750" indent="-285750" algn="ctr">
              <a:buFont typeface="Arial" panose="020B0604020202020204" pitchFamily="34" charset="0"/>
              <a:buChar char="•"/>
            </a:pPr>
            <a:endParaRPr lang="en-US" dirty="0"/>
          </a:p>
        </p:txBody>
      </p:sp>
    </p:spTree>
    <p:extLst>
      <p:ext uri="{BB962C8B-B14F-4D97-AF65-F5344CB8AC3E}">
        <p14:creationId xmlns:p14="http://schemas.microsoft.com/office/powerpoint/2010/main" val="2829900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B3CEBB64-9A3D-BFBB-9431-0946E564EDF8}"/>
              </a:ext>
            </a:extLst>
          </p:cNvPr>
          <p:cNvPicPr>
            <a:picLocks noChangeAspect="1"/>
          </p:cNvPicPr>
          <p:nvPr/>
        </p:nvPicPr>
        <p:blipFill>
          <a:blip r:embed="rId2"/>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56D887C8-F939-4216-A95E-2F9CBDF726C5}"/>
              </a:ext>
            </a:extLst>
          </p:cNvPr>
          <p:cNvSpPr txBox="1">
            <a:spLocks/>
          </p:cNvSpPr>
          <p:nvPr/>
        </p:nvSpPr>
        <p:spPr>
          <a:xfrm>
            <a:off x="170351" y="355108"/>
            <a:ext cx="6041057" cy="5697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dirty="0">
              <a:solidFill>
                <a:schemeClr val="bg1"/>
              </a:solidFill>
            </a:endParaRPr>
          </a:p>
        </p:txBody>
      </p:sp>
      <p:sp>
        <p:nvSpPr>
          <p:cNvPr id="5" name="TextBox 4">
            <a:extLst>
              <a:ext uri="{FF2B5EF4-FFF2-40B4-BE49-F238E27FC236}">
                <a16:creationId xmlns:a16="http://schemas.microsoft.com/office/drawing/2014/main" id="{CB4A16DE-111E-4CDD-AA8E-DD003A223B27}"/>
              </a:ext>
            </a:extLst>
          </p:cNvPr>
          <p:cNvSpPr txBox="1"/>
          <p:nvPr/>
        </p:nvSpPr>
        <p:spPr>
          <a:xfrm>
            <a:off x="1287262" y="182083"/>
            <a:ext cx="10528916" cy="769441"/>
          </a:xfrm>
          <a:prstGeom prst="rect">
            <a:avLst/>
          </a:prstGeom>
          <a:noFill/>
        </p:spPr>
        <p:txBody>
          <a:bodyPr wrap="square" rtlCol="0">
            <a:spAutoFit/>
          </a:bodyPr>
          <a:lstStyle/>
          <a:p>
            <a:r>
              <a:rPr lang="en-US" sz="4400" dirty="0">
                <a:solidFill>
                  <a:schemeClr val="bg1"/>
                </a:solidFill>
              </a:rPr>
              <a:t>LP #3</a:t>
            </a:r>
          </a:p>
        </p:txBody>
      </p:sp>
      <p:sp>
        <p:nvSpPr>
          <p:cNvPr id="8" name="TextBox 7">
            <a:extLst>
              <a:ext uri="{FF2B5EF4-FFF2-40B4-BE49-F238E27FC236}">
                <a16:creationId xmlns:a16="http://schemas.microsoft.com/office/drawing/2014/main" id="{CD354441-8A59-4DDC-9A6D-D06EC84E6C02}"/>
              </a:ext>
            </a:extLst>
          </p:cNvPr>
          <p:cNvSpPr txBox="1"/>
          <p:nvPr/>
        </p:nvSpPr>
        <p:spPr>
          <a:xfrm>
            <a:off x="429172" y="1124549"/>
            <a:ext cx="11269769" cy="4431983"/>
          </a:xfrm>
          <a:prstGeom prst="rect">
            <a:avLst/>
          </a:prstGeom>
          <a:noFill/>
        </p:spPr>
        <p:txBody>
          <a:bodyPr wrap="square" rtlCol="0">
            <a:spAutoFit/>
          </a:bodyPr>
          <a:lstStyle/>
          <a:p>
            <a:pPr marL="771525" indent="-171450">
              <a:buFont typeface="Arial" panose="020B0604020202020204" pitchFamily="34" charset="0"/>
              <a:buChar char="•"/>
            </a:pPr>
            <a:r>
              <a:rPr lang="en-US" sz="2400" dirty="0"/>
              <a:t>WHEREAS the Texas School Mental Health (TSMH) states that a Multi-tiered Systems of Support (MTSS) are most effective when applied universally, such as in public school; </a:t>
            </a:r>
          </a:p>
          <a:p>
            <a:pPr marL="771525" indent="-171450">
              <a:buFont typeface="Arial" panose="020B0604020202020204" pitchFamily="34" charset="0"/>
              <a:buChar char="•"/>
            </a:pPr>
            <a:r>
              <a:rPr lang="en-US" sz="2400" dirty="0"/>
              <a:t>WHEREAS TSMH states that “when we build a strong foundation of mental health promotion and prevention, we reduce the need for targeted and intensive services”; </a:t>
            </a:r>
          </a:p>
          <a:p>
            <a:pPr marL="771525" indent="-171450">
              <a:buFont typeface="Arial" panose="020B0604020202020204" pitchFamily="34" charset="0"/>
              <a:buChar char="•"/>
            </a:pPr>
            <a:endParaRPr lang="en-US" sz="2400" dirty="0"/>
          </a:p>
          <a:p>
            <a:pPr marL="771525" indent="-171450">
              <a:buFont typeface="Arial" panose="020B0604020202020204" pitchFamily="34" charset="0"/>
              <a:buChar char="•"/>
            </a:pPr>
            <a:r>
              <a:rPr lang="en-US" sz="2400" b="1" dirty="0">
                <a:solidFill>
                  <a:srgbClr val="990000"/>
                </a:solidFill>
              </a:rPr>
              <a:t>THEREFORE</a:t>
            </a:r>
            <a:r>
              <a:rPr lang="en-US" sz="2400" dirty="0"/>
              <a:t> the FBISD SHAC supports funding for a multi-tiered system of mental and behavioral health support that fosters safe and healthy school environments for students, educators and staff.</a:t>
            </a:r>
          </a:p>
          <a:p>
            <a:pPr marL="285750" indent="-285750" algn="ctr">
              <a:buFont typeface="Arial" panose="020B0604020202020204" pitchFamily="34" charset="0"/>
              <a:buChar char="•"/>
            </a:pPr>
            <a:endParaRPr lang="en-US" sz="2400" dirty="0"/>
          </a:p>
          <a:p>
            <a:pPr marL="285750" indent="-285750" algn="ctr">
              <a:buFont typeface="Arial" panose="020B0604020202020204" pitchFamily="34" charset="0"/>
              <a:buChar char="•"/>
            </a:pPr>
            <a:endParaRPr lang="en-US" dirty="0"/>
          </a:p>
        </p:txBody>
      </p:sp>
    </p:spTree>
    <p:extLst>
      <p:ext uri="{BB962C8B-B14F-4D97-AF65-F5344CB8AC3E}">
        <p14:creationId xmlns:p14="http://schemas.microsoft.com/office/powerpoint/2010/main" val="2892777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B3CEBB64-9A3D-BFBB-9431-0946E564EDF8}"/>
              </a:ext>
            </a:extLst>
          </p:cNvPr>
          <p:cNvPicPr>
            <a:picLocks noChangeAspect="1"/>
          </p:cNvPicPr>
          <p:nvPr/>
        </p:nvPicPr>
        <p:blipFill>
          <a:blip r:embed="rId2"/>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56D887C8-F939-4216-A95E-2F9CBDF726C5}"/>
              </a:ext>
            </a:extLst>
          </p:cNvPr>
          <p:cNvSpPr txBox="1">
            <a:spLocks/>
          </p:cNvSpPr>
          <p:nvPr/>
        </p:nvSpPr>
        <p:spPr>
          <a:xfrm>
            <a:off x="170351" y="355108"/>
            <a:ext cx="6041057" cy="5697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dirty="0">
              <a:solidFill>
                <a:schemeClr val="bg1"/>
              </a:solidFill>
            </a:endParaRPr>
          </a:p>
        </p:txBody>
      </p:sp>
      <p:sp>
        <p:nvSpPr>
          <p:cNvPr id="5" name="TextBox 4">
            <a:extLst>
              <a:ext uri="{FF2B5EF4-FFF2-40B4-BE49-F238E27FC236}">
                <a16:creationId xmlns:a16="http://schemas.microsoft.com/office/drawing/2014/main" id="{CB4A16DE-111E-4CDD-AA8E-DD003A223B27}"/>
              </a:ext>
            </a:extLst>
          </p:cNvPr>
          <p:cNvSpPr txBox="1"/>
          <p:nvPr/>
        </p:nvSpPr>
        <p:spPr>
          <a:xfrm>
            <a:off x="1287262" y="182083"/>
            <a:ext cx="10528916" cy="769441"/>
          </a:xfrm>
          <a:prstGeom prst="rect">
            <a:avLst/>
          </a:prstGeom>
          <a:noFill/>
        </p:spPr>
        <p:txBody>
          <a:bodyPr wrap="square" rtlCol="0">
            <a:spAutoFit/>
          </a:bodyPr>
          <a:lstStyle/>
          <a:p>
            <a:r>
              <a:rPr lang="en-US" sz="4400" dirty="0">
                <a:solidFill>
                  <a:schemeClr val="bg1"/>
                </a:solidFill>
              </a:rPr>
              <a:t>LP #4</a:t>
            </a:r>
          </a:p>
        </p:txBody>
      </p:sp>
      <p:sp>
        <p:nvSpPr>
          <p:cNvPr id="8" name="TextBox 7">
            <a:extLst>
              <a:ext uri="{FF2B5EF4-FFF2-40B4-BE49-F238E27FC236}">
                <a16:creationId xmlns:a16="http://schemas.microsoft.com/office/drawing/2014/main" id="{CD354441-8A59-4DDC-9A6D-D06EC84E6C02}"/>
              </a:ext>
            </a:extLst>
          </p:cNvPr>
          <p:cNvSpPr txBox="1"/>
          <p:nvPr/>
        </p:nvSpPr>
        <p:spPr>
          <a:xfrm>
            <a:off x="429172" y="1124549"/>
            <a:ext cx="11269769" cy="4431983"/>
          </a:xfrm>
          <a:prstGeom prst="rect">
            <a:avLst/>
          </a:prstGeom>
          <a:noFill/>
        </p:spPr>
        <p:txBody>
          <a:bodyPr wrap="square" rtlCol="0">
            <a:spAutoFit/>
          </a:bodyPr>
          <a:lstStyle/>
          <a:p>
            <a:pPr marL="771525" indent="-171450">
              <a:buFont typeface="Arial" panose="020B0604020202020204" pitchFamily="34" charset="0"/>
              <a:buChar char="•"/>
            </a:pPr>
            <a:r>
              <a:rPr lang="en-US" sz="2400" dirty="0"/>
              <a:t>WHEREAS the annual federal adjustment increase for school lunches is higher this year only due to the temporary funding authorized under the Keep Kids Fed Act of 2022; </a:t>
            </a:r>
          </a:p>
          <a:p>
            <a:pPr marL="771525" indent="-171450">
              <a:buFont typeface="Arial" panose="020B0604020202020204" pitchFamily="34" charset="0"/>
              <a:buChar char="•"/>
            </a:pPr>
            <a:r>
              <a:rPr lang="en-US" sz="2400" dirty="0"/>
              <a:t>WHEREAS these additional reimbursement amounts shall only be available for the school year beginning July 1, 2022 and ending on June 30, 2023; </a:t>
            </a:r>
          </a:p>
          <a:p>
            <a:pPr marL="771525" indent="-171450">
              <a:buFont typeface="Arial" panose="020B0604020202020204" pitchFamily="34" charset="0"/>
              <a:buChar char="•"/>
            </a:pPr>
            <a:r>
              <a:rPr lang="en-US" sz="2400" dirty="0"/>
              <a:t>WHEREAS the CDC finds that 11 million children in the United States live in food insecure homes; </a:t>
            </a:r>
          </a:p>
          <a:p>
            <a:pPr marL="771525" indent="-171450">
              <a:buFont typeface="Arial" panose="020B0604020202020204" pitchFamily="34" charset="0"/>
              <a:buChar char="•"/>
            </a:pPr>
            <a:endParaRPr lang="en-US" sz="2400" dirty="0"/>
          </a:p>
          <a:p>
            <a:pPr marL="771525" indent="-171450">
              <a:buFont typeface="Arial" panose="020B0604020202020204" pitchFamily="34" charset="0"/>
              <a:buChar char="•"/>
            </a:pPr>
            <a:r>
              <a:rPr lang="en-US" sz="2400" b="1" dirty="0">
                <a:solidFill>
                  <a:srgbClr val="990000"/>
                </a:solidFill>
              </a:rPr>
              <a:t>THEREFORE</a:t>
            </a:r>
            <a:r>
              <a:rPr lang="en-US" sz="2400" dirty="0"/>
              <a:t> the FBISD SHAC supports measures to ensure that all children receive access to healthy school meals, including breakfast and lunch to reduce food insecurity and hunger.</a:t>
            </a:r>
          </a:p>
          <a:p>
            <a:pPr marL="285750" indent="-285750" algn="ctr">
              <a:buFont typeface="Arial" panose="020B0604020202020204" pitchFamily="34" charset="0"/>
              <a:buChar char="•"/>
            </a:pPr>
            <a:endParaRPr lang="en-US" dirty="0"/>
          </a:p>
        </p:txBody>
      </p:sp>
    </p:spTree>
    <p:extLst>
      <p:ext uri="{BB962C8B-B14F-4D97-AF65-F5344CB8AC3E}">
        <p14:creationId xmlns:p14="http://schemas.microsoft.com/office/powerpoint/2010/main" val="1504473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HHF Colors">
      <a:dk1>
        <a:srgbClr val="445369"/>
      </a:dk1>
      <a:lt1>
        <a:srgbClr val="FFFFFF"/>
      </a:lt1>
      <a:dk2>
        <a:srgbClr val="44546A"/>
      </a:dk2>
      <a:lt2>
        <a:srgbClr val="E7E6E6"/>
      </a:lt2>
      <a:accent1>
        <a:srgbClr val="00EAD6"/>
      </a:accent1>
      <a:accent2>
        <a:srgbClr val="ED7D31"/>
      </a:accent2>
      <a:accent3>
        <a:srgbClr val="D8D7D9"/>
      </a:accent3>
      <a:accent4>
        <a:srgbClr val="48AFB1"/>
      </a:accent4>
      <a:accent5>
        <a:srgbClr val="56CDD0"/>
      </a:accent5>
      <a:accent6>
        <a:srgbClr val="D4D4D4"/>
      </a:accent6>
      <a:hlink>
        <a:srgbClr val="3FC9D4"/>
      </a:hlink>
      <a:folHlink>
        <a:srgbClr val="309FA8"/>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HF_Teal_Template [Autosaved]" id="{66DD1EC3-71D1-C342-B31C-8672F3FC979E}" vid="{376667EF-1DBD-3E49-B69A-9D0B6A20AEC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72FC289875EC74097C3B486D88B2946" ma:contentTypeVersion="13" ma:contentTypeDescription="Create a new document." ma:contentTypeScope="" ma:versionID="02de0b17a569a2140149ff9f2824ca0c">
  <xsd:schema xmlns:xsd="http://www.w3.org/2001/XMLSchema" xmlns:xs="http://www.w3.org/2001/XMLSchema" xmlns:p="http://schemas.microsoft.com/office/2006/metadata/properties" xmlns:ns3="1d465573-80a6-4921-859b-820b01139b5d" xmlns:ns4="c600848c-c6f2-4b38-b9bb-dfd3e7541bcc" targetNamespace="http://schemas.microsoft.com/office/2006/metadata/properties" ma:root="true" ma:fieldsID="92e1083ba14f419bdf7f89d86ab6f6ba" ns3:_="" ns4:_="">
    <xsd:import namespace="1d465573-80a6-4921-859b-820b01139b5d"/>
    <xsd:import namespace="c600848c-c6f2-4b38-b9bb-dfd3e7541bc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465573-80a6-4921-859b-820b01139b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600848c-c6f2-4b38-b9bb-dfd3e7541bc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52F413-E85C-47A5-B4EC-BA71BA2D9711}">
  <ds:schemaRefs>
    <ds:schemaRef ds:uri="http://purl.org/dc/elements/1.1/"/>
    <ds:schemaRef ds:uri="1d465573-80a6-4921-859b-820b01139b5d"/>
    <ds:schemaRef ds:uri="http://schemas.microsoft.com/office/2006/documentManagement/types"/>
    <ds:schemaRef ds:uri="http://schemas.microsoft.com/office/infopath/2007/PartnerControls"/>
    <ds:schemaRef ds:uri="http://purl.org/dc/dcmitype/"/>
    <ds:schemaRef ds:uri="http://purl.org/dc/terms/"/>
    <ds:schemaRef ds:uri="http://schemas.openxmlformats.org/package/2006/metadata/core-properties"/>
    <ds:schemaRef ds:uri="c600848c-c6f2-4b38-b9bb-dfd3e7541bcc"/>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92EE67CA-AC34-4956-8605-627CDD747637}">
  <ds:schemaRefs>
    <ds:schemaRef ds:uri="http://schemas.microsoft.com/sharepoint/v3/contenttype/forms"/>
  </ds:schemaRefs>
</ds:datastoreItem>
</file>

<file path=customXml/itemProps3.xml><?xml version="1.0" encoding="utf-8"?>
<ds:datastoreItem xmlns:ds="http://schemas.openxmlformats.org/officeDocument/2006/customXml" ds:itemID="{1507D130-F1AE-45A2-8A12-2EFABEAE4E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465573-80a6-4921-859b-820b01139b5d"/>
    <ds:schemaRef ds:uri="c600848c-c6f2-4b38-b9bb-dfd3e7541b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8252</TotalTime>
  <Words>1044</Words>
  <Application>Microsoft Office PowerPoint</Application>
  <PresentationFormat>Widescreen</PresentationFormat>
  <Paragraphs>85</Paragraphs>
  <Slides>14</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Calibri</vt:lpstr>
      <vt:lpstr>Calibri Light</vt:lpstr>
      <vt:lpstr>Office Theme</vt:lpstr>
      <vt:lpstr>Custom Design</vt:lpstr>
      <vt:lpstr>Special Called SHAC Meeting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Williams, Kelly</dc:creator>
  <cp:lastModifiedBy>Green, Ladonna</cp:lastModifiedBy>
  <cp:revision>51</cp:revision>
  <dcterms:created xsi:type="dcterms:W3CDTF">2022-05-20T14:55:30Z</dcterms:created>
  <dcterms:modified xsi:type="dcterms:W3CDTF">2023-01-26T21:58:32Z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0x010100272FC289875EC74097C3B486D88B2946</vt:lpwstr>
  </property>
</Properties>
</file>