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32"/>
  </p:notesMasterIdLst>
  <p:handoutMasterIdLst>
    <p:handoutMasterId r:id="rId33"/>
  </p:handoutMasterIdLst>
  <p:sldIdLst>
    <p:sldId id="267" r:id="rId3"/>
    <p:sldId id="273" r:id="rId4"/>
    <p:sldId id="275" r:id="rId5"/>
    <p:sldId id="574" r:id="rId6"/>
    <p:sldId id="565" r:id="rId7"/>
    <p:sldId id="575" r:id="rId8"/>
    <p:sldId id="595" r:id="rId9"/>
    <p:sldId id="596" r:id="rId10"/>
    <p:sldId id="602" r:id="rId11"/>
    <p:sldId id="603" r:id="rId12"/>
    <p:sldId id="564" r:id="rId13"/>
    <p:sldId id="608" r:id="rId14"/>
    <p:sldId id="591" r:id="rId15"/>
    <p:sldId id="604" r:id="rId16"/>
    <p:sldId id="609" r:id="rId17"/>
    <p:sldId id="605" r:id="rId18"/>
    <p:sldId id="606" r:id="rId19"/>
    <p:sldId id="276" r:id="rId20"/>
    <p:sldId id="566" r:id="rId21"/>
    <p:sldId id="610" r:id="rId22"/>
    <p:sldId id="569" r:id="rId23"/>
    <p:sldId id="571" r:id="rId24"/>
    <p:sldId id="611" r:id="rId25"/>
    <p:sldId id="612" r:id="rId26"/>
    <p:sldId id="573" r:id="rId27"/>
    <p:sldId id="570" r:id="rId28"/>
    <p:sldId id="613" r:id="rId29"/>
    <p:sldId id="607"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90" y="3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AC826-B800-4E69-95C8-12F744BB78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860AC5-3241-444A-B68F-D429C50E49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F0269-8879-4C5A-82C8-655ACBC780CE}" type="datetimeFigureOut">
              <a:rPr lang="en-US" smtClean="0"/>
              <a:t>3/9/2023</a:t>
            </a:fld>
            <a:endParaRPr lang="en-US"/>
          </a:p>
        </p:txBody>
      </p:sp>
      <p:sp>
        <p:nvSpPr>
          <p:cNvPr id="4" name="Footer Placeholder 3">
            <a:extLst>
              <a:ext uri="{FF2B5EF4-FFF2-40B4-BE49-F238E27FC236}">
                <a16:creationId xmlns:a16="http://schemas.microsoft.com/office/drawing/2014/main" id="{7CEE7E5D-EA23-42CB-BB9A-E89F60055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929F1E-9943-46B0-A727-EA3F8A37B8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8AA284-74D7-451E-8CFE-E2C2470127A2}" type="slidenum">
              <a:rPr lang="en-US" smtClean="0"/>
              <a:t>‹#›</a:t>
            </a:fld>
            <a:endParaRPr lang="en-US"/>
          </a:p>
        </p:txBody>
      </p:sp>
    </p:spTree>
    <p:extLst>
      <p:ext uri="{BB962C8B-B14F-4D97-AF65-F5344CB8AC3E}">
        <p14:creationId xmlns:p14="http://schemas.microsoft.com/office/powerpoint/2010/main" val="1954359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BC1C9-ACF0-4EC5-AE2A-8CF5C08FE709}" type="datetimeFigureOut">
              <a:rPr lang="en-US" smtClean="0"/>
              <a:t>3/9/2023</a:t>
            </a:fld>
            <a:endParaRPr lang="en-US"/>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8472" y="3615809"/>
            <a:ext cx="6224530" cy="5069404"/>
          </a:xfrm>
          <a:prstGeom prst="rect">
            <a:avLst/>
          </a:prstGeom>
        </p:spPr>
        <p:txBody>
          <a:bodyPr vert="horz" lIns="91440" tIns="45720" rIns="91440" bIns="45720" rtlCol="0"/>
          <a:lstStyle/>
          <a:p>
            <a:endParaRPr lang="en-US" b="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4636E-9758-401B-944D-0365920FEAE3}" type="slidenum">
              <a:rPr lang="en-US" smtClean="0"/>
              <a:t>‹#›</a:t>
            </a:fld>
            <a:endParaRPr lang="en-US"/>
          </a:p>
        </p:txBody>
      </p:sp>
    </p:spTree>
    <p:extLst>
      <p:ext uri="{BB962C8B-B14F-4D97-AF65-F5344CB8AC3E}">
        <p14:creationId xmlns:p14="http://schemas.microsoft.com/office/powerpoint/2010/main" val="108416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a.texas.gov/sites/default/files/4-14-2022-child-abuse-f-a-q.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endParaRPr lang="en-US" b="1">
              <a:cs typeface="Calibri"/>
            </a:endParaRPr>
          </a:p>
          <a:p>
            <a:r>
              <a:rPr lang="en-US" b="1"/>
              <a:t>Time:</a:t>
            </a:r>
            <a:endParaRPr lang="en-US">
              <a:cs typeface="Calibri"/>
            </a:endParaRPr>
          </a:p>
          <a:p>
            <a:r>
              <a:rPr lang="en-US" b="1"/>
              <a:t>Strategy:</a:t>
            </a:r>
            <a:endParaRPr lang="en-US"/>
          </a:p>
          <a:p>
            <a:r>
              <a:rPr lang="en-US" b="1"/>
              <a:t>Materials:</a:t>
            </a:r>
          </a:p>
          <a:p>
            <a:endParaRPr lang="en-US" b="1">
              <a:cs typeface="Calibri"/>
            </a:endParaRPr>
          </a:p>
          <a:p>
            <a:r>
              <a:rPr lang="en-US" b="1">
                <a:cs typeface="Calibri"/>
              </a:rPr>
              <a:t>Say:</a:t>
            </a:r>
          </a:p>
          <a:p>
            <a:endParaRPr lang="en-US"/>
          </a:p>
        </p:txBody>
      </p:sp>
      <p:sp>
        <p:nvSpPr>
          <p:cNvPr id="4" name="Slide Number Placeholder 3"/>
          <p:cNvSpPr>
            <a:spLocks noGrp="1"/>
          </p:cNvSpPr>
          <p:nvPr>
            <p:ph type="sldNum" sz="quarter" idx="5"/>
          </p:nvPr>
        </p:nvSpPr>
        <p:spPr/>
        <p:txBody>
          <a:bodyPr/>
          <a:lstStyle/>
          <a:p>
            <a:fld id="{A9A4636E-9758-401B-944D-0365920FEAE3}" type="slidenum">
              <a:rPr lang="en-US" smtClean="0"/>
              <a:t>1</a:t>
            </a:fld>
            <a:endParaRPr lang="en-US"/>
          </a:p>
        </p:txBody>
      </p:sp>
    </p:spTree>
    <p:extLst>
      <p:ext uri="{BB962C8B-B14F-4D97-AF65-F5344CB8AC3E}">
        <p14:creationId xmlns:p14="http://schemas.microsoft.com/office/powerpoint/2010/main" val="334266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a:t>
            </a:r>
          </a:p>
          <a:p>
            <a:endParaRPr lang="en-US" dirty="0"/>
          </a:p>
          <a:p>
            <a:r>
              <a:rPr lang="en-US" b="1" dirty="0"/>
              <a:t>Say: </a:t>
            </a:r>
            <a:r>
              <a:rPr lang="en-US" b="0" dirty="0"/>
              <a:t>Thank you so much for attending.  We will now open the floor to public comment or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87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endParaRPr lang="en-US" b="1" dirty="0">
              <a:cs typeface="Calibri"/>
            </a:endParaRPr>
          </a:p>
          <a:p>
            <a:r>
              <a:rPr lang="en-US" b="1" dirty="0"/>
              <a:t>Time:</a:t>
            </a:r>
            <a:endParaRPr lang="en-US" dirty="0">
              <a:cs typeface="Calibri"/>
            </a:endParaRPr>
          </a:p>
          <a:p>
            <a:r>
              <a:rPr lang="en-US" b="1" dirty="0"/>
              <a:t>Strategy:</a:t>
            </a:r>
            <a:endParaRPr lang="en-US" dirty="0"/>
          </a:p>
          <a:p>
            <a:r>
              <a:rPr lang="en-US" b="1" dirty="0"/>
              <a:t>Materials:</a:t>
            </a:r>
          </a:p>
          <a:p>
            <a:endParaRPr lang="en-US" b="1" dirty="0">
              <a:cs typeface="Calibri"/>
            </a:endParaRPr>
          </a:p>
          <a:p>
            <a:r>
              <a:rPr lang="en-US" b="1" dirty="0">
                <a:cs typeface="Calibri"/>
              </a:rPr>
              <a:t>Say: Hello, this is the prevention support materials public meeting #2</a:t>
            </a:r>
          </a:p>
          <a:p>
            <a:endParaRPr lang="en-US" b="1" dirty="0">
              <a:cs typeface="Calibri"/>
            </a:endParaRPr>
          </a:p>
          <a:p>
            <a:r>
              <a:rPr lang="en-US" b="1" dirty="0">
                <a:cs typeface="Calibri"/>
              </a:rPr>
              <a:t>Presenting today is:</a:t>
            </a:r>
          </a:p>
          <a:p>
            <a:r>
              <a:rPr lang="en-US" b="1" dirty="0">
                <a:cs typeface="Calibri"/>
              </a:rPr>
              <a:t> - Allison Thummel, the FBISD School Health Advisory Council (SHAC) Chair and</a:t>
            </a:r>
          </a:p>
          <a:p>
            <a:r>
              <a:rPr lang="en-US" b="1" dirty="0">
                <a:cs typeface="Calibri"/>
              </a:rPr>
              <a:t>- Myself- Lori Sartain, FBISD’s Assistant Director of Health &amp; Wellness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4636E-9758-401B-944D-0365920FE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6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sz="1000" b="1" dirty="0"/>
              <a:t>Presenter: </a:t>
            </a:r>
            <a:r>
              <a:rPr lang="en-US" sz="1000" dirty="0"/>
              <a:t>Lori </a:t>
            </a:r>
          </a:p>
          <a:p>
            <a:endParaRPr lang="en-US" sz="1000" b="1" dirty="0">
              <a:cs typeface="Calibri"/>
            </a:endParaRPr>
          </a:p>
          <a:p>
            <a:pPr algn="l" rtl="0" fontAlgn="base"/>
            <a:r>
              <a:rPr lang="en-US" sz="1800" b="1" dirty="0">
                <a:solidFill>
                  <a:srgbClr val="000000"/>
                </a:solidFill>
                <a:latin typeface="Calibri" panose="020F0502020204030204" pitchFamily="34" charset="0"/>
              </a:rPr>
              <a:t>Say: </a:t>
            </a:r>
            <a:r>
              <a:rPr lang="en-US" sz="1800" dirty="0">
                <a:solidFill>
                  <a:srgbClr val="000000"/>
                </a:solidFill>
                <a:latin typeface="Calibri" panose="020F0502020204030204" pitchFamily="34" charset="0"/>
              </a:rPr>
              <a:t>During the 87</a:t>
            </a:r>
            <a:r>
              <a:rPr lang="en-US" sz="1800" baseline="30000" dirty="0">
                <a:solidFill>
                  <a:srgbClr val="000000"/>
                </a:solidFill>
                <a:latin typeface="Calibri" panose="020F0502020204030204" pitchFamily="34" charset="0"/>
              </a:rPr>
              <a:t>th</a:t>
            </a:r>
            <a:r>
              <a:rPr lang="en-US" sz="1800" dirty="0">
                <a:solidFill>
                  <a:srgbClr val="000000"/>
                </a:solidFill>
                <a:latin typeface="Calibri" panose="020F0502020204030204" pitchFamily="34" charset="0"/>
              </a:rPr>
              <a:t> Texas Legislature, Second Called Session, 2021, </a:t>
            </a:r>
            <a:r>
              <a:rPr lang="en-US" sz="1800" u="sng" dirty="0">
                <a:solidFill>
                  <a:srgbClr val="0000FF"/>
                </a:solidFill>
                <a:latin typeface="Calibri" panose="020F0502020204030204" pitchFamily="34" charset="0"/>
                <a:hlinkClick r:id="rId3"/>
              </a:rPr>
              <a:t>TEC, §28.004(q-4)</a:t>
            </a:r>
            <a:r>
              <a:rPr lang="en-US" sz="1800" dirty="0">
                <a:solidFill>
                  <a:srgbClr val="000000"/>
                </a:solidFill>
                <a:latin typeface="Calibri" panose="020F0502020204030204" pitchFamily="34" charset="0"/>
              </a:rPr>
              <a:t>, the state legislature enacted legislation, Senate Bill 9 (SB9), requiring the board of trustees of each local school district to determine the specific content of the district’s instruction relating to the prevention of child abuse, family violence, dating violence, and sex trafficking. Prior to the existence of SB9, campus, and district leadership identified and approved prevention materials. </a:t>
            </a:r>
            <a:endParaRPr lang="en-US" dirty="0">
              <a:solidFill>
                <a:srgbClr val="000000"/>
              </a:solidFill>
              <a:latin typeface="Segoe UI" panose="020B0502040204020203" pitchFamily="34" charset="0"/>
            </a:endParaRPr>
          </a:p>
          <a:p>
            <a:pPr algn="l" rtl="0" fontAlgn="base"/>
            <a:r>
              <a:rPr lang="en-US" sz="1800" dirty="0">
                <a:solidFill>
                  <a:srgbClr val="000000"/>
                </a:solidFill>
                <a:latin typeface="Calibri" panose="020F0502020204030204" pitchFamily="34" charset="0"/>
              </a:rPr>
              <a:t> </a:t>
            </a:r>
            <a:endParaRPr lang="en-US" dirty="0">
              <a:solidFill>
                <a:srgbClr val="000000"/>
              </a:solidFill>
              <a:latin typeface="Segoe UI" panose="020B0502040204020203" pitchFamily="34" charset="0"/>
            </a:endParaRPr>
          </a:p>
          <a:p>
            <a:pPr algn="l" rtl="0" fontAlgn="base"/>
            <a:r>
              <a:rPr lang="en-US" sz="1800" dirty="0">
                <a:solidFill>
                  <a:srgbClr val="000000"/>
                </a:solidFill>
                <a:latin typeface="Calibri" panose="020F0502020204030204" pitchFamily="34" charset="0"/>
              </a:rPr>
              <a:t>In April 2022 the Board adopted Policy EHAA(Local) which outlined the process for adopting prevention materials related to SB9. The process began in November of 2022, with the Board adopting a resolution to convene the School Health Advisory Council (SHAC) to review and recommend support materials the district can use to teach and encourage the prevention of child abuse, family violence, dating violence, and sex trafficking. Whenever possible, the materials must include essential knowledge and skills as developed by the State Board of Education, which sets the standards for what students are to learn in each course or grade. Materials selected for adoption by the FBISD Board of Trustees will be available for campuses to start implementing beginning in May 2023. </a:t>
            </a:r>
            <a:endParaRPr lang="en-US" dirty="0">
              <a:solidFill>
                <a:srgbClr val="000000"/>
              </a:solidFill>
              <a:latin typeface="Segoe UI" panose="020B0502040204020203" pitchFamily="34" charset="0"/>
            </a:endParaRPr>
          </a:p>
          <a:p>
            <a:endParaRPr lang="en-US" sz="1000" b="1" dirty="0">
              <a:cs typeface="Calibri"/>
            </a:endParaRPr>
          </a:p>
          <a:p>
            <a:endParaRPr lang="en-US" sz="1000" b="1" dirty="0">
              <a:cs typeface="Calibri"/>
            </a:endParaRPr>
          </a:p>
          <a:p>
            <a:endParaRPr lang="en-US" sz="1000" b="1" dirty="0">
              <a:solidFill>
                <a:srgbClr val="000000"/>
              </a:solidFill>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9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cs typeface="Calibri"/>
              </a:rPr>
              <a:t>Presenter: </a:t>
            </a:r>
            <a:r>
              <a:rPr lang="en-US" sz="1000" dirty="0">
                <a:cs typeface="Calibri"/>
              </a:rPr>
              <a:t>Lori</a:t>
            </a:r>
          </a:p>
          <a:p>
            <a:endParaRPr lang="en-US" sz="1000" b="1" dirty="0">
              <a:cs typeface="Calibri"/>
            </a:endParaRPr>
          </a:p>
          <a:p>
            <a:pPr>
              <a:lnSpc>
                <a:spcPct val="114999"/>
              </a:lnSpc>
              <a:spcAft>
                <a:spcPts val="995"/>
              </a:spcAft>
            </a:pPr>
            <a:r>
              <a:rPr lang="en-US" sz="1000" b="1" dirty="0"/>
              <a:t>Say:  </a:t>
            </a:r>
            <a:r>
              <a:rPr lang="en-US" sz="1000" dirty="0"/>
              <a:t>On this slide, you will see the process outline in Board Policy EHAA(LOCAL), which was approved by the Board in April 2022.</a:t>
            </a:r>
          </a:p>
          <a:p>
            <a:pPr algn="l"/>
            <a:endParaRPr lang="en-US" dirty="0">
              <a:solidFill>
                <a:srgbClr val="376E97"/>
              </a:solidFill>
              <a:latin typeface="ArialMT"/>
            </a:endParaRPr>
          </a:p>
          <a:p>
            <a:pPr algn="l"/>
            <a:r>
              <a:rPr lang="en-US" dirty="0">
                <a:solidFill>
                  <a:srgbClr val="376E97"/>
                </a:solidFill>
                <a:latin typeface="ArialMT"/>
              </a:rPr>
              <a:t>1. </a:t>
            </a:r>
            <a:r>
              <a:rPr lang="en-US" b="1" i="1" dirty="0">
                <a:solidFill>
                  <a:srgbClr val="376E97"/>
                </a:solidFill>
                <a:latin typeface="ArialMT"/>
              </a:rPr>
              <a:t>The Board adopts a resolution </a:t>
            </a:r>
            <a:r>
              <a:rPr lang="en-US" dirty="0">
                <a:solidFill>
                  <a:srgbClr val="376E97"/>
                </a:solidFill>
                <a:latin typeface="ArialMT"/>
              </a:rPr>
              <a:t>convening the District’s SHAC to recommend curriculum materials for instruction.  This occurred in November 2022.</a:t>
            </a:r>
          </a:p>
          <a:p>
            <a:pPr algn="l"/>
            <a:endParaRPr lang="en-US" dirty="0">
              <a:solidFill>
                <a:srgbClr val="376E97"/>
              </a:solidFill>
              <a:latin typeface="ArialMT"/>
            </a:endParaRPr>
          </a:p>
          <a:p>
            <a:pPr algn="l"/>
            <a:r>
              <a:rPr lang="en-US" dirty="0">
                <a:solidFill>
                  <a:srgbClr val="376E97"/>
                </a:solidFill>
                <a:latin typeface="ArialMT"/>
              </a:rPr>
              <a:t>2. </a:t>
            </a:r>
            <a:r>
              <a:rPr lang="en-US" b="1" i="1" dirty="0">
                <a:solidFill>
                  <a:srgbClr val="376E97"/>
                </a:solidFill>
                <a:latin typeface="ArialMT"/>
              </a:rPr>
              <a:t>The SHAC holds at least two public meetings </a:t>
            </a:r>
            <a:r>
              <a:rPr lang="en-US" dirty="0">
                <a:solidFill>
                  <a:srgbClr val="376E97"/>
                </a:solidFill>
                <a:latin typeface="ArialMT"/>
              </a:rPr>
              <a:t>on the curriculum materials before adopting recommendations to present to the Board. </a:t>
            </a:r>
          </a:p>
          <a:p>
            <a:pPr marL="232418" indent="-232418">
              <a:buFont typeface="Arial" panose="020B0604020202020204" pitchFamily="34" charset="0"/>
              <a:buChar char="•"/>
            </a:pPr>
            <a:r>
              <a:rPr lang="en-US" dirty="0">
                <a:solidFill>
                  <a:srgbClr val="376E97"/>
                </a:solidFill>
                <a:latin typeface="ArialMT"/>
              </a:rPr>
              <a:t>The first public meeting was held on February 15</a:t>
            </a:r>
            <a:r>
              <a:rPr lang="en-US" baseline="30000" dirty="0">
                <a:solidFill>
                  <a:srgbClr val="376E97"/>
                </a:solidFill>
                <a:latin typeface="ArialMT"/>
              </a:rPr>
              <a:t>th</a:t>
            </a:r>
            <a:r>
              <a:rPr lang="en-US" dirty="0">
                <a:solidFill>
                  <a:srgbClr val="376E97"/>
                </a:solidFill>
                <a:latin typeface="ArialMT"/>
              </a:rPr>
              <a:t> and provided an introduction and overview of the curriculum materials considered for adoption.</a:t>
            </a:r>
          </a:p>
          <a:p>
            <a:pPr marL="232418" indent="-232418">
              <a:buFont typeface="Arial" panose="020B0604020202020204" pitchFamily="34" charset="0"/>
              <a:buChar char="•"/>
            </a:pPr>
            <a:r>
              <a:rPr lang="en-US" dirty="0">
                <a:solidFill>
                  <a:srgbClr val="376E97"/>
                </a:solidFill>
                <a:latin typeface="ArialMT"/>
              </a:rPr>
              <a:t>Today, March 21</a:t>
            </a:r>
            <a:r>
              <a:rPr lang="en-US" baseline="30000" dirty="0">
                <a:solidFill>
                  <a:srgbClr val="376E97"/>
                </a:solidFill>
                <a:latin typeface="ArialMT"/>
              </a:rPr>
              <a:t>st</a:t>
            </a:r>
            <a:r>
              <a:rPr lang="en-US" dirty="0">
                <a:solidFill>
                  <a:srgbClr val="376E97"/>
                </a:solidFill>
                <a:latin typeface="ArialMT"/>
              </a:rPr>
              <a:t>, is the second public meeting.  In today’s public meeting, we will be providing an over of the curriculum materials being recommended for adoption.  </a:t>
            </a:r>
          </a:p>
          <a:p>
            <a:pPr marL="232418" indent="-232418">
              <a:buFont typeface="Arial" panose="020B0604020202020204" pitchFamily="34" charset="0"/>
              <a:buChar char="•"/>
            </a:pPr>
            <a:endParaRPr lang="en-US" dirty="0">
              <a:solidFill>
                <a:srgbClr val="376E97"/>
              </a:solidFill>
              <a:latin typeface="ArialMT"/>
            </a:endParaRPr>
          </a:p>
          <a:p>
            <a:pPr marL="0" indent="0">
              <a:buFont typeface="Arial" panose="020B0604020202020204" pitchFamily="34" charset="0"/>
              <a:buNone/>
            </a:pPr>
            <a:r>
              <a:rPr lang="en-US" dirty="0">
                <a:solidFill>
                  <a:srgbClr val="376E97"/>
                </a:solidFill>
                <a:latin typeface="ArialMT"/>
              </a:rPr>
              <a:t>The District has promoted this public meeting to the community via the District webpage and other appropriate means.  </a:t>
            </a:r>
          </a:p>
          <a:p>
            <a:pPr algn="l"/>
            <a:endParaRPr lang="en-US" dirty="0">
              <a:solidFill>
                <a:srgbClr val="376E97"/>
              </a:solidFill>
              <a:latin typeface="ArialMT"/>
            </a:endParaRPr>
          </a:p>
          <a:p>
            <a:pPr algn="l"/>
            <a:r>
              <a:rPr lang="en-US" dirty="0">
                <a:solidFill>
                  <a:srgbClr val="376E97"/>
                </a:solidFill>
                <a:latin typeface="ArialMT"/>
              </a:rPr>
              <a:t>The SHAC held a two-week public review of the considered curriculum materials from February 15</a:t>
            </a:r>
            <a:r>
              <a:rPr lang="en-US" baseline="30000" dirty="0">
                <a:solidFill>
                  <a:srgbClr val="376E97"/>
                </a:solidFill>
                <a:latin typeface="ArialMT"/>
              </a:rPr>
              <a:t>th</a:t>
            </a:r>
            <a:r>
              <a:rPr lang="en-US" dirty="0">
                <a:solidFill>
                  <a:srgbClr val="376E97"/>
                </a:solidFill>
                <a:latin typeface="ArialMT"/>
              </a:rPr>
              <a:t> till midnight on March 2</a:t>
            </a:r>
            <a:r>
              <a:rPr lang="en-US" baseline="30000" dirty="0">
                <a:solidFill>
                  <a:srgbClr val="376E97"/>
                </a:solidFill>
                <a:latin typeface="ArialMT"/>
              </a:rPr>
              <a:t>nd</a:t>
            </a:r>
            <a:r>
              <a:rPr lang="en-US" dirty="0">
                <a:solidFill>
                  <a:srgbClr val="376E97"/>
                </a:solidFill>
                <a:latin typeface="ArialMT"/>
              </a:rPr>
              <a:t>. This was an opportunity for the community to view the resources that are up for adoption and provide feedback on those resources via the SHAC Webpage.    All SHAC members, parents, and the community were encouraged to participate and provide feedback on the curriculum materials under consideration.</a:t>
            </a:r>
          </a:p>
          <a:p>
            <a:pPr algn="l"/>
            <a:endParaRPr lang="en-US" dirty="0">
              <a:solidFill>
                <a:srgbClr val="376E97"/>
              </a:solidFill>
              <a:latin typeface="ArialMT"/>
            </a:endParaRPr>
          </a:p>
          <a:p>
            <a:pPr algn="l"/>
            <a:r>
              <a:rPr lang="en-US" dirty="0">
                <a:solidFill>
                  <a:srgbClr val="376E97"/>
                </a:solidFill>
                <a:latin typeface="ArialMT"/>
              </a:rPr>
              <a:t>3. The</a:t>
            </a:r>
            <a:r>
              <a:rPr lang="en-US" b="1" i="1" dirty="0">
                <a:solidFill>
                  <a:srgbClr val="376E97"/>
                </a:solidFill>
                <a:latin typeface="ArialMT"/>
              </a:rPr>
              <a:t> </a:t>
            </a:r>
            <a:r>
              <a:rPr lang="en-US" b="1" u="sng" dirty="0">
                <a:solidFill>
                  <a:srgbClr val="376E97"/>
                </a:solidFill>
                <a:latin typeface="ArialMT"/>
              </a:rPr>
              <a:t>SHAC must provide</a:t>
            </a:r>
            <a:r>
              <a:rPr lang="en-US" b="1" i="0" u="sng" dirty="0"/>
              <a:t> recommendations </a:t>
            </a:r>
            <a:r>
              <a:rPr lang="en-US" dirty="0"/>
              <a:t>to the board at a public board meeting and </a:t>
            </a:r>
            <a:r>
              <a:rPr lang="en-US" dirty="0">
                <a:solidFill>
                  <a:srgbClr val="376E97"/>
                </a:solidFill>
                <a:latin typeface="ArialMT"/>
              </a:rPr>
              <a:t>must comply with the instructional content requirements in the law.  Recommendations must be suitable for the subject</a:t>
            </a:r>
          </a:p>
          <a:p>
            <a:pPr algn="l"/>
            <a:r>
              <a:rPr lang="en-US" dirty="0">
                <a:solidFill>
                  <a:srgbClr val="376E97"/>
                </a:solidFill>
                <a:latin typeface="ArialMT"/>
              </a:rPr>
              <a:t>and grade level for which the materials are intended and be reviewed by academic experts in the subject and grade level for which the materials are intended.  After this public meeting, the SHAC will take action on the Prevention Material recommendations through a recorded vote.  </a:t>
            </a:r>
            <a:endParaRPr lang="en-US" sz="1000" b="1" dirty="0">
              <a:solidFill>
                <a:srgbClr val="000000"/>
              </a:solidFill>
              <a:cs typeface="Times New Roman"/>
            </a:endParaRPr>
          </a:p>
          <a:p>
            <a:endParaRPr lang="en-US" sz="1000" b="1" dirty="0">
              <a:solidFill>
                <a:srgbClr val="000000"/>
              </a:solidFill>
              <a:cs typeface="Calibri"/>
            </a:endParaRPr>
          </a:p>
          <a:p>
            <a:r>
              <a:rPr lang="en-US" dirty="0">
                <a:solidFill>
                  <a:schemeClr val="tx1"/>
                </a:solidFill>
                <a:cs typeface="Arial" panose="020B0604020202020204" pitchFamily="34" charset="0"/>
              </a:rPr>
              <a:t>4. The SHAC will then provide their recommendations to the FBISD Board of Trustees, who a</a:t>
            </a:r>
            <a:r>
              <a:rPr lang="en-US" dirty="0">
                <a:solidFill>
                  <a:schemeClr val="tx1"/>
                </a:solidFill>
              </a:rPr>
              <a:t>t a Public Board Meeting, will Act on the Adoption </a:t>
            </a:r>
            <a:r>
              <a:rPr lang="en-US" dirty="0"/>
              <a:t>of SHAC’s Recommendations through a vote.  This will occur at the April 17</a:t>
            </a:r>
            <a:r>
              <a:rPr lang="en-US" baseline="30000" dirty="0"/>
              <a:t>th</a:t>
            </a:r>
            <a:r>
              <a:rPr lang="en-US" dirty="0"/>
              <a:t> FBISD Board Meeting.</a:t>
            </a:r>
          </a:p>
          <a:p>
            <a:endParaRPr lang="en-US" dirty="0"/>
          </a:p>
          <a:p>
            <a:r>
              <a:rPr lang="en-US" dirty="0"/>
              <a:t>Once the resources are adopted by the board, they will be made available to campuses.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dirty="0"/>
              <a:t>Presenter: </a:t>
            </a:r>
            <a:r>
              <a:rPr lang="en-US" b="0" dirty="0"/>
              <a:t>Lori </a:t>
            </a:r>
          </a:p>
          <a:p>
            <a:endParaRPr lang="en-US" b="1" dirty="0"/>
          </a:p>
          <a:p>
            <a:pPr defTabSz="929670">
              <a:defRPr/>
            </a:pPr>
            <a:r>
              <a:rPr lang="en-US" b="1" dirty="0"/>
              <a:t>Say:  </a:t>
            </a:r>
            <a:r>
              <a:rPr lang="en-US" b="0" dirty="0"/>
              <a:t>The Support Materials Adoption Process included three components.</a:t>
            </a:r>
          </a:p>
          <a:p>
            <a:pPr defTabSz="929670">
              <a:defRPr/>
            </a:pPr>
            <a:endParaRPr lang="en-US" sz="1800" b="1" dirty="0">
              <a:solidFill>
                <a:srgbClr val="000000"/>
              </a:solidFill>
              <a:latin typeface="Calibri" panose="020F0502020204030204" pitchFamily="34" charset="0"/>
            </a:endParaRPr>
          </a:p>
          <a:p>
            <a:pPr marL="0" marR="0" lvl="0" indent="0" algn="l" defTabSz="92967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Calibri" panose="020F0502020204030204" pitchFamily="34" charset="0"/>
              </a:rPr>
              <a:t>The first is the </a:t>
            </a:r>
            <a:r>
              <a:rPr lang="en-US" sz="1800" b="1" i="1" dirty="0"/>
              <a:t>P2022 Prevention Support Materials Adoption Team </a:t>
            </a:r>
            <a:endParaRPr lang="en-US" sz="1800" b="1" i="1" u="none" strike="noStrike" baseline="0" dirty="0"/>
          </a:p>
          <a:p>
            <a:pPr defTabSz="929670">
              <a:defRPr/>
            </a:pPr>
            <a:r>
              <a:rPr lang="en-US" sz="1800" dirty="0">
                <a:solidFill>
                  <a:srgbClr val="000000"/>
                </a:solidFill>
                <a:latin typeface="Calibri" panose="020F0502020204030204" pitchFamily="34" charset="0"/>
              </a:rPr>
              <a:t>- The Fort Bend P2022 Leadership Team led the activation of the P2022 Task Force beginning in November 2022. Task Force members were selected to serve as district-level reviewers helping to select the new prevention support materials. The P2022 Task Force was diverse by design and included fourteen members. Among the group were a health teacher, a Safe and Drug-Free Specialist, the Coordinator of School Counseling, the Coordinator of Mental Health and Social Work Services, the district Public Information Officer, the Coordinator of Health, PE, and Wellness, and a FBISD student.  The Task Force also included three members of the FBISD School Health Advisory Council (SHAC).  The task force met 4 times to participate in optional vendor presentations and to review the information provided by the vendors. Each task force member evaluated each vendor using the Prevention Support Material Scoring Rubric.  </a:t>
            </a:r>
          </a:p>
          <a:p>
            <a:pPr marL="0" indent="0">
              <a:lnSpc>
                <a:spcPct val="90000"/>
              </a:lnSpc>
              <a:spcAft>
                <a:spcPts val="600"/>
              </a:spcAft>
              <a:buFont typeface="Arial" panose="020B0604020202020204" pitchFamily="34" charset="0"/>
              <a:buNone/>
            </a:pPr>
            <a:endParaRPr lang="en-US" sz="1800" b="1" dirty="0"/>
          </a:p>
          <a:p>
            <a:pPr>
              <a:lnSpc>
                <a:spcPct val="90000"/>
              </a:lnSpc>
              <a:spcAft>
                <a:spcPts val="600"/>
              </a:spcAft>
            </a:pPr>
            <a:r>
              <a:rPr lang="en-US" sz="1800" b="1" dirty="0"/>
              <a:t>Second is the - </a:t>
            </a:r>
            <a:r>
              <a:rPr lang="en-US" sz="1800" b="1" i="1" dirty="0"/>
              <a:t>Virtual Public Reviews</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1800" b="0" i="0" dirty="0"/>
              <a:t>- A public review opportunity was offered to the community and to the Board of Trustees from February 15</a:t>
            </a:r>
            <a:r>
              <a:rPr lang="en-US" sz="1800" b="0" i="0" baseline="30000" dirty="0"/>
              <a:t>th</a:t>
            </a:r>
            <a:r>
              <a:rPr lang="en-US" sz="1800" b="0" i="0" dirty="0"/>
              <a:t> through March 2nd. </a:t>
            </a:r>
            <a:endParaRPr lang="en-US" sz="1800" dirty="0"/>
          </a:p>
          <a:p>
            <a:pPr defTabSz="929670">
              <a:defRPr/>
            </a:pPr>
            <a:endParaRPr lang="en-US" sz="1800" dirty="0">
              <a:solidFill>
                <a:srgbClr val="000000"/>
              </a:solidFill>
              <a:latin typeface="Calibri" panose="020F0502020204030204" pitchFamily="34" charset="0"/>
            </a:endParaRPr>
          </a:p>
          <a:p>
            <a:pPr defTabSz="929670">
              <a:defRPr/>
            </a:pPr>
            <a:r>
              <a:rPr lang="en-US" sz="1800" b="1" dirty="0">
                <a:solidFill>
                  <a:srgbClr val="000000"/>
                </a:solidFill>
                <a:latin typeface="Calibri" panose="020F0502020204030204" pitchFamily="34" charset="0"/>
              </a:rPr>
              <a:t>And Third is the feedback from our academic experts</a:t>
            </a:r>
          </a:p>
          <a:p>
            <a:pPr defTabSz="929670">
              <a:defRPr/>
            </a:pPr>
            <a:r>
              <a:rPr lang="en-US" sz="1800" dirty="0">
                <a:solidFill>
                  <a:srgbClr val="000000"/>
                </a:solidFill>
                <a:latin typeface="Calibri" panose="020F0502020204030204" pitchFamily="34" charset="0"/>
              </a:rPr>
              <a:t>In addition to the P2022 Prevention Support Materials Task Force and public review opportunities, the District collected feedback from academic experts.  These academic experts included:</a:t>
            </a:r>
          </a:p>
          <a:p>
            <a:pPr marL="285750" indent="-285750">
              <a:lnSpc>
                <a:spcPct val="90000"/>
              </a:lnSpc>
              <a:spcAft>
                <a:spcPts val="600"/>
              </a:spcAft>
              <a:buFont typeface="Arial" panose="020B0604020202020204" pitchFamily="34" charset="0"/>
              <a:buChar char="•"/>
            </a:pPr>
            <a:r>
              <a:rPr lang="en-US" sz="1800" dirty="0"/>
              <a:t>High School Health/PE Department Heads </a:t>
            </a:r>
          </a:p>
          <a:p>
            <a:pPr marL="285750" indent="-285750">
              <a:lnSpc>
                <a:spcPct val="90000"/>
              </a:lnSpc>
              <a:spcAft>
                <a:spcPts val="600"/>
              </a:spcAft>
              <a:buFont typeface="Arial" panose="020B0604020202020204" pitchFamily="34" charset="0"/>
              <a:buChar char="•"/>
            </a:pPr>
            <a:r>
              <a:rPr lang="en-US" sz="1800" dirty="0"/>
              <a:t>Middle School Health/PE Department Heads</a:t>
            </a:r>
          </a:p>
          <a:p>
            <a:pPr marL="285750" indent="-285750">
              <a:lnSpc>
                <a:spcPct val="90000"/>
              </a:lnSpc>
              <a:spcAft>
                <a:spcPts val="600"/>
              </a:spcAft>
              <a:buFont typeface="Arial" panose="020B0604020202020204" pitchFamily="34" charset="0"/>
              <a:buChar char="•"/>
            </a:pPr>
            <a:r>
              <a:rPr lang="en-US" sz="1800" dirty="0"/>
              <a:t>Elementary PE Cadre </a:t>
            </a:r>
          </a:p>
          <a:p>
            <a:pPr defTabSz="929670">
              <a:defRPr/>
            </a:pPr>
            <a:endParaRPr lang="en-US" sz="1800" dirty="0">
              <a:solidFill>
                <a:srgbClr val="000000"/>
              </a:solidFill>
              <a:latin typeface="Calibri" panose="020F0502020204030204" pitchFamily="34" charset="0"/>
            </a:endParaRPr>
          </a:p>
          <a:p>
            <a:pPr defTabSz="929670">
              <a:defRPr/>
            </a:pPr>
            <a:endParaRPr lang="en-US" sz="18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17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Lori</a:t>
            </a:r>
          </a:p>
          <a:p>
            <a:endParaRPr lang="en-US" b="1" dirty="0"/>
          </a:p>
          <a:p>
            <a:r>
              <a:rPr lang="en-US" b="1" dirty="0"/>
              <a:t>Say:  </a:t>
            </a:r>
            <a:r>
              <a:rPr lang="en-US" dirty="0"/>
              <a:t>The Prevention Support Materials Adoption Team and academic experts used a scoring rubric to evaluate each program being considered.  The rubric includes 7 focuses:</a:t>
            </a:r>
          </a:p>
          <a:p>
            <a:pPr marL="232418" indent="-232418">
              <a:buAutoNum type="arabicPeriod"/>
            </a:pPr>
            <a:r>
              <a:rPr lang="en-US" b="0" dirty="0"/>
              <a:t>Mission &amp; Vision </a:t>
            </a:r>
          </a:p>
          <a:p>
            <a:pPr marL="232418" indent="-232418">
              <a:buAutoNum type="arabicPeriod"/>
            </a:pPr>
            <a:r>
              <a:rPr lang="en-US" b="0" dirty="0"/>
              <a:t>Content</a:t>
            </a:r>
          </a:p>
          <a:p>
            <a:pPr marL="232418" indent="-232418">
              <a:buAutoNum type="arabicPeriod"/>
            </a:pPr>
            <a:r>
              <a:rPr lang="en-US" b="0" dirty="0"/>
              <a:t>Objectives</a:t>
            </a:r>
          </a:p>
          <a:p>
            <a:pPr marL="232418" indent="-232418">
              <a:buAutoNum type="arabicPeriod"/>
            </a:pPr>
            <a:r>
              <a:rPr lang="en-US" b="0" dirty="0"/>
              <a:t>Relevance</a:t>
            </a:r>
          </a:p>
          <a:p>
            <a:pPr marL="232418" indent="-232418">
              <a:buAutoNum type="arabicPeriod"/>
            </a:pPr>
            <a:r>
              <a:rPr lang="en-US" b="0" dirty="0"/>
              <a:t>Unbiased</a:t>
            </a:r>
          </a:p>
          <a:p>
            <a:pPr marL="232418" indent="-232418">
              <a:buAutoNum type="arabicPeriod"/>
            </a:pPr>
            <a:r>
              <a:rPr lang="en-US" b="0" dirty="0"/>
              <a:t>Implementation Plan </a:t>
            </a:r>
          </a:p>
          <a:p>
            <a:pPr marL="232418" indent="-232418">
              <a:buAutoNum type="arabicPeriod"/>
            </a:pPr>
            <a:r>
              <a:rPr lang="en-US" b="0" dirty="0"/>
              <a:t>Collaboration Plan </a:t>
            </a:r>
          </a:p>
          <a:p>
            <a:pPr marL="0" indent="0">
              <a:buNone/>
            </a:pPr>
            <a:endParaRPr lang="en-US" b="0" dirty="0"/>
          </a:p>
          <a:p>
            <a:pPr marL="232418" indent="-232418">
              <a:buAutoNum type="arabicPeriod"/>
            </a:pPr>
            <a:endParaRPr lang="en-US" b="0" dirty="0"/>
          </a:p>
          <a:p>
            <a:r>
              <a:rPr lang="en-US" b="0" dirty="0"/>
              <a:t>I will now turn the presentation over to Allison Thummel, the FBISD SHAC Chair, who will provide information regarding the prevention resources being recommended for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8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 you will see the elementary preventions support materials recommended for adoption:</a:t>
            </a:r>
          </a:p>
          <a:p>
            <a:endParaRPr lang="en-US" dirty="0"/>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The Elementary Prevention Support Materials Recommendations include 5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Fort Bend Regional Council on Substance Abuse, Inc.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comprehensively addresses prevention through youth prevention and leadership development programs, treatment for individuals and families struggling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child abuse, family violence, and dating violence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outreach programs to help families and communities stay safe and violence free.  FBRC’s elementary program is Youth Connection.  Youth Connection is a curriculum-based support group program, designed to increase resilience and protective factors in children and youth, is an excellent modality for them to learn and practice the social, emotional, and coping skills they need both now and in the future.    The program includes 10 to 12 small group (6-12 students) sessions focusing on the development of social, emotional, and coping skills.  It is led by a trained, supportive, adult Facilitator who guides participants through a series of activities and discussions designed to help them learn and apply the knowledge, attitudes, and skills needed to cope with difficult situations, resist negative peer pressure, set and achieve goals, and make healthy life choices.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FBISD Social Work Services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provides direct counseling and social work services to all Fort Bend Independent School District campuses. Social work services are oriented toward helping students make satisfactory school adjustments and to coordinate the efforts of home, school, and community to achieve this goal.  Their elementary program focuses on helping students understand what child abuse is and that child abuse can happen anywhere —at home, school, childcare, at a friend's house, or even in a church or other religious building.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 Builders</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works to promote child abuse and family violence by empowering children, parents, and teachers with assertiveness skills, emotional control, empathy, resilience, and the ability to resolve conflict nonviolently. Child Builders offers the Stand Strong “Stay Safe” program to elementary-age students.  Stand Strong “Stay Safe” is an elementary-focused classroom-based curriculum that promotes personal safety by teaching children how to set boundaries and be assertive. Using interactive presentations, skills practice, and role-play, this program helps children develop skills to stay safe from physical abuse, sexual abuse, emotional abuse, and bullying. Child Builders also offers the Building Pathways to Mental Health program which is a webinar series designed to support mentally healthy parenting, caregiving, and teaching practices throughout the community.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Child Advocates of Fort Bend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exists to strengthen the child’s voice, heal the hurt and break the cycle of abuse and neglect for children and families in the school community.  </a:t>
            </a:r>
            <a:r>
              <a:rPr lang="en-US" sz="18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MBF </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 Safety Matters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comprehensive, evidence-based curriculum they provide for elementary school students in grades K-5. The program educates and empowers children and all relevant adults with information and strategies to prevent, recognize, and respond appropriately to bullying, cyberbullying, all types of abuse, and digital abuse dangers.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i="1" dirty="0">
                <a:solidFill>
                  <a:srgbClr val="000000"/>
                </a:solidFill>
                <a:effectLst/>
                <a:latin typeface="Calibri" panose="020F0502020204030204" pitchFamily="34" charset="0"/>
                <a:ea typeface="Times New Roman" panose="02020603050405020304" pitchFamily="18" charset="0"/>
              </a:rPr>
              <a:t>Mental Health America of Greater Dallas</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(MHA Dallas) is an organization working to support the community by supplying information, education, and advocacy related to the prevention </a:t>
            </a:r>
            <a:r>
              <a:rPr lang="en-US" sz="1800" b="0" dirty="0">
                <a:solidFill>
                  <a:srgbClr val="000000"/>
                </a:solidFill>
                <a:effectLst/>
                <a:latin typeface="Calibri" panose="020F0502020204030204" pitchFamily="34" charset="0"/>
                <a:ea typeface="Times New Roman" panose="02020603050405020304" pitchFamily="18" charset="0"/>
              </a:rPr>
              <a:t>of child abuse, family violence, dating violence, and sex trafficking preventive.  MHA Dallas offers the WHO program to students in Kindergarten – 12th grade. WHO was designed to prevent the likelihood of child victimization by building children’s ability to analyze strange or dangerous situations. WHO is a series of research-based curricula that are formed on sensitive, non-threatening content and methodology. WHO Training prepares school counselors, child advocates, nurses, teachers</a:t>
            </a:r>
            <a:r>
              <a:rPr lang="en-US" sz="1800" dirty="0">
                <a:solidFill>
                  <a:srgbClr val="000000"/>
                </a:solidFill>
                <a:effectLst/>
                <a:latin typeface="Calibri" panose="020F0502020204030204" pitchFamily="34" charset="0"/>
                <a:ea typeface="Times New Roman" panose="02020603050405020304" pitchFamily="18" charset="0"/>
              </a:rPr>
              <a:t>, case workers, and volunteers to present WHO in classroom settings.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Secondary Prevention Support Materials Recommendations include 8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United Against Human Trafficking (UAHT)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committed to fighting human trafficking. They support those with a history of past trauma, abuse, and trafficking who are at high risk for human trafficking (re)victimization.  UAHT offers the Real Talk program and youth awareness workshops to students in grades 6-12.  Real Talk is a trauma-informed support group, which engages teens who have already experienced trauma or trafficking and are vulnerable to recruitment and (re)victimization.  This program consists of seven virtual or on-site visits that provide participants a chance to process through open conversations and enrichment activities.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Calibri" panose="020F0502020204030204" pitchFamily="34" charset="0"/>
                <a:ea typeface="Times New Roman" panose="02020603050405020304" pitchFamily="18" charset="0"/>
              </a:rPr>
              <a:t>Aid to Victims of Domestic Abuse (AVDA)</a:t>
            </a:r>
            <a:r>
              <a:rPr lang="en-US" sz="1800" b="1" dirty="0">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strives to end family violence, dating violence, and sex trafficking by advocating for the safety and self-determination of victims, promoting accountability for abusers, and fostering a community response to abuse. AVDA is dedicated to providing multilingual, transformational, life-saving services to survivors of abuse and their families.  AVDA offers serval programs to students in grades 6-12, including </a:t>
            </a:r>
            <a:r>
              <a:rPr lang="en-US" sz="1800" dirty="0">
                <a:effectLst/>
                <a:latin typeface="Calibri" panose="020F0502020204030204" pitchFamily="34" charset="0"/>
                <a:ea typeface="Times New Roman" panose="02020603050405020304" pitchFamily="18" charset="0"/>
              </a:rPr>
              <a:t>Teen Dating Abuse &amp; Healthy Relationships,</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Safe Dates, Live Respect, and Love 146.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prevention programs for youth take three different tracks: one-time presentations by AVDA staff to school and Juvenile Justice audiences; eight-week curriculums for group sessions; and training coaches to mentor their athletes.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Child Advocates of Fort Bend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exists to strengthen the child’s voice, heal the hurt and break the cycle of abuse and neglect for children and families in the school community. </a:t>
            </a:r>
            <a:r>
              <a:rPr lang="en-US" sz="1800" b="0" dirty="0">
                <a:effectLst/>
                <a:latin typeface="Calibri" panose="020F0502020204030204" pitchFamily="34" charset="0"/>
                <a:ea typeface="Calibri" panose="020F0502020204030204" pitchFamily="34" charset="0"/>
                <a:cs typeface="Calibri" panose="020F0502020204030204" pitchFamily="34" charset="0"/>
              </a:rPr>
              <a:t>MBF </a:t>
            </a:r>
            <a:r>
              <a:rPr lang="en-US" sz="1800" dirty="0">
                <a:effectLst/>
                <a:latin typeface="Calibri" panose="020F0502020204030204" pitchFamily="34" charset="0"/>
                <a:ea typeface="Calibri" panose="020F0502020204030204" pitchFamily="34" charset="0"/>
                <a:cs typeface="Calibri" panose="020F0502020204030204" pitchFamily="34" charset="0"/>
              </a:rPr>
              <a:t>Teen Safety Matters is the comprehensive, evidence-informed prevention education program they provide for middle school students in grades 6-8 and high-school students in grades 9-12.  </a:t>
            </a:r>
            <a:r>
              <a:rPr lang="en-US" sz="1800" dirty="0">
                <a:effectLst/>
                <a:latin typeface="Calibri" panose="020F0502020204030204" pitchFamily="34" charset="0"/>
                <a:ea typeface="Times New Roman" panose="02020603050405020304" pitchFamily="18" charset="0"/>
                <a:cs typeface="Calibri" panose="020F0502020204030204" pitchFamily="34" charset="0"/>
              </a:rPr>
              <a:t>The program educates and empowers teens and all relevant adults with information and strategies to prevent, recognize, and respond appropriately to bullying, cyberbullying, all types of abuse, relationship abuse, digital dangers, exploitation, and human trafficking.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Unbound Now Houston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supports survivors and provides resources to </a:t>
            </a:r>
            <a:r>
              <a:rPr lang="en-US" sz="1800" spc="-5" dirty="0">
                <a:effectLst/>
                <a:latin typeface="Calibri" panose="020F0502020204030204" pitchFamily="34" charset="0"/>
                <a:ea typeface="Calibri" panose="020F0502020204030204" pitchFamily="34" charset="0"/>
                <a:cs typeface="Calibri" panose="020F0502020204030204" pitchFamily="34" charset="0"/>
              </a:rPr>
              <a:t>our community to fight human trafficking in three primary ways: prevention and awareness, professional training, and survivor advocacy.  Sentinels is the sex trafficking prevention resource they have available to students in grades 6-12. </a:t>
            </a:r>
            <a:r>
              <a:rPr lang="en-US"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Sentinels is a sex trafficking prevention curriculum comprised of five videos and accompanying activities designed to equip youth to recognize and avoid potential exploitation and empower them to make a positive difference in their communities.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Crime Stoppers of Houston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diligently in Fort Bend County to empower, educate and engage the community in important conversations about dating violence, sex trafficking, and the protection of society’s most vulnerable citizens.  Crime Stoppers offers the Safe Schools Program to students in grades 6-12.  The Safe School Institute (SSI) is a one-stop center for all aspects of school safety. SSI keeps schools safe by creating a proactive dialogue with students, school staff, and law enforcement about personal and school safety. The institute strives to reduce victimization, deter delinquency, and increase campus reporting through prevention-based presentations and training.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FBISD Social Work Services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provides direct counseling and social work services to all Fort Bend Independent School District campuses. Social work services are oriented toward helping students make satisfactory school adjustments and to coordinate the efforts of home, school, and community to achieve this goal.  Their secondary program focuses on helping students understand what child abuse is and that child abuse can happen anywhere —at home, school, childcare, at a friend's house, or even in a church or other religious building.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i="1" dirty="0">
                <a:solidFill>
                  <a:srgbClr val="000000"/>
                </a:solidFill>
                <a:effectLst/>
                <a:latin typeface="Calibri" panose="020F0502020204030204" pitchFamily="34" charset="0"/>
                <a:ea typeface="Times New Roman" panose="02020603050405020304" pitchFamily="18" charset="0"/>
              </a:rPr>
              <a:t>Mental Health America of Greater Dallas</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(MHA Dallas) is an organization working to support the community by supplying information, education, and advocacy </a:t>
            </a:r>
            <a:r>
              <a:rPr lang="en-US" sz="1800" dirty="0" err="1">
                <a:solidFill>
                  <a:srgbClr val="000000"/>
                </a:solidFill>
                <a:effectLst/>
                <a:latin typeface="Calibri" panose="020F0502020204030204" pitchFamily="34" charset="0"/>
                <a:ea typeface="Times New Roman" panose="02020603050405020304" pitchFamily="18" charset="0"/>
              </a:rPr>
              <a:t>relate</a:t>
            </a:r>
            <a:r>
              <a:rPr lang="en-US" sz="1800" b="0" dirty="0" err="1">
                <a:solidFill>
                  <a:srgbClr val="000000"/>
                </a:solidFill>
                <a:effectLst/>
                <a:latin typeface="Calibri" panose="020F0502020204030204" pitchFamily="34" charset="0"/>
                <a:ea typeface="Times New Roman" panose="02020603050405020304" pitchFamily="18" charset="0"/>
              </a:rPr>
              <a:t>prevention</a:t>
            </a:r>
            <a:r>
              <a:rPr lang="en-US" sz="1800" b="0" dirty="0">
                <a:solidFill>
                  <a:srgbClr val="000000"/>
                </a:solidFill>
                <a:effectLst/>
                <a:latin typeface="Calibri" panose="020F0502020204030204" pitchFamily="34" charset="0"/>
                <a:ea typeface="Times New Roman" panose="02020603050405020304" pitchFamily="18" charset="0"/>
              </a:rPr>
              <a:t> of child abuse, family violence, dating violence, and sex trafficking preventive.  MHA Dallas offers the WHO program to students in Kindergarten – 12th grade. WHO was designed to prevent the likelihood of child victimization by building children’s ability to analyze strange or dangerous situations. WHO is a series of research-based curricula that are formed on sensitive, non-threatening content and methodology. WHO Training prepares school counselors, child advocates, nurses, teachers, case workers, and volunteers </a:t>
            </a:r>
            <a:r>
              <a:rPr lang="en-US" sz="1800" dirty="0">
                <a:solidFill>
                  <a:srgbClr val="000000"/>
                </a:solidFill>
                <a:effectLst/>
                <a:latin typeface="Calibri" panose="020F0502020204030204" pitchFamily="34" charset="0"/>
                <a:ea typeface="Times New Roman" panose="02020603050405020304" pitchFamily="18" charset="0"/>
              </a:rPr>
              <a:t>d to the to present WHO in classroom settings.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Review of Prevention Support Materials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table below lists the vendors for each prevention program level that are being recommended.  The district provides the Board of Trustee members with access to resources for review. As referenced in the previous proclamation memos in November and January, Board members had an opportunity to virtually review all the prevention support materials via the FBISD SHAC Webpage, from February 15</a:t>
            </a:r>
            <a:r>
              <a:rPr lang="en-US" sz="1800" baseline="30000" dirty="0">
                <a:effectLst/>
                <a:latin typeface="Calibri" panose="020F0502020204030204" pitchFamily="34" charset="0"/>
                <a:ea typeface="Yu Mincho" panose="02020400000000000000" pitchFamily="18" charset="-128"/>
                <a:cs typeface="Arial" panose="020B0604020202020204" pitchFamily="34" charset="0"/>
              </a:rPr>
              <a:t>th</a:t>
            </a:r>
            <a:r>
              <a:rPr lang="en-US" sz="1800" dirty="0">
                <a:effectLst/>
                <a:latin typeface="Calibri" panose="020F0502020204030204" pitchFamily="34" charset="0"/>
                <a:ea typeface="Yu Mincho" panose="02020400000000000000" pitchFamily="18" charset="-128"/>
                <a:cs typeface="Arial" panose="020B0604020202020204" pitchFamily="34" charset="0"/>
              </a:rPr>
              <a:t> – March 2</a:t>
            </a:r>
            <a:r>
              <a:rPr lang="en-US" sz="1800" baseline="30000" dirty="0">
                <a:effectLst/>
                <a:latin typeface="Calibri" panose="020F0502020204030204" pitchFamily="34" charset="0"/>
                <a:ea typeface="Yu Mincho" panose="02020400000000000000" pitchFamily="18" charset="-128"/>
                <a:cs typeface="Arial" panose="020B0604020202020204" pitchFamily="34" charset="0"/>
              </a:rPr>
              <a:t>nd</a:t>
            </a:r>
            <a:r>
              <a:rPr lang="en-US" sz="1800" dirty="0">
                <a:effectLst/>
                <a:latin typeface="Calibri" panose="020F0502020204030204"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29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Say: Here you will see the secondary preventions support materials recommended for adoption:</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Arial" panose="020B0604020202020204" pitchFamily="34" charset="0"/>
              </a:rPr>
              <a:t>Secondary Prevention Support Materials Recommendations include 8 programs: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United Against Human Trafficking (UAHT)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committed to fighting human trafficking. They support those with a history of past trauma, abuse, and trafficking who are at high risk for human trafficking (re)victimization.  UAHT offers the Real Talk program and youth awareness workshops to students in grades 6-12.  Real Talk is a trauma-informed support group, which engages teens who have already experienced trauma or trafficking and are vulnerable to recruitment and (re)victimization.  This program consists of seven virtual or on-site visits that provide participants a chance to process through open conversations and enrichment activities.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dirty="0">
                <a:effectLst/>
                <a:latin typeface="Calibri" panose="020F0502020204030204" pitchFamily="34" charset="0"/>
                <a:ea typeface="Times New Roman" panose="02020603050405020304" pitchFamily="18" charset="0"/>
              </a:rPr>
              <a:t>Aid to Victims of Domestic Abuse (AVDA)</a:t>
            </a:r>
            <a:r>
              <a:rPr lang="en-US" sz="1200" b="1" dirty="0">
                <a:effectLst/>
                <a:latin typeface="Calibri" panose="020F0502020204030204" pitchFamily="34" charset="0"/>
                <a:ea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rPr>
              <a:t>strives to end family violence, dating violence, and sex trafficking by advocating for the safety and self-determination of victims, promoting accountability for abusers, and fostering a community response to abuse. AVDA is dedicated to providing multilingual, transformational, life-saving services to survivors of abuse and their families.  AVDA offers serval programs to students in grades 6-12, including </a:t>
            </a:r>
            <a:r>
              <a:rPr lang="en-US" sz="1200" dirty="0">
                <a:effectLst/>
                <a:latin typeface="Calibri" panose="020F0502020204030204" pitchFamily="34" charset="0"/>
                <a:ea typeface="Times New Roman" panose="02020603050405020304" pitchFamily="18" charset="0"/>
              </a:rPr>
              <a:t>Teen Dating Abuse &amp; Healthy Relationships,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Safe Dates, Live Respect, and Love 146.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prevention programs for youth take three different tracks: one-time presentations by AVDA staff to school and Juvenile Justice audiences; eight-week curriculums for group sessions; and training coaches to mentor their athletes.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Child Advocates of Fort Bend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exists to strengthen the child’s voice, heal the hurt and break the cycle of abuse and neglect for children and families in the school community. </a:t>
            </a:r>
            <a:r>
              <a:rPr lang="en-US" sz="1200" b="0" dirty="0">
                <a:effectLst/>
                <a:latin typeface="Calibri" panose="020F0502020204030204" pitchFamily="34" charset="0"/>
                <a:ea typeface="Calibri" panose="020F0502020204030204" pitchFamily="34" charset="0"/>
                <a:cs typeface="Calibri" panose="020F0502020204030204" pitchFamily="34" charset="0"/>
              </a:rPr>
              <a:t>MBF </a:t>
            </a:r>
            <a:r>
              <a:rPr lang="en-US" sz="1200" dirty="0">
                <a:effectLst/>
                <a:latin typeface="Calibri" panose="020F0502020204030204" pitchFamily="34" charset="0"/>
                <a:ea typeface="Calibri" panose="020F0502020204030204" pitchFamily="34" charset="0"/>
                <a:cs typeface="Calibri" panose="020F0502020204030204" pitchFamily="34" charset="0"/>
              </a:rPr>
              <a:t>Teen Safety Matters is the comprehensive, evidence-informed prevention education program they provide for middle school students in grades 6-8 and high-school students in grades 9-12.  </a:t>
            </a:r>
            <a:r>
              <a:rPr lang="en-US" sz="1200" dirty="0">
                <a:effectLst/>
                <a:latin typeface="Calibri" panose="020F0502020204030204" pitchFamily="34" charset="0"/>
                <a:ea typeface="Times New Roman" panose="02020603050405020304" pitchFamily="18" charset="0"/>
                <a:cs typeface="Calibri" panose="020F0502020204030204" pitchFamily="34" charset="0"/>
              </a:rPr>
              <a:t>The program educates and empowers teens and all relevant adults with information and strategies to prevent, recognize, and respond appropriately to bullying, cyberbullying, all types of abuse, relationship abuse, digital dangers, exploitation, and human trafficking.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Unbound Now Houston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supports survivors and provides resources to </a:t>
            </a:r>
            <a:r>
              <a:rPr lang="en-US" sz="1200" spc="-5" dirty="0">
                <a:effectLst/>
                <a:latin typeface="Calibri" panose="020F0502020204030204" pitchFamily="34" charset="0"/>
                <a:ea typeface="Calibri" panose="020F0502020204030204" pitchFamily="34" charset="0"/>
                <a:cs typeface="Calibri" panose="020F0502020204030204" pitchFamily="34" charset="0"/>
              </a:rPr>
              <a:t>our community to fight human trafficking in three primary ways: prevention and awareness, professional training, and survivor advocacy.  Sentinels is the sex trafficking prevention resource they have available to students in grades 6-12. </a:t>
            </a:r>
            <a:r>
              <a:rPr lang="en-US" sz="12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Sentinels is a sex trafficking prevention curriculum comprised of five videos and accompanying activities designed to equip youth to recognize and avoid potential exploitation and empower them to make a positive difference in their communities.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Crime Stoppers of Houston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diligently in Fort Bend County to empower, educate and engage the community in important conversations about dating violence, sex trafficking, and the protection of society’s most vulnerable citizens.  Crime Stoppers offers the Safe Schools Program to students in grades 6-12.  The Safe School Institute (SSI) is a one-stop center for all aspects of school safety. SSI keeps schools safe by creating a proactive dialogue with students, school staff, and law enforcement about personal and school safety. The institute strives to reduce victimization, deter delinquency, and increase campus reporting through prevention-based presentations and training.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FBISD Social Work Services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provides direct counseling and social work services to all Fort Bend Independent School District campuses. Social work services are oriented toward helping students make satisfactory school adjustments and to coordinate the efforts of home, school, and community to achieve this goal.  Their secondary program focuses on helping students understand what child abuse is and that child abuse can happen anywhere —at home, school, childcare, at a friend's house, or even in a church or other religious building.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200" b="1" i="1" dirty="0">
                <a:solidFill>
                  <a:srgbClr val="000000"/>
                </a:solidFill>
                <a:effectLst/>
                <a:latin typeface="Calibri" panose="020F0502020204030204" pitchFamily="34" charset="0"/>
                <a:ea typeface="Times New Roman" panose="02020603050405020304" pitchFamily="18" charset="0"/>
              </a:rPr>
              <a:t>Mental Health America of Greater Dallas</a:t>
            </a:r>
            <a:r>
              <a:rPr lang="en-US" sz="1200" b="1" dirty="0">
                <a:solidFill>
                  <a:srgbClr val="000000"/>
                </a:solidFill>
                <a:effectLst/>
                <a:latin typeface="Calibri" panose="020F0502020204030204" pitchFamily="34" charset="0"/>
                <a:ea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rPr>
              <a:t>(MHA Dallas) is an organization working to support the community by supplying information, education, and advocacy </a:t>
            </a:r>
            <a:r>
              <a:rPr lang="en-US" sz="1200" dirty="0" err="1">
                <a:solidFill>
                  <a:srgbClr val="000000"/>
                </a:solidFill>
                <a:effectLst/>
                <a:latin typeface="Calibri" panose="020F0502020204030204" pitchFamily="34" charset="0"/>
                <a:ea typeface="Times New Roman" panose="02020603050405020304" pitchFamily="18" charset="0"/>
              </a:rPr>
              <a:t>relate</a:t>
            </a:r>
            <a:r>
              <a:rPr lang="en-US" sz="1200" b="0" dirty="0" err="1">
                <a:solidFill>
                  <a:srgbClr val="000000"/>
                </a:solidFill>
                <a:effectLst/>
                <a:latin typeface="Calibri" panose="020F0502020204030204" pitchFamily="34" charset="0"/>
                <a:ea typeface="Times New Roman" panose="02020603050405020304" pitchFamily="18" charset="0"/>
              </a:rPr>
              <a:t>prevention</a:t>
            </a:r>
            <a:r>
              <a:rPr lang="en-US" sz="1200" b="0" dirty="0">
                <a:solidFill>
                  <a:srgbClr val="000000"/>
                </a:solidFill>
                <a:effectLst/>
                <a:latin typeface="Calibri" panose="020F0502020204030204" pitchFamily="34" charset="0"/>
                <a:ea typeface="Times New Roman" panose="02020603050405020304" pitchFamily="18" charset="0"/>
              </a:rPr>
              <a:t> of child abuse, family violence, dating violence, and sex trafficking preventive.  MHA Dallas offers the WHO program to students in Kindergarten – 12th grade. WHO was designed to prevent the likelihood of child victimization by building children’s ability to analyze strange or dangerous situations. WHO is a series of research-based curricula that are formed on sensitive, non-threatening content and methodology. WHO Training prepares school counselors, child advocates, nurses, teachers, case workers, and volunteers </a:t>
            </a:r>
            <a:r>
              <a:rPr lang="en-US" sz="1200" dirty="0">
                <a:solidFill>
                  <a:srgbClr val="000000"/>
                </a:solidFill>
                <a:effectLst/>
                <a:latin typeface="Calibri" panose="020F0502020204030204" pitchFamily="34" charset="0"/>
                <a:ea typeface="Times New Roman" panose="02020603050405020304" pitchFamily="18" charset="0"/>
              </a:rPr>
              <a:t>d to the to present WHO in classroom settings.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u="sng" dirty="0">
                <a:effectLst/>
                <a:latin typeface="Calibri" panose="020F0502020204030204" pitchFamily="34" charset="0"/>
                <a:ea typeface="Calibri" panose="020F0502020204030204" pitchFamily="34" charset="0"/>
                <a:cs typeface="Calibri" panose="020F0502020204030204" pitchFamily="34" charset="0"/>
              </a:rPr>
              <a:t>Review of Prevention Support Materials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alibri" panose="020F0502020204030204" pitchFamily="34" charset="0"/>
                <a:ea typeface="Yu Mincho" panose="02020400000000000000" pitchFamily="18" charset="-128"/>
                <a:cs typeface="Arial" panose="020B0604020202020204" pitchFamily="34" charset="0"/>
              </a:rPr>
              <a:t>The table below lists the vendors for each prevention program level that are being recommended.  The district provides the Board of Trustee members with access to resources for review. As referenced in the previous proclamation memos in November and January, Board members had an opportunity to virtually review all the prevention support materials via the FBISD SHAC Webpage, from February 15</a:t>
            </a:r>
            <a:r>
              <a:rPr lang="en-US" sz="1200" baseline="30000" dirty="0">
                <a:effectLst/>
                <a:latin typeface="Calibri" panose="020F0502020204030204" pitchFamily="34" charset="0"/>
                <a:ea typeface="Yu Mincho" panose="02020400000000000000" pitchFamily="18" charset="-128"/>
                <a:cs typeface="Arial" panose="020B0604020202020204" pitchFamily="34" charset="0"/>
              </a:rPr>
              <a:t>th</a:t>
            </a:r>
            <a:r>
              <a:rPr lang="en-US" sz="1200" dirty="0">
                <a:effectLst/>
                <a:latin typeface="Calibri" panose="020F0502020204030204" pitchFamily="34" charset="0"/>
                <a:ea typeface="Yu Mincho" panose="02020400000000000000" pitchFamily="18" charset="-128"/>
                <a:cs typeface="Arial" panose="020B0604020202020204" pitchFamily="34" charset="0"/>
              </a:rPr>
              <a:t> – March 2</a:t>
            </a:r>
            <a:r>
              <a:rPr lang="en-US" sz="1200" baseline="30000" dirty="0">
                <a:effectLst/>
                <a:latin typeface="Calibri" panose="020F0502020204030204" pitchFamily="34" charset="0"/>
                <a:ea typeface="Yu Mincho" panose="02020400000000000000" pitchFamily="18" charset="-128"/>
                <a:cs typeface="Arial" panose="020B0604020202020204" pitchFamily="34" charset="0"/>
              </a:rPr>
              <a:t>nd</a:t>
            </a:r>
            <a:r>
              <a:rPr lang="en-US" sz="1200" dirty="0">
                <a:effectLst/>
                <a:latin typeface="Calibri" panose="020F0502020204030204" pitchFamily="34" charset="0"/>
                <a:ea typeface="Yu Mincho" panose="02020400000000000000" pitchFamily="18" charset="-128"/>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11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a:t>
            </a:r>
          </a:p>
          <a:p>
            <a:endParaRPr lang="en-US" dirty="0"/>
          </a:p>
          <a:p>
            <a:r>
              <a:rPr lang="en-US" b="1" dirty="0"/>
              <a:t>Say: </a:t>
            </a:r>
            <a:r>
              <a:rPr lang="en-US" b="0" dirty="0"/>
              <a:t>Here you will see the prevention support materials timeline.</a:t>
            </a:r>
          </a:p>
          <a:p>
            <a:pPr marL="174313" indent="-174313">
              <a:buFontTx/>
              <a:buChar char="-"/>
            </a:pPr>
            <a:r>
              <a:rPr lang="en-US" b="0" dirty="0"/>
              <a:t>March 21</a:t>
            </a:r>
            <a:r>
              <a:rPr lang="en-US" b="0" baseline="30000" dirty="0"/>
              <a:t>st</a:t>
            </a:r>
            <a:r>
              <a:rPr lang="en-US" b="0" dirty="0"/>
              <a:t> – Public Meeting 2</a:t>
            </a:r>
          </a:p>
          <a:p>
            <a:pPr marL="174313" marR="0" lvl="0" indent="-174313" algn="l" defTabSz="914400" rtl="0" eaLnBrk="1" fontAlgn="auto" latinLnBrk="0" hangingPunct="1">
              <a:lnSpc>
                <a:spcPct val="100000"/>
              </a:lnSpc>
              <a:spcBef>
                <a:spcPts val="0"/>
              </a:spcBef>
              <a:spcAft>
                <a:spcPts val="0"/>
              </a:spcAft>
              <a:buClrTx/>
              <a:buSzTx/>
              <a:buFontTx/>
              <a:buChar char="-"/>
              <a:tabLst/>
              <a:defRPr/>
            </a:pPr>
            <a:r>
              <a:rPr lang="en-US" b="0" dirty="0"/>
              <a:t>March 21</a:t>
            </a:r>
            <a:r>
              <a:rPr lang="en-US" b="0" baseline="30000" dirty="0"/>
              <a:t>st</a:t>
            </a:r>
            <a:r>
              <a:rPr lang="en-US" b="0" dirty="0"/>
              <a:t> – SHAC will vote on the recommendations</a:t>
            </a:r>
          </a:p>
          <a:p>
            <a:pPr marL="174313" indent="-174313">
              <a:buFontTx/>
              <a:buChar char="-"/>
            </a:pPr>
            <a:r>
              <a:rPr lang="en-US" b="0" dirty="0"/>
              <a:t>At the April 17</a:t>
            </a:r>
            <a:r>
              <a:rPr lang="en-US" b="0" baseline="30000" dirty="0"/>
              <a:t>th</a:t>
            </a:r>
            <a:r>
              <a:rPr lang="en-US" b="0" dirty="0"/>
              <a:t> Board Meeting, the Board of Trustees will take action with a vote on the recommendations</a:t>
            </a:r>
          </a:p>
          <a:p>
            <a:pPr marL="174313" indent="-174313">
              <a:buFontTx/>
              <a:buChar char="-"/>
            </a:pPr>
            <a:endParaRPr lang="en-US" b="0" dirty="0"/>
          </a:p>
          <a:p>
            <a:pPr defTabSz="929670">
              <a:defRPr/>
            </a:pPr>
            <a:r>
              <a:rPr lang="en-US" dirty="0">
                <a:ln w="0"/>
                <a:effectLst>
                  <a:outerShdw blurRad="38100" dist="19050" dir="2700000" algn="tl" rotWithShape="0">
                    <a:schemeClr val="dk1">
                      <a:alpha val="40000"/>
                    </a:schemeClr>
                  </a:outerShdw>
                </a:effectLst>
              </a:rPr>
              <a:t>Once approved by the board by the Board of Trustees, campuses can utilize the resources.  Ensuring that the programs are only provided if parents approve their participation through written consent.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248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158C-CDDB-EC49-B1B8-175468B00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5195B-F945-A342-8F1D-D3DE86CCC1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B703B-A83B-D042-B772-A65E88C9138F}"/>
              </a:ext>
            </a:extLst>
          </p:cNvPr>
          <p:cNvSpPr>
            <a:spLocks noGrp="1"/>
          </p:cNvSpPr>
          <p:nvPr>
            <p:ph type="dt" sz="half" idx="10"/>
          </p:nvPr>
        </p:nvSpPr>
        <p:spPr/>
        <p:txBody>
          <a:bodyPr/>
          <a:lstStyle/>
          <a:p>
            <a:fld id="{BEA45E9A-2E0D-F242-BE25-6A4CFFC69B91}" type="datetime1">
              <a:rPr lang="en-US" smtClean="0"/>
              <a:t>3/10/2023</a:t>
            </a:fld>
            <a:endParaRPr lang="en-US"/>
          </a:p>
        </p:txBody>
      </p:sp>
      <p:sp>
        <p:nvSpPr>
          <p:cNvPr id="5" name="Footer Placeholder 4">
            <a:extLst>
              <a:ext uri="{FF2B5EF4-FFF2-40B4-BE49-F238E27FC236}">
                <a16:creationId xmlns:a16="http://schemas.microsoft.com/office/drawing/2014/main" id="{920FA27B-CD83-6446-A314-FD4C39B53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EE85A-6162-2A41-8838-9137921D9A5E}"/>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52929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5A2B-BEB4-384C-951C-E6A367443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E6B45-CBCF-B646-9D54-4256B6171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B9F2C-9751-5A44-B47D-35A54133840E}"/>
              </a:ext>
            </a:extLst>
          </p:cNvPr>
          <p:cNvSpPr>
            <a:spLocks noGrp="1"/>
          </p:cNvSpPr>
          <p:nvPr>
            <p:ph type="dt" sz="half" idx="10"/>
          </p:nvPr>
        </p:nvSpPr>
        <p:spPr/>
        <p:txBody>
          <a:bodyPr/>
          <a:lstStyle/>
          <a:p>
            <a:fld id="{4AAB3BF7-91F3-424C-91BD-D9E92F03C739}" type="datetime1">
              <a:rPr lang="en-US" smtClean="0"/>
              <a:t>3/10/2023</a:t>
            </a:fld>
            <a:endParaRPr lang="en-US"/>
          </a:p>
        </p:txBody>
      </p:sp>
      <p:sp>
        <p:nvSpPr>
          <p:cNvPr id="5" name="Footer Placeholder 4">
            <a:extLst>
              <a:ext uri="{FF2B5EF4-FFF2-40B4-BE49-F238E27FC236}">
                <a16:creationId xmlns:a16="http://schemas.microsoft.com/office/drawing/2014/main" id="{7F976820-9734-2848-B096-096C6F6D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5CF47-2D57-DE4E-A823-F94F76848410}"/>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2137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7F5E-11CC-3145-A2DD-649D4E373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B214C-7B4A-314D-9D1F-4695514DD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3BDA6-EACB-2B48-84BB-ADC0CD5D8036}"/>
              </a:ext>
            </a:extLst>
          </p:cNvPr>
          <p:cNvSpPr>
            <a:spLocks noGrp="1"/>
          </p:cNvSpPr>
          <p:nvPr>
            <p:ph type="dt" sz="half" idx="10"/>
          </p:nvPr>
        </p:nvSpPr>
        <p:spPr/>
        <p:txBody>
          <a:bodyPr/>
          <a:lstStyle/>
          <a:p>
            <a:fld id="{3EF79661-84FE-4341-B77A-2F7F7D703029}" type="datetime1">
              <a:rPr lang="en-US" smtClean="0"/>
              <a:t>3/10/2023</a:t>
            </a:fld>
            <a:endParaRPr lang="en-US"/>
          </a:p>
        </p:txBody>
      </p:sp>
      <p:sp>
        <p:nvSpPr>
          <p:cNvPr id="5" name="Footer Placeholder 4">
            <a:extLst>
              <a:ext uri="{FF2B5EF4-FFF2-40B4-BE49-F238E27FC236}">
                <a16:creationId xmlns:a16="http://schemas.microsoft.com/office/drawing/2014/main" id="{133D54CC-A8D8-D64E-AE3E-F9DB07A6A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AAEB-1F15-2847-BE83-D45A4BC80BB6}"/>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02677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D310-51B5-DB46-AB73-24E65307D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8BC9C-0491-C743-BB76-B993F12DF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1500B-5A2A-224C-B7EF-02A2F12DC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CEE467-4F4A-604A-A440-0F69E402FAD7}"/>
              </a:ext>
            </a:extLst>
          </p:cNvPr>
          <p:cNvSpPr>
            <a:spLocks noGrp="1"/>
          </p:cNvSpPr>
          <p:nvPr>
            <p:ph type="dt" sz="half" idx="10"/>
          </p:nvPr>
        </p:nvSpPr>
        <p:spPr/>
        <p:txBody>
          <a:bodyPr/>
          <a:lstStyle/>
          <a:p>
            <a:fld id="{2E69CE11-A5F8-6B4D-A9CF-7125D4D3B0E9}" type="datetime1">
              <a:rPr lang="en-US" smtClean="0"/>
              <a:t>3/10/2023</a:t>
            </a:fld>
            <a:endParaRPr lang="en-US"/>
          </a:p>
        </p:txBody>
      </p:sp>
      <p:sp>
        <p:nvSpPr>
          <p:cNvPr id="6" name="Footer Placeholder 5">
            <a:extLst>
              <a:ext uri="{FF2B5EF4-FFF2-40B4-BE49-F238E27FC236}">
                <a16:creationId xmlns:a16="http://schemas.microsoft.com/office/drawing/2014/main" id="{E70DCE72-440D-F245-AE14-1D975E9D7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B9C19-4D93-8F47-9155-C9FAA99E8D24}"/>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901843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727C-BFBF-2E4D-9E82-1C31C15420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7967A-1260-1B41-8D1C-3E4AAD40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FBE97-CEF3-164F-A209-E287F0E30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97B02-1E19-3A4E-A8A6-35CF09559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482A-AEF8-B54C-AD8E-009EA1584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43079-1CFC-8A4E-920F-9E0A7990C4DA}"/>
              </a:ext>
            </a:extLst>
          </p:cNvPr>
          <p:cNvSpPr>
            <a:spLocks noGrp="1"/>
          </p:cNvSpPr>
          <p:nvPr>
            <p:ph type="dt" sz="half" idx="10"/>
          </p:nvPr>
        </p:nvSpPr>
        <p:spPr/>
        <p:txBody>
          <a:bodyPr/>
          <a:lstStyle/>
          <a:p>
            <a:fld id="{E01A3A92-9464-4D41-95CA-E52EE6CDEEDA}" type="datetime1">
              <a:rPr lang="en-US" smtClean="0"/>
              <a:t>3/10/2023</a:t>
            </a:fld>
            <a:endParaRPr lang="en-US"/>
          </a:p>
        </p:txBody>
      </p:sp>
      <p:sp>
        <p:nvSpPr>
          <p:cNvPr id="8" name="Footer Placeholder 7">
            <a:extLst>
              <a:ext uri="{FF2B5EF4-FFF2-40B4-BE49-F238E27FC236}">
                <a16:creationId xmlns:a16="http://schemas.microsoft.com/office/drawing/2014/main" id="{B9D7A2E1-0235-2248-97A1-CC75263BF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F6C5A-FFDC-F34C-9F45-409ADB76455A}"/>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480150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CEAE-8973-6742-BA8E-9CAF3D5DE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A784C0-4E2E-C140-A431-E735C67FC012}"/>
              </a:ext>
            </a:extLst>
          </p:cNvPr>
          <p:cNvSpPr>
            <a:spLocks noGrp="1"/>
          </p:cNvSpPr>
          <p:nvPr>
            <p:ph type="dt" sz="half" idx="10"/>
          </p:nvPr>
        </p:nvSpPr>
        <p:spPr/>
        <p:txBody>
          <a:bodyPr/>
          <a:lstStyle/>
          <a:p>
            <a:fld id="{1E4354D7-E314-1549-BCF3-A20106DA813A}" type="datetime1">
              <a:rPr lang="en-US" smtClean="0"/>
              <a:t>3/10/2023</a:t>
            </a:fld>
            <a:endParaRPr lang="en-US"/>
          </a:p>
        </p:txBody>
      </p:sp>
      <p:sp>
        <p:nvSpPr>
          <p:cNvPr id="4" name="Footer Placeholder 3">
            <a:extLst>
              <a:ext uri="{FF2B5EF4-FFF2-40B4-BE49-F238E27FC236}">
                <a16:creationId xmlns:a16="http://schemas.microsoft.com/office/drawing/2014/main" id="{CBE9E42D-C134-6945-A4E8-BAA134923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ADF84-5219-0249-8EF6-47B68698726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86337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9D847-3363-E84C-82E3-7D0232BAEC64}"/>
              </a:ext>
            </a:extLst>
          </p:cNvPr>
          <p:cNvSpPr>
            <a:spLocks noGrp="1"/>
          </p:cNvSpPr>
          <p:nvPr>
            <p:ph type="dt" sz="half" idx="10"/>
          </p:nvPr>
        </p:nvSpPr>
        <p:spPr/>
        <p:txBody>
          <a:bodyPr/>
          <a:lstStyle/>
          <a:p>
            <a:fld id="{CAD0F1DE-FF60-0346-8A07-983E545CF92B}" type="datetime1">
              <a:rPr lang="en-US" smtClean="0"/>
              <a:t>3/10/2023</a:t>
            </a:fld>
            <a:endParaRPr lang="en-US"/>
          </a:p>
        </p:txBody>
      </p:sp>
      <p:sp>
        <p:nvSpPr>
          <p:cNvPr id="3" name="Footer Placeholder 2">
            <a:extLst>
              <a:ext uri="{FF2B5EF4-FFF2-40B4-BE49-F238E27FC236}">
                <a16:creationId xmlns:a16="http://schemas.microsoft.com/office/drawing/2014/main" id="{D6F75844-D08A-4144-8DD8-BE1F747A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1C9E4-45E8-CA49-A5A2-2E95A3E2D29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70537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DCCE-86D2-BC46-8C4E-7639DE4B6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6E0CA-4189-C34F-A50E-3E4B2FCAB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0CCE9-6362-D54F-9E60-64A6B644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C0588-D9DE-0546-B3B6-0C99F8F32C9E}"/>
              </a:ext>
            </a:extLst>
          </p:cNvPr>
          <p:cNvSpPr>
            <a:spLocks noGrp="1"/>
          </p:cNvSpPr>
          <p:nvPr>
            <p:ph type="dt" sz="half" idx="10"/>
          </p:nvPr>
        </p:nvSpPr>
        <p:spPr/>
        <p:txBody>
          <a:bodyPr/>
          <a:lstStyle/>
          <a:p>
            <a:fld id="{78F66356-0D4C-F642-AEC8-46B5ADC7E14D}" type="datetime1">
              <a:rPr lang="en-US" smtClean="0"/>
              <a:t>3/10/2023</a:t>
            </a:fld>
            <a:endParaRPr lang="en-US"/>
          </a:p>
        </p:txBody>
      </p:sp>
      <p:sp>
        <p:nvSpPr>
          <p:cNvPr id="6" name="Footer Placeholder 5">
            <a:extLst>
              <a:ext uri="{FF2B5EF4-FFF2-40B4-BE49-F238E27FC236}">
                <a16:creationId xmlns:a16="http://schemas.microsoft.com/office/drawing/2014/main" id="{7244801D-B371-BC4F-AA6A-EF798529F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1260E-6EB0-B549-887B-27805D7387B8}"/>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09820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D784-D1CE-2849-A557-B5AFE3AF6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CE558-B78E-D343-BD16-85060B94D9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B8791E-68C8-5B48-ABEE-3767FFDA1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7B1A3-E80C-764F-8FEC-52E250DAB6F6}"/>
              </a:ext>
            </a:extLst>
          </p:cNvPr>
          <p:cNvSpPr>
            <a:spLocks noGrp="1"/>
          </p:cNvSpPr>
          <p:nvPr>
            <p:ph type="dt" sz="half" idx="10"/>
          </p:nvPr>
        </p:nvSpPr>
        <p:spPr/>
        <p:txBody>
          <a:bodyPr/>
          <a:lstStyle/>
          <a:p>
            <a:fld id="{15C3FB94-A4FD-DF40-9066-D8D35EB45981}" type="datetime1">
              <a:rPr lang="en-US" smtClean="0"/>
              <a:t>3/10/2023</a:t>
            </a:fld>
            <a:endParaRPr lang="en-US"/>
          </a:p>
        </p:txBody>
      </p:sp>
      <p:sp>
        <p:nvSpPr>
          <p:cNvPr id="6" name="Footer Placeholder 5">
            <a:extLst>
              <a:ext uri="{FF2B5EF4-FFF2-40B4-BE49-F238E27FC236}">
                <a16:creationId xmlns:a16="http://schemas.microsoft.com/office/drawing/2014/main" id="{E997C678-75F6-134C-A34E-7FE05A1E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AC731-04B1-0D48-9A46-61CFA2E74B0D}"/>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918043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DCF5-FE22-5349-BDE4-29B35BA20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0862A-BBCE-264D-A9B1-86D075C4C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A29BD-A10D-A648-B282-6B5B322A7DCF}"/>
              </a:ext>
            </a:extLst>
          </p:cNvPr>
          <p:cNvSpPr>
            <a:spLocks noGrp="1"/>
          </p:cNvSpPr>
          <p:nvPr>
            <p:ph type="dt" sz="half" idx="10"/>
          </p:nvPr>
        </p:nvSpPr>
        <p:spPr/>
        <p:txBody>
          <a:bodyPr/>
          <a:lstStyle/>
          <a:p>
            <a:fld id="{994C1E41-11B0-254D-BCA0-8E9B1B2F2FBA}" type="datetime1">
              <a:rPr lang="en-US" smtClean="0"/>
              <a:t>3/10/2023</a:t>
            </a:fld>
            <a:endParaRPr lang="en-US"/>
          </a:p>
        </p:txBody>
      </p:sp>
      <p:sp>
        <p:nvSpPr>
          <p:cNvPr id="5" name="Footer Placeholder 4">
            <a:extLst>
              <a:ext uri="{FF2B5EF4-FFF2-40B4-BE49-F238E27FC236}">
                <a16:creationId xmlns:a16="http://schemas.microsoft.com/office/drawing/2014/main" id="{FA29A931-5704-B043-994A-3763CACD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FC1B-B825-EC4F-ABF3-FAC665A46E37}"/>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73938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6FFA5-5FCA-8742-96CD-50E1F1E05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A0D280-2E31-5148-AC15-6F9831726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30626-3717-2149-A5D6-AD2C8689BABD}"/>
              </a:ext>
            </a:extLst>
          </p:cNvPr>
          <p:cNvSpPr>
            <a:spLocks noGrp="1"/>
          </p:cNvSpPr>
          <p:nvPr>
            <p:ph type="dt" sz="half" idx="10"/>
          </p:nvPr>
        </p:nvSpPr>
        <p:spPr/>
        <p:txBody>
          <a:bodyPr/>
          <a:lstStyle/>
          <a:p>
            <a:fld id="{60E29A2F-5DDF-0E45-8AFA-3ECF387A672B}" type="datetime1">
              <a:rPr lang="en-US" smtClean="0"/>
              <a:t>3/10/2023</a:t>
            </a:fld>
            <a:endParaRPr lang="en-US"/>
          </a:p>
        </p:txBody>
      </p:sp>
      <p:sp>
        <p:nvSpPr>
          <p:cNvPr id="5" name="Footer Placeholder 4">
            <a:extLst>
              <a:ext uri="{FF2B5EF4-FFF2-40B4-BE49-F238E27FC236}">
                <a16:creationId xmlns:a16="http://schemas.microsoft.com/office/drawing/2014/main" id="{B5438371-EC29-CE42-A70F-C2499535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5D7D0-620F-8541-B281-298DACF92971}"/>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926379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632641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710426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21489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D7DA23-9647-4B87-AFE2-AA10E38080AC}"/>
              </a:ext>
            </a:extLst>
          </p:cNvPr>
          <p:cNvGrpSpPr/>
          <p:nvPr userDrawn="1"/>
        </p:nvGrpSpPr>
        <p:grpSpPr>
          <a:xfrm>
            <a:off x="-1181" y="-14223"/>
            <a:ext cx="12192000" cy="6872223"/>
            <a:chOff x="-1181" y="-14223"/>
            <a:chExt cx="12192000" cy="6872223"/>
          </a:xfrm>
        </p:grpSpPr>
        <p:sp>
          <p:nvSpPr>
            <p:cNvPr id="8" name="Rectangle 7">
              <a:extLst>
                <a:ext uri="{FF2B5EF4-FFF2-40B4-BE49-F238E27FC236}">
                  <a16:creationId xmlns:a16="http://schemas.microsoft.com/office/drawing/2014/main" id="{E60E3B49-AC27-443F-8B90-4B1D0106C6D9}"/>
                </a:ext>
              </a:extLst>
            </p:cNvPr>
            <p:cNvSpPr/>
            <p:nvPr/>
          </p:nvSpPr>
          <p:spPr>
            <a:xfrm>
              <a:off x="3972200" y="868654"/>
              <a:ext cx="587177" cy="5989346"/>
            </a:xfrm>
            <a:prstGeom prst="rect">
              <a:avLst/>
            </a:prstGeom>
            <a:solidFill>
              <a:srgbClr val="6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ectangle 8">
              <a:extLst>
                <a:ext uri="{FF2B5EF4-FFF2-40B4-BE49-F238E27FC236}">
                  <a16:creationId xmlns:a16="http://schemas.microsoft.com/office/drawing/2014/main" id="{C44A3DCE-2511-4BC0-A984-8EAE8C2D4335}"/>
                </a:ext>
              </a:extLst>
            </p:cNvPr>
            <p:cNvSpPr/>
            <p:nvPr/>
          </p:nvSpPr>
          <p:spPr>
            <a:xfrm>
              <a:off x="2979" y="3132877"/>
              <a:ext cx="4559377" cy="1249411"/>
            </a:xfrm>
            <a:prstGeom prst="rect">
              <a:avLst/>
            </a:prstGeom>
            <a:solidFill>
              <a:srgbClr val="55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 name="Picture 9" descr="A drawing of a face&#10;&#10;Description automatically generated">
              <a:extLst>
                <a:ext uri="{FF2B5EF4-FFF2-40B4-BE49-F238E27FC236}">
                  <a16:creationId xmlns:a16="http://schemas.microsoft.com/office/drawing/2014/main" id="{22CC119A-CAC3-48CB-A13A-FE0B9E377A42}"/>
                </a:ext>
              </a:extLst>
            </p:cNvPr>
            <p:cNvPicPr>
              <a:picLocks noChangeAspect="1"/>
            </p:cNvPicPr>
            <p:nvPr/>
          </p:nvPicPr>
          <p:blipFill>
            <a:blip r:embed="rId2"/>
            <a:stretch>
              <a:fillRect/>
            </a:stretch>
          </p:blipFill>
          <p:spPr>
            <a:xfrm>
              <a:off x="1128458" y="6051104"/>
              <a:ext cx="1387128" cy="610491"/>
            </a:xfrm>
            <a:prstGeom prst="rect">
              <a:avLst/>
            </a:prstGeom>
          </p:spPr>
        </p:pic>
        <p:sp>
          <p:nvSpPr>
            <p:cNvPr id="11" name="Rectangle 10">
              <a:extLst>
                <a:ext uri="{FF2B5EF4-FFF2-40B4-BE49-F238E27FC236}">
                  <a16:creationId xmlns:a16="http://schemas.microsoft.com/office/drawing/2014/main" id="{B4D586AC-3AD2-4181-86E6-37C059C72BA9}"/>
                </a:ext>
              </a:extLst>
            </p:cNvPr>
            <p:cNvSpPr/>
            <p:nvPr/>
          </p:nvSpPr>
          <p:spPr>
            <a:xfrm>
              <a:off x="666655" y="3345752"/>
              <a:ext cx="2624436" cy="830997"/>
            </a:xfrm>
            <a:prstGeom prst="rect">
              <a:avLst/>
            </a:prstGeom>
          </p:spPr>
          <p:txBody>
            <a:bodyPr wrap="none">
              <a:spAutoFit/>
            </a:bodyPr>
            <a:lstStyle/>
            <a:p>
              <a:pPr algn="r"/>
              <a:r>
                <a:rPr lang="en-IN" sz="4800" b="1">
                  <a:solidFill>
                    <a:schemeClr val="bg1"/>
                  </a:solidFill>
                  <a:latin typeface="Century Gothic" panose="020B0502020202020204" pitchFamily="34" charset="0"/>
                  <a:ea typeface="Adobe Gothic Std B" panose="020B0800000000000000" pitchFamily="34" charset="-128"/>
                </a:rPr>
                <a:t>Agenda</a:t>
              </a:r>
              <a:endParaRPr lang="en-IN" sz="2800">
                <a:solidFill>
                  <a:schemeClr val="bg1"/>
                </a:solidFill>
              </a:endParaRPr>
            </a:p>
          </p:txBody>
        </p:sp>
        <p:sp>
          <p:nvSpPr>
            <p:cNvPr id="12" name="TextBox 11">
              <a:extLst>
                <a:ext uri="{FF2B5EF4-FFF2-40B4-BE49-F238E27FC236}">
                  <a16:creationId xmlns:a16="http://schemas.microsoft.com/office/drawing/2014/main" id="{191293B7-4D7D-4FE9-BEEA-9066B57B5198}"/>
                </a:ext>
              </a:extLst>
            </p:cNvPr>
            <p:cNvSpPr txBox="1"/>
            <p:nvPr/>
          </p:nvSpPr>
          <p:spPr>
            <a:xfrm>
              <a:off x="44539" y="5045165"/>
              <a:ext cx="3938953" cy="400110"/>
            </a:xfrm>
            <a:prstGeom prst="rect">
              <a:avLst/>
            </a:prstGeom>
            <a:noFill/>
          </p:spPr>
          <p:txBody>
            <a:bodyPr wrap="square" rtlCol="0" anchor="ctr">
              <a:spAutoFit/>
            </a:bodyPr>
            <a:lstStyle/>
            <a:p>
              <a:pPr algn="ct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INSPIRE. </a:t>
              </a:r>
              <a:r>
                <a:rPr lang="en-US" sz="2000" b="1">
                  <a:solidFill>
                    <a:schemeClr val="bg2">
                      <a:lumMod val="25000"/>
                    </a:schemeClr>
                  </a:solidFill>
                  <a:latin typeface="Century Gothic" panose="020B0502020202020204" pitchFamily="34" charset="0"/>
                  <a:ea typeface="Cambria Math" panose="02040503050406030204" pitchFamily="18" charset="0"/>
                  <a:cs typeface="Aparajita" panose="02020603050405020304" pitchFamily="18" charset="0"/>
                </a:rPr>
                <a:t>EQUIP. </a:t>
              </a: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IMAGINE.</a:t>
              </a:r>
            </a:p>
          </p:txBody>
        </p:sp>
        <p:pic>
          <p:nvPicPr>
            <p:cNvPr id="13" name="Picture 12" descr="Diagram&#10;&#10;Description automatically generated">
              <a:extLst>
                <a:ext uri="{FF2B5EF4-FFF2-40B4-BE49-F238E27FC236}">
                  <a16:creationId xmlns:a16="http://schemas.microsoft.com/office/drawing/2014/main" id="{C6D433D7-6898-4237-8CD6-ED2048F5894A}"/>
                </a:ext>
              </a:extLst>
            </p:cNvPr>
            <p:cNvPicPr>
              <a:picLocks noChangeAspect="1"/>
            </p:cNvPicPr>
            <p:nvPr/>
          </p:nvPicPr>
          <p:blipFill>
            <a:blip r:embed="rId3"/>
            <a:stretch>
              <a:fillRect/>
            </a:stretch>
          </p:blipFill>
          <p:spPr>
            <a:xfrm>
              <a:off x="0" y="877652"/>
              <a:ext cx="3972200" cy="2262562"/>
            </a:xfrm>
            <a:prstGeom prst="rect">
              <a:avLst/>
            </a:prstGeom>
          </p:spPr>
        </p:pic>
        <p:grpSp>
          <p:nvGrpSpPr>
            <p:cNvPr id="14" name="Group 13">
              <a:extLst>
                <a:ext uri="{FF2B5EF4-FFF2-40B4-BE49-F238E27FC236}">
                  <a16:creationId xmlns:a16="http://schemas.microsoft.com/office/drawing/2014/main" id="{C12D87EC-5052-49B8-AB21-ED9686AA115F}"/>
                </a:ext>
              </a:extLst>
            </p:cNvPr>
            <p:cNvGrpSpPr/>
            <p:nvPr/>
          </p:nvGrpSpPr>
          <p:grpSpPr>
            <a:xfrm>
              <a:off x="4968071" y="1360716"/>
              <a:ext cx="1097440" cy="5098142"/>
              <a:chOff x="4968071" y="1360716"/>
              <a:chExt cx="1097440" cy="5098142"/>
            </a:xfrm>
          </p:grpSpPr>
          <p:grpSp>
            <p:nvGrpSpPr>
              <p:cNvPr id="16" name="Group 15">
                <a:extLst>
                  <a:ext uri="{FF2B5EF4-FFF2-40B4-BE49-F238E27FC236}">
                    <a16:creationId xmlns:a16="http://schemas.microsoft.com/office/drawing/2014/main" id="{19F748FD-5844-492B-B2A4-8CBF9B8ADBAE}"/>
                  </a:ext>
                </a:extLst>
              </p:cNvPr>
              <p:cNvGrpSpPr/>
              <p:nvPr/>
            </p:nvGrpSpPr>
            <p:grpSpPr>
              <a:xfrm>
                <a:off x="4978932" y="1360716"/>
                <a:ext cx="1086579" cy="2502611"/>
                <a:chOff x="4773471" y="754878"/>
                <a:chExt cx="610491" cy="2502611"/>
              </a:xfrm>
            </p:grpSpPr>
            <p:grpSp>
              <p:nvGrpSpPr>
                <p:cNvPr id="25" name="Group 24">
                  <a:extLst>
                    <a:ext uri="{FF2B5EF4-FFF2-40B4-BE49-F238E27FC236}">
                      <a16:creationId xmlns:a16="http://schemas.microsoft.com/office/drawing/2014/main" id="{5576017D-9629-4502-8A5B-B2036779465E}"/>
                    </a:ext>
                  </a:extLst>
                </p:cNvPr>
                <p:cNvGrpSpPr/>
                <p:nvPr/>
              </p:nvGrpSpPr>
              <p:grpSpPr>
                <a:xfrm>
                  <a:off x="4773471" y="754878"/>
                  <a:ext cx="610491" cy="610491"/>
                  <a:chOff x="6106717" y="501611"/>
                  <a:chExt cx="756974" cy="756974"/>
                </a:xfrm>
              </p:grpSpPr>
              <p:sp>
                <p:nvSpPr>
                  <p:cNvPr id="32" name="Rectangle 31">
                    <a:extLst>
                      <a:ext uri="{FF2B5EF4-FFF2-40B4-BE49-F238E27FC236}">
                        <a16:creationId xmlns:a16="http://schemas.microsoft.com/office/drawing/2014/main" id="{60C1A9BA-F399-439C-BDA4-4435B1FB2E48}"/>
                      </a:ext>
                    </a:extLst>
                  </p:cNvPr>
                  <p:cNvSpPr/>
                  <p:nvPr/>
                </p:nvSpPr>
                <p:spPr>
                  <a:xfrm>
                    <a:off x="6106717" y="501611"/>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bg1"/>
                      </a:solidFill>
                    </a:endParaRPr>
                  </a:p>
                </p:txBody>
              </p:sp>
              <p:sp>
                <p:nvSpPr>
                  <p:cNvPr id="33" name="TextBox 32">
                    <a:extLst>
                      <a:ext uri="{FF2B5EF4-FFF2-40B4-BE49-F238E27FC236}">
                        <a16:creationId xmlns:a16="http://schemas.microsoft.com/office/drawing/2014/main" id="{09C55AF9-2416-4C44-BA52-C07C112C898C}"/>
                      </a:ext>
                    </a:extLst>
                  </p:cNvPr>
                  <p:cNvSpPr txBox="1"/>
                  <p:nvPr/>
                </p:nvSpPr>
                <p:spPr>
                  <a:xfrm>
                    <a:off x="6106717" y="633877"/>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77DA2CFC-47D2-44A1-A8C1-5AE21CC1CB48}"/>
                    </a:ext>
                  </a:extLst>
                </p:cNvPr>
                <p:cNvGrpSpPr/>
                <p:nvPr/>
              </p:nvGrpSpPr>
              <p:grpSpPr>
                <a:xfrm>
                  <a:off x="4773471" y="1700938"/>
                  <a:ext cx="610491" cy="610491"/>
                  <a:chOff x="6514683" y="617027"/>
                  <a:chExt cx="756974" cy="756974"/>
                </a:xfrm>
              </p:grpSpPr>
              <p:sp>
                <p:nvSpPr>
                  <p:cNvPr id="30" name="Rectangle 29">
                    <a:extLst>
                      <a:ext uri="{FF2B5EF4-FFF2-40B4-BE49-F238E27FC236}">
                        <a16:creationId xmlns:a16="http://schemas.microsoft.com/office/drawing/2014/main" id="{B5E6DB11-C6BF-4300-9770-11F0BA6A46A8}"/>
                      </a:ext>
                    </a:extLst>
                  </p:cNvPr>
                  <p:cNvSpPr/>
                  <p:nvPr/>
                </p:nvSpPr>
                <p:spPr>
                  <a:xfrm>
                    <a:off x="6514683" y="617027"/>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1" name="TextBox 30">
                    <a:extLst>
                      <a:ext uri="{FF2B5EF4-FFF2-40B4-BE49-F238E27FC236}">
                        <a16:creationId xmlns:a16="http://schemas.microsoft.com/office/drawing/2014/main" id="{938115F1-9876-413E-B53C-B7DE41C4C1C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7" name="Group 26">
                  <a:extLst>
                    <a:ext uri="{FF2B5EF4-FFF2-40B4-BE49-F238E27FC236}">
                      <a16:creationId xmlns:a16="http://schemas.microsoft.com/office/drawing/2014/main" id="{B14477A2-2EF6-4C09-B260-AC3D874CC4D5}"/>
                    </a:ext>
                  </a:extLst>
                </p:cNvPr>
                <p:cNvGrpSpPr/>
                <p:nvPr/>
              </p:nvGrpSpPr>
              <p:grpSpPr>
                <a:xfrm>
                  <a:off x="4773471" y="2646998"/>
                  <a:ext cx="610491" cy="610491"/>
                  <a:chOff x="6514683" y="617027"/>
                  <a:chExt cx="756974" cy="756974"/>
                </a:xfrm>
              </p:grpSpPr>
              <p:sp>
                <p:nvSpPr>
                  <p:cNvPr id="28" name="Rectangle 27">
                    <a:extLst>
                      <a:ext uri="{FF2B5EF4-FFF2-40B4-BE49-F238E27FC236}">
                        <a16:creationId xmlns:a16="http://schemas.microsoft.com/office/drawing/2014/main" id="{028CA391-F7C5-4A7A-A62F-56F69295D091}"/>
                      </a:ext>
                    </a:extLst>
                  </p:cNvPr>
                  <p:cNvSpPr/>
                  <p:nvPr/>
                </p:nvSpPr>
                <p:spPr>
                  <a:xfrm>
                    <a:off x="6514683" y="617027"/>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9" name="TextBox 28">
                    <a:extLst>
                      <a:ext uri="{FF2B5EF4-FFF2-40B4-BE49-F238E27FC236}">
                        <a16:creationId xmlns:a16="http://schemas.microsoft.com/office/drawing/2014/main" id="{4F02760B-E82B-46CB-A6D2-85144C6DD0E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nvGrpSpPr>
              <p:cNvPr id="17" name="Group 16">
                <a:extLst>
                  <a:ext uri="{FF2B5EF4-FFF2-40B4-BE49-F238E27FC236}">
                    <a16:creationId xmlns:a16="http://schemas.microsoft.com/office/drawing/2014/main" id="{00B74309-5E9E-4FBC-8B9C-F1A22B17D25A}"/>
                  </a:ext>
                </a:extLst>
              </p:cNvPr>
              <p:cNvGrpSpPr/>
              <p:nvPr/>
            </p:nvGrpSpPr>
            <p:grpSpPr>
              <a:xfrm>
                <a:off x="4968071" y="4169589"/>
                <a:ext cx="1097440" cy="2289269"/>
                <a:chOff x="4773471" y="861549"/>
                <a:chExt cx="616593" cy="2289269"/>
              </a:xfrm>
            </p:grpSpPr>
            <p:sp>
              <p:nvSpPr>
                <p:cNvPr id="18" name="TextBox 17">
                  <a:extLst>
                    <a:ext uri="{FF2B5EF4-FFF2-40B4-BE49-F238E27FC236}">
                      <a16:creationId xmlns:a16="http://schemas.microsoft.com/office/drawing/2014/main" id="{C3EA26F0-001E-4F4A-B6BF-2E75E625D3A0}"/>
                    </a:ext>
                  </a:extLst>
                </p:cNvPr>
                <p:cNvSpPr txBox="1"/>
                <p:nvPr/>
              </p:nvSpPr>
              <p:spPr>
                <a:xfrm>
                  <a:off x="4773471" y="861549"/>
                  <a:ext cx="610491"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03F97867-39A5-433D-8B05-D40FBFE15448}"/>
                    </a:ext>
                  </a:extLst>
                </p:cNvPr>
                <p:cNvGrpSpPr/>
                <p:nvPr/>
              </p:nvGrpSpPr>
              <p:grpSpPr>
                <a:xfrm>
                  <a:off x="4773471" y="900729"/>
                  <a:ext cx="610491" cy="1304029"/>
                  <a:chOff x="6514683" y="-375186"/>
                  <a:chExt cx="756974" cy="1616921"/>
                </a:xfrm>
              </p:grpSpPr>
              <p:sp>
                <p:nvSpPr>
                  <p:cNvPr id="23" name="Rectangle 22">
                    <a:extLst>
                      <a:ext uri="{FF2B5EF4-FFF2-40B4-BE49-F238E27FC236}">
                        <a16:creationId xmlns:a16="http://schemas.microsoft.com/office/drawing/2014/main" id="{21A79FD6-EF31-423B-8FAE-8DCC64400B51}"/>
                      </a:ext>
                    </a:extLst>
                  </p:cNvPr>
                  <p:cNvSpPr/>
                  <p:nvPr/>
                </p:nvSpPr>
                <p:spPr>
                  <a:xfrm>
                    <a:off x="6514683" y="-375186"/>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4" name="TextBox 23">
                    <a:extLst>
                      <a:ext uri="{FF2B5EF4-FFF2-40B4-BE49-F238E27FC236}">
                        <a16:creationId xmlns:a16="http://schemas.microsoft.com/office/drawing/2014/main" id="{09B8A3E6-77B6-49D2-9502-29197AB1A30A}"/>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F7EA7A00-6012-45F5-9AC0-1FF298DE7CE2}"/>
                    </a:ext>
                  </a:extLst>
                </p:cNvPr>
                <p:cNvGrpSpPr/>
                <p:nvPr/>
              </p:nvGrpSpPr>
              <p:grpSpPr>
                <a:xfrm>
                  <a:off x="4773474" y="1931056"/>
                  <a:ext cx="616590" cy="1219762"/>
                  <a:chOff x="6514683" y="-270700"/>
                  <a:chExt cx="764536" cy="1512435"/>
                </a:xfrm>
              </p:grpSpPr>
              <p:sp>
                <p:nvSpPr>
                  <p:cNvPr id="21" name="Rectangle 20">
                    <a:extLst>
                      <a:ext uri="{FF2B5EF4-FFF2-40B4-BE49-F238E27FC236}">
                        <a16:creationId xmlns:a16="http://schemas.microsoft.com/office/drawing/2014/main" id="{D3A5B891-1C13-43CC-AE0F-98514A655AA5}"/>
                      </a:ext>
                    </a:extLst>
                  </p:cNvPr>
                  <p:cNvSpPr/>
                  <p:nvPr/>
                </p:nvSpPr>
                <p:spPr>
                  <a:xfrm>
                    <a:off x="6522245" y="-270700"/>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TextBox 21">
                    <a:extLst>
                      <a:ext uri="{FF2B5EF4-FFF2-40B4-BE49-F238E27FC236}">
                        <a16:creationId xmlns:a16="http://schemas.microsoft.com/office/drawing/2014/main" id="{DF3AF1E0-6756-43E3-AD39-8431F3B2ADC8}"/>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pic>
          <p:nvPicPr>
            <p:cNvPr id="15" name="Picture 14">
              <a:extLst>
                <a:ext uri="{FF2B5EF4-FFF2-40B4-BE49-F238E27FC236}">
                  <a16:creationId xmlns:a16="http://schemas.microsoft.com/office/drawing/2014/main" id="{717BF827-A398-4432-A75D-BFAB44776DEC}"/>
                </a:ext>
              </a:extLst>
            </p:cNvPr>
            <p:cNvPicPr>
              <a:picLocks noChangeAspect="1"/>
            </p:cNvPicPr>
            <p:nvPr/>
          </p:nvPicPr>
          <p:blipFill>
            <a:blip r:embed="rId4"/>
            <a:stretch>
              <a:fillRect/>
            </a:stretch>
          </p:blipFill>
          <p:spPr>
            <a:xfrm>
              <a:off x="-1181" y="-14223"/>
              <a:ext cx="12192000" cy="1107558"/>
            </a:xfrm>
            <a:prstGeom prst="rect">
              <a:avLst/>
            </a:prstGeom>
          </p:spPr>
        </p:pic>
      </p:grpSp>
      <p:sp>
        <p:nvSpPr>
          <p:cNvPr id="34" name="TextBox 33">
            <a:extLst>
              <a:ext uri="{FF2B5EF4-FFF2-40B4-BE49-F238E27FC236}">
                <a16:creationId xmlns:a16="http://schemas.microsoft.com/office/drawing/2014/main" id="{894E5FB9-74EE-43FB-8BB4-5A2BA331BC97}"/>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35" name="TextBox 34">
            <a:extLst>
              <a:ext uri="{FF2B5EF4-FFF2-40B4-BE49-F238E27FC236}">
                <a16:creationId xmlns:a16="http://schemas.microsoft.com/office/drawing/2014/main" id="{178569EE-628B-4EE6-A30A-5E1E23AB67CC}"/>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roon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1C1DE35-91A0-4C14-84F8-E6610A8E685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Slid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10CA6E2-6400-4102-815C-82F25F6FE5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ide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A46E8B3E-DA44-4E4A-90F2-964E9CB3A5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or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14CBC15-3F30-403A-A756-0086E990DC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descr="A picture containing treemap chart&#10;&#10;Description automatically generated">
            <a:extLst>
              <a:ext uri="{FF2B5EF4-FFF2-40B4-BE49-F238E27FC236}">
                <a16:creationId xmlns:a16="http://schemas.microsoft.com/office/drawing/2014/main" id="{D2149BC6-3038-40F3-8F11-9A836512E1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5996714-216D-4591-A683-87587EA70505}"/>
              </a:ext>
            </a:extLst>
          </p:cNvPr>
          <p:cNvSpPr txBox="1"/>
          <p:nvPr userDrawn="1"/>
        </p:nvSpPr>
        <p:spPr>
          <a:xfrm>
            <a:off x="2937409" y="2811328"/>
            <a:ext cx="6344156" cy="1727524"/>
          </a:xfrm>
          <a:prstGeom prst="rect">
            <a:avLst/>
          </a:prstGeom>
          <a:noFill/>
        </p:spPr>
        <p:txBody>
          <a:bodyPr wrap="square" rtlCol="0">
            <a:spAutoFit/>
          </a:bodyPr>
          <a:lstStyle/>
          <a:p>
            <a:pPr algn="ctr"/>
            <a:r>
              <a:rPr lang="en-US"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a:solidFill>
                <a:schemeClr val="bg1"/>
              </a:solidFill>
              <a:latin typeface="Arial" panose="020B0604020202020204" pitchFamily="34" charset="0"/>
              <a:cs typeface="Arial" panose="020B0604020202020204" pitchFamily="34" charset="0"/>
            </a:endParaRPr>
          </a:p>
          <a:p>
            <a:pPr algn="ctr">
              <a:lnSpc>
                <a:spcPct val="150000"/>
              </a:lnSpc>
            </a:pPr>
            <a:r>
              <a:rPr lang="en-US" sz="1200" err="1">
                <a:solidFill>
                  <a:schemeClr val="bg1"/>
                </a:solidFill>
                <a:latin typeface="Arial" panose="020B0604020202020204" pitchFamily="34" charset="0"/>
                <a:cs typeface="Arial" panose="020B0604020202020204" pitchFamily="34" charset="0"/>
              </a:rPr>
              <a:t>www.fortbendisd.com</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374073" y="340186"/>
            <a:ext cx="114216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374073" y="1825625"/>
            <a:ext cx="1142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3/9/2023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70BE4-11C7-3B48-ABE1-333172A27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9D2C4E-4F77-0C46-859D-C500DDC5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5EF4F-AEDF-0041-9A99-E128C19E8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B4A0B-A908-AD4A-9456-5F57DD505AF5}" type="datetime1">
              <a:rPr lang="en-US" smtClean="0"/>
              <a:t>3/10/2023</a:t>
            </a:fld>
            <a:endParaRPr lang="en-US"/>
          </a:p>
        </p:txBody>
      </p:sp>
      <p:sp>
        <p:nvSpPr>
          <p:cNvPr id="5" name="Footer Placeholder 4">
            <a:extLst>
              <a:ext uri="{FF2B5EF4-FFF2-40B4-BE49-F238E27FC236}">
                <a16:creationId xmlns:a16="http://schemas.microsoft.com/office/drawing/2014/main" id="{AA0A77AB-5120-FE4F-BC8B-D2B408BDB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4D19E-402C-A44E-A7B8-1521CB4CD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767A7-2FAD-0742-A737-624EC467408B}" type="slidenum">
              <a:rPr lang="en-US" smtClean="0"/>
              <a:t>‹#›</a:t>
            </a:fld>
            <a:endParaRPr lang="en-US"/>
          </a:p>
        </p:txBody>
      </p:sp>
    </p:spTree>
    <p:extLst>
      <p:ext uri="{BB962C8B-B14F-4D97-AF65-F5344CB8AC3E}">
        <p14:creationId xmlns:p14="http://schemas.microsoft.com/office/powerpoint/2010/main" val="19989377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tsy.com/listing/1403191952/custom-order-fbisd-premium-short-sleeve"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hronicdisease.zoom.us/webinar/register/WN_ax6m--tmRBC8DDLOj_xmxw"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A05-0A37-41FA-8AC0-E8026179320A}"/>
              </a:ext>
            </a:extLst>
          </p:cNvPr>
          <p:cNvSpPr>
            <a:spLocks noGrp="1"/>
          </p:cNvSpPr>
          <p:nvPr>
            <p:ph type="title"/>
          </p:nvPr>
        </p:nvSpPr>
        <p:spPr/>
        <p:txBody>
          <a:bodyPr/>
          <a:lstStyle/>
          <a:p>
            <a:r>
              <a:rPr lang="en-US" dirty="0"/>
              <a:t>SHAC Votes!</a:t>
            </a:r>
          </a:p>
        </p:txBody>
      </p:sp>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5862539"/>
            <a:ext cx="9144000" cy="441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cs typeface="Arial" panose="020B0604020202020204" pitchFamily="34" charset="0"/>
              </a:rPr>
              <a:t>Special Called SHAC Meeting</a:t>
            </a: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6304003"/>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spc="300" dirty="0">
                <a:solidFill>
                  <a:schemeClr val="bg1"/>
                </a:solidFill>
                <a:cs typeface="Arial" panose="020B0604020202020204" pitchFamily="34" charset="0"/>
              </a:rPr>
              <a:t>Tuesday, March 21, 2023</a:t>
            </a:r>
          </a:p>
        </p:txBody>
      </p:sp>
    </p:spTree>
    <p:extLst>
      <p:ext uri="{BB962C8B-B14F-4D97-AF65-F5344CB8AC3E}">
        <p14:creationId xmlns:p14="http://schemas.microsoft.com/office/powerpoint/2010/main" val="3484231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C91E36-0D26-25EE-C52E-FAF070B8434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t>Recommended Secondary Prevention Resources</a:t>
            </a:r>
            <a:endParaRPr lang="en-US" sz="3200" kern="1200" dirty="0">
              <a:latin typeface="+mj-lt"/>
              <a:ea typeface="+mj-ea"/>
              <a:cs typeface="+mj-cs"/>
            </a:endParaRPr>
          </a:p>
        </p:txBody>
      </p:sp>
      <p:graphicFrame>
        <p:nvGraphicFramePr>
          <p:cNvPr id="3" name="Table 2">
            <a:extLst>
              <a:ext uri="{FF2B5EF4-FFF2-40B4-BE49-F238E27FC236}">
                <a16:creationId xmlns:a16="http://schemas.microsoft.com/office/drawing/2014/main" id="{7A03CD0D-EDF1-2902-0F6E-16A1718C00FE}"/>
              </a:ext>
            </a:extLst>
          </p:cNvPr>
          <p:cNvGraphicFramePr>
            <a:graphicFrameLocks noGrp="1"/>
          </p:cNvGraphicFramePr>
          <p:nvPr>
            <p:extLst>
              <p:ext uri="{D42A27DB-BD31-4B8C-83A1-F6EECF244321}">
                <p14:modId xmlns:p14="http://schemas.microsoft.com/office/powerpoint/2010/main" val="1077852006"/>
              </p:ext>
            </p:extLst>
          </p:nvPr>
        </p:nvGraphicFramePr>
        <p:xfrm>
          <a:off x="556532" y="1396588"/>
          <a:ext cx="10905068" cy="5241092"/>
        </p:xfrm>
        <a:graphic>
          <a:graphicData uri="http://schemas.openxmlformats.org/drawingml/2006/table">
            <a:tbl>
              <a:tblPr firstRow="1" firstCol="1" bandRow="1"/>
              <a:tblGrid>
                <a:gridCol w="2313253">
                  <a:extLst>
                    <a:ext uri="{9D8B030D-6E8A-4147-A177-3AD203B41FA5}">
                      <a16:colId xmlns:a16="http://schemas.microsoft.com/office/drawing/2014/main" val="3338486356"/>
                    </a:ext>
                  </a:extLst>
                </a:gridCol>
                <a:gridCol w="3212412">
                  <a:extLst>
                    <a:ext uri="{9D8B030D-6E8A-4147-A177-3AD203B41FA5}">
                      <a16:colId xmlns:a16="http://schemas.microsoft.com/office/drawing/2014/main" val="759621778"/>
                    </a:ext>
                  </a:extLst>
                </a:gridCol>
                <a:gridCol w="3192217">
                  <a:extLst>
                    <a:ext uri="{9D8B030D-6E8A-4147-A177-3AD203B41FA5}">
                      <a16:colId xmlns:a16="http://schemas.microsoft.com/office/drawing/2014/main" val="816998450"/>
                    </a:ext>
                  </a:extLst>
                </a:gridCol>
                <a:gridCol w="2187186">
                  <a:extLst>
                    <a:ext uri="{9D8B030D-6E8A-4147-A177-3AD203B41FA5}">
                      <a16:colId xmlns:a16="http://schemas.microsoft.com/office/drawing/2014/main" val="736156740"/>
                    </a:ext>
                  </a:extLst>
                </a:gridCol>
              </a:tblGrid>
              <a:tr h="0">
                <a:tc gridSpan="4">
                  <a:txBody>
                    <a:bodyPr/>
                    <a:lstStyle/>
                    <a:p>
                      <a:pPr marL="0" marR="0" algn="ctr" fontAlgn="t">
                        <a:lnSpc>
                          <a:spcPct val="107000"/>
                        </a:lnSpc>
                        <a:spcBef>
                          <a:spcPts val="0"/>
                        </a:spcBef>
                        <a:spcAft>
                          <a:spcPts val="0"/>
                        </a:spcAft>
                      </a:pPr>
                      <a:r>
                        <a:rPr lang="en-US" sz="2800" b="1" i="0" u="none" strike="noStrike"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Secondary Prevention Support Materials</a:t>
                      </a:r>
                    </a:p>
                  </a:txBody>
                  <a:tcPr marL="98791" marR="98791" marT="49396" marB="4939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hMerge="1">
                  <a:txBody>
                    <a:bodyPr/>
                    <a:lstStyle/>
                    <a:p>
                      <a:pPr marL="0" marR="0" algn="ctr" fontAlgn="t">
                        <a:lnSpc>
                          <a:spcPct val="107000"/>
                        </a:lnSpc>
                        <a:spcBef>
                          <a:spcPts val="0"/>
                        </a:spcBef>
                        <a:spcAft>
                          <a:spcPts val="0"/>
                        </a:spcAft>
                      </a:pPr>
                      <a:r>
                        <a:rPr lang="en-US" sz="1300" b="1" i="0" u="none" strike="noStrike"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900" b="0" i="0" u="none" strike="noStrike" dirty="0">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696387807"/>
                  </a:ext>
                </a:extLst>
              </a:tr>
              <a:tr h="261248">
                <a:tc>
                  <a:txBody>
                    <a:bodyPr/>
                    <a:lstStyle/>
                    <a:p>
                      <a:pPr marL="0" marR="0" algn="ctr" fontAlgn="t">
                        <a:lnSpc>
                          <a:spcPct val="107000"/>
                        </a:lnSpc>
                        <a:spcBef>
                          <a:spcPts val="0"/>
                        </a:spcBef>
                        <a:spcAft>
                          <a:spcPts val="0"/>
                        </a:spcAft>
                      </a:pPr>
                      <a:r>
                        <a:rPr lang="en-US" sz="13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Resource</a:t>
                      </a:r>
                      <a:endParaRPr lang="en-US" sz="1900" b="0" i="0" u="none" strike="noStrike">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3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Prevention Support Focus</a:t>
                      </a:r>
                      <a:endParaRPr lang="en-US" sz="1900" b="0" i="0" u="none" strike="noStrike">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3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Supporting Materials</a:t>
                      </a:r>
                      <a:endParaRPr lang="en-US" sz="1900" b="0" i="0" u="none" strike="noStrike">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3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900" b="0" i="0" u="none" strike="noStrike">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344108824"/>
                  </a:ext>
                </a:extLst>
              </a:tr>
              <a:tr h="517408">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United Against Human Trafficking</a:t>
                      </a:r>
                      <a:endParaRPr lang="en-US" sz="1200" b="1"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effectLst/>
                          <a:latin typeface="+mn-lt"/>
                          <a:ea typeface="Calibri" panose="020F0502020204030204" pitchFamily="34" charset="0"/>
                          <a:cs typeface="Calibri" panose="020F0502020204030204" pitchFamily="34" charset="0"/>
                        </a:rPr>
                        <a:t>Sex Trafficking</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effectLst/>
                          <a:latin typeface="+mn-lt"/>
                          <a:ea typeface="Calibri" panose="020F0502020204030204" pitchFamily="34" charset="0"/>
                          <a:cs typeface="Calibri" panose="020F0502020204030204" pitchFamily="34" charset="0"/>
                        </a:rPr>
                        <a:t>Youth Awareness Workshop, </a:t>
                      </a:r>
                      <a:endParaRPr lang="en-US" sz="1200" b="0" i="0" u="none" strike="noStrike" dirty="0">
                        <a:effectLst/>
                        <a:latin typeface="+mn-lt"/>
                      </a:endParaRPr>
                    </a:p>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Real Talk Program </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mn-lt"/>
                          <a:ea typeface="Calibri" panose="020F0502020204030204" pitchFamily="34" charset="0"/>
                          <a:cs typeface="Calibri" panose="020F0502020204030204" pitchFamily="34" charset="0"/>
                        </a:rPr>
                        <a:t>Small Group (Tier2)</a:t>
                      </a:r>
                      <a:r>
                        <a:rPr lang="en-US" sz="1200" b="0" i="0" u="none" strike="noStrike" dirty="0">
                          <a:effectLst/>
                          <a:latin typeface="+mn-lt"/>
                          <a:ea typeface="Calibri" panose="020F0502020204030204" pitchFamily="34" charset="0"/>
                          <a:cs typeface="Times New Roman" panose="02020603050405020304" pitchFamily="18" charset="0"/>
                        </a:rPr>
                        <a:t>, </a:t>
                      </a:r>
                      <a:r>
                        <a:rPr lang="en-US" sz="1200" b="0" i="0" u="none" strike="noStrike" dirty="0">
                          <a:effectLst/>
                          <a:latin typeface="+mn-lt"/>
                          <a:ea typeface="Calibri" panose="020F0502020204030204" pitchFamily="34" charset="0"/>
                          <a:cs typeface="Calibri" panose="020F0502020204030204" pitchFamily="34" charset="0"/>
                        </a:rPr>
                        <a:t>Large Group (Tier 1)</a:t>
                      </a:r>
                      <a:endParaRPr lang="en-US" sz="1200" b="0" i="0" u="none" strike="noStrike" dirty="0">
                        <a:effectLst/>
                        <a:latin typeface="+mn-lt"/>
                      </a:endParaRPr>
                    </a:p>
                    <a:p>
                      <a:pPr marL="0" marR="0" algn="l" fontAlgn="t">
                        <a:lnSpc>
                          <a:spcPct val="107000"/>
                        </a:lnSpc>
                        <a:spcBef>
                          <a:spcPts val="0"/>
                        </a:spcBef>
                        <a:spcAft>
                          <a:spcPts val="0"/>
                        </a:spcAft>
                      </a:pP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583721"/>
                  </a:ext>
                </a:extLst>
              </a:tr>
              <a:tr h="753899">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Aid to Victims of Domestic Abuse (AVDA)</a:t>
                      </a:r>
                      <a:endParaRPr lang="en-US" sz="1200" b="1"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effectLst/>
                          <a:latin typeface="+mn-lt"/>
                          <a:ea typeface="Calibri" panose="020F0502020204030204" pitchFamily="34" charset="0"/>
                          <a:cs typeface="Calibri" panose="020F0502020204030204" pitchFamily="34" charset="0"/>
                        </a:rPr>
                        <a:t>Family Violence, Dating Violence, Sex Trafficking</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solidFill>
                            <a:schemeClr val="tx1"/>
                          </a:solidFill>
                          <a:effectLst/>
                          <a:latin typeface="+mn-lt"/>
                          <a:ea typeface="Calibri" panose="020F0502020204030204" pitchFamily="34" charset="0"/>
                          <a:cs typeface="Calibri" panose="020F0502020204030204" pitchFamily="34" charset="0"/>
                        </a:rPr>
                        <a:t> AVDA Programs </a:t>
                      </a:r>
                      <a:r>
                        <a:rPr lang="en-US" sz="1200" b="0" i="0" u="none" strike="noStrike" dirty="0">
                          <a:effectLst/>
                          <a:latin typeface="+mn-lt"/>
                          <a:ea typeface="Calibri" panose="020F0502020204030204" pitchFamily="34" charset="0"/>
                          <a:cs typeface="Calibri" panose="020F0502020204030204" pitchFamily="34" charset="0"/>
                        </a:rPr>
                        <a:t>- Teen Dating Abuse &amp; Healthy Relationships, </a:t>
                      </a:r>
                      <a:endParaRPr lang="en-US" sz="1200" b="0" i="0" u="none" strike="noStrike" dirty="0">
                        <a:effectLst/>
                        <a:latin typeface="+mn-lt"/>
                      </a:endParaRPr>
                    </a:p>
                    <a:p>
                      <a:pPr marL="0" marR="0" algn="l" fontAlgn="t">
                        <a:lnSpc>
                          <a:spcPct val="107000"/>
                        </a:lnSpc>
                        <a:spcBef>
                          <a:spcPts val="0"/>
                        </a:spcBef>
                        <a:spcAft>
                          <a:spcPts val="0"/>
                        </a:spcAft>
                      </a:pPr>
                      <a:r>
                        <a:rPr lang="en-US" sz="1200" b="0" i="0" u="none" strike="noStrike" dirty="0">
                          <a:effectLst/>
                          <a:latin typeface="+mn-lt"/>
                          <a:ea typeface="Calibri" panose="020F0502020204030204" pitchFamily="34" charset="0"/>
                          <a:cs typeface="Calibri" panose="020F0502020204030204" pitchFamily="34" charset="0"/>
                        </a:rPr>
                        <a:t>Safe Dates, Live Respect, </a:t>
                      </a:r>
                      <a:r>
                        <a:rPr lang="en-US" sz="1200" b="0" i="0" u="none" strike="noStrike" dirty="0">
                          <a:solidFill>
                            <a:schemeClr val="tx1"/>
                          </a:solidFill>
                          <a:effectLst/>
                          <a:latin typeface="+mn-lt"/>
                          <a:ea typeface="Calibri" panose="020F0502020204030204" pitchFamily="34" charset="0"/>
                          <a:cs typeface="Calibri" panose="020F0502020204030204" pitchFamily="34" charset="0"/>
                        </a:rPr>
                        <a:t>Love 146</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mn-lt"/>
                          <a:ea typeface="Calibri" panose="020F0502020204030204" pitchFamily="34" charset="0"/>
                          <a:cs typeface="Calibri" panose="020F0502020204030204" pitchFamily="34" charset="0"/>
                        </a:rPr>
                        <a:t>Small Group (Tier2)</a:t>
                      </a:r>
                      <a:r>
                        <a:rPr lang="en-US" sz="1200" b="0" i="0" u="none" strike="noStrike" dirty="0">
                          <a:effectLst/>
                          <a:latin typeface="+mn-lt"/>
                          <a:ea typeface="Calibri" panose="020F0502020204030204" pitchFamily="34" charset="0"/>
                          <a:cs typeface="Times New Roman" panose="02020603050405020304" pitchFamily="18" charset="0"/>
                        </a:rPr>
                        <a:t>, </a:t>
                      </a:r>
                      <a:r>
                        <a:rPr lang="en-US" sz="1200" b="0" i="0" u="none" strike="noStrike" dirty="0">
                          <a:effectLst/>
                          <a:latin typeface="+mn-lt"/>
                          <a:ea typeface="Calibri" panose="020F0502020204030204" pitchFamily="34" charset="0"/>
                          <a:cs typeface="Calibri" panose="020F0502020204030204" pitchFamily="34" charset="0"/>
                        </a:rPr>
                        <a:t>Large Group (Tier 1)</a:t>
                      </a:r>
                      <a:endParaRPr lang="en-US" sz="1200" b="0" i="0" u="none" strike="noStrike" dirty="0">
                        <a:effectLst/>
                        <a:latin typeface="+mn-lt"/>
                      </a:endParaRPr>
                    </a:p>
                    <a:p>
                      <a:pPr marL="0" marR="0" algn="l" fontAlgn="t">
                        <a:lnSpc>
                          <a:spcPct val="107000"/>
                        </a:lnSpc>
                        <a:spcBef>
                          <a:spcPts val="0"/>
                        </a:spcBef>
                        <a:spcAft>
                          <a:spcPts val="0"/>
                        </a:spcAft>
                      </a:pP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057335"/>
                  </a:ext>
                </a:extLst>
              </a:tr>
              <a:tr h="472688">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Child Advocates of Fort Bend</a:t>
                      </a:r>
                      <a:endParaRPr lang="en-US" sz="1200" b="1"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effectLst/>
                          <a:latin typeface="+mn-lt"/>
                          <a:ea typeface="Calibri" panose="020F0502020204030204" pitchFamily="34" charset="0"/>
                          <a:cs typeface="Calibri" panose="020F0502020204030204" pitchFamily="34" charset="0"/>
                        </a:rPr>
                        <a:t>Child Abuse, Family Violence, Dating Violence, Sex Trafficking</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solidFill>
                            <a:schemeClr val="tx1"/>
                          </a:solidFill>
                          <a:effectLst/>
                          <a:latin typeface="+mn-lt"/>
                          <a:ea typeface="Calibri" panose="020F0502020204030204" pitchFamily="34" charset="0"/>
                          <a:cs typeface="Calibri" panose="020F0502020204030204" pitchFamily="34" charset="0"/>
                        </a:rPr>
                        <a:t>Teen Safety Matters </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mn-lt"/>
                          <a:ea typeface="Calibri" panose="020F0502020204030204" pitchFamily="34" charset="0"/>
                          <a:cs typeface="Calibri" panose="020F0502020204030204" pitchFamily="34" charset="0"/>
                        </a:rPr>
                        <a:t>Large Group (Tier 1)</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806708"/>
                  </a:ext>
                </a:extLst>
              </a:tr>
              <a:tr h="472688">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Fort Bend Regional Council on Substance Abuse, Inc.</a:t>
                      </a:r>
                      <a:endParaRPr lang="en-US" sz="1200" b="1" i="0" u="none" strike="noStrike" dirty="0">
                        <a:effectLst/>
                        <a:latin typeface="+mn-lt"/>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effectLst/>
                          <a:latin typeface="+mn-lt"/>
                          <a:ea typeface="Calibri" panose="020F0502020204030204" pitchFamily="34" charset="0"/>
                          <a:cs typeface="Calibri" panose="020F0502020204030204" pitchFamily="34" charset="0"/>
                        </a:rPr>
                        <a:t>Child Abuse, Family Violence, Dating </a:t>
                      </a:r>
                      <a:endParaRPr lang="en-US" sz="1200" b="0" i="0" u="none" strike="noStrike" dirty="0">
                        <a:effectLst/>
                        <a:latin typeface="+mn-lt"/>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solidFill>
                            <a:schemeClr val="tx1"/>
                          </a:solidFill>
                          <a:effectLst/>
                          <a:latin typeface="+mn-lt"/>
                        </a:rPr>
                        <a:t>Youth Connections</a:t>
                      </a: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7000"/>
                        </a:lnSpc>
                        <a:spcBef>
                          <a:spcPts val="0"/>
                        </a:spcBef>
                        <a:spcAft>
                          <a:spcPts val="0"/>
                        </a:spcAft>
                        <a:buClrTx/>
                        <a:buSzTx/>
                        <a:buFontTx/>
                        <a:buNone/>
                        <a:tabLst/>
                        <a:defRPr/>
                      </a:pPr>
                      <a:r>
                        <a:rPr lang="en-US" sz="1200" b="0" i="0" u="none" strike="noStrike" dirty="0">
                          <a:effectLst/>
                          <a:latin typeface="+mn-lt"/>
                          <a:ea typeface="Calibri" panose="020F0502020204030204" pitchFamily="34" charset="0"/>
                          <a:cs typeface="Calibri" panose="020F0502020204030204" pitchFamily="34" charset="0"/>
                        </a:rPr>
                        <a:t>Small Group (Tier2)</a:t>
                      </a:r>
                      <a:r>
                        <a:rPr lang="en-US" sz="1200" b="0" i="0" u="none" strike="noStrike" dirty="0">
                          <a:effectLst/>
                          <a:latin typeface="+mn-lt"/>
                          <a:ea typeface="Calibri" panose="020F0502020204030204" pitchFamily="34" charset="0"/>
                          <a:cs typeface="Times New Roman" panose="02020603050405020304" pitchFamily="18" charset="0"/>
                        </a:rPr>
                        <a:t>, </a:t>
                      </a:r>
                      <a:r>
                        <a:rPr lang="en-US" sz="1200" b="0" i="0" u="none" strike="noStrike" dirty="0">
                          <a:effectLst/>
                          <a:latin typeface="+mn-lt"/>
                          <a:ea typeface="Calibri" panose="020F0502020204030204" pitchFamily="34" charset="0"/>
                          <a:cs typeface="Calibri" panose="020F0502020204030204" pitchFamily="34" charset="0"/>
                        </a:rPr>
                        <a:t>Large Group (Tier 1)</a:t>
                      </a:r>
                      <a:endParaRPr lang="en-US" sz="1200" b="0" i="0" u="none" strike="noStrike" dirty="0">
                        <a:effectLst/>
                        <a:latin typeface="+mn-lt"/>
                      </a:endParaRPr>
                    </a:p>
                    <a:p>
                      <a:pPr marL="0" marR="0" algn="l" fontAlgn="t">
                        <a:lnSpc>
                          <a:spcPct val="107000"/>
                        </a:lnSpc>
                        <a:spcBef>
                          <a:spcPts val="0"/>
                        </a:spcBef>
                        <a:spcAft>
                          <a:spcPts val="0"/>
                        </a:spcAft>
                      </a:pP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454338"/>
                  </a:ext>
                </a:extLst>
              </a:tr>
              <a:tr h="623482">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Unbound Now Houston</a:t>
                      </a:r>
                      <a:endParaRPr lang="en-US" sz="1200" b="1"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a:effectLst/>
                          <a:latin typeface="+mn-lt"/>
                          <a:ea typeface="Calibri" panose="020F0502020204030204" pitchFamily="34" charset="0"/>
                          <a:cs typeface="Calibri" panose="020F0502020204030204" pitchFamily="34" charset="0"/>
                        </a:rPr>
                        <a:t>Sex Trafficking</a:t>
                      </a:r>
                      <a:endParaRPr lang="en-US" sz="1200" b="0" i="0" u="none" strike="noStrike">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200" b="0" i="0" u="none" strike="noStrike" dirty="0">
                          <a:solidFill>
                            <a:schemeClr val="tx1"/>
                          </a:solidFill>
                          <a:effectLst/>
                          <a:latin typeface="+mn-lt"/>
                          <a:ea typeface="Times New Roman" panose="02020603050405020304" pitchFamily="18" charset="0"/>
                          <a:cs typeface="Times New Roman" panose="02020603050405020304" pitchFamily="18" charset="0"/>
                        </a:rPr>
                        <a:t>Sentinels,</a:t>
                      </a:r>
                      <a:endParaRPr lang="en-US" sz="1200" b="0" i="0" u="none" strike="noStrike" dirty="0">
                        <a:solidFill>
                          <a:schemeClr val="tx1"/>
                        </a:solidFill>
                        <a:effectLst/>
                        <a:latin typeface="+mn-lt"/>
                      </a:endParaRPr>
                    </a:p>
                    <a:p>
                      <a:pPr marL="0" marR="0" algn="l" fontAlgn="t">
                        <a:spcBef>
                          <a:spcPts val="0"/>
                        </a:spcBef>
                        <a:spcAft>
                          <a:spcPts val="0"/>
                        </a:spcAft>
                      </a:pPr>
                      <a:r>
                        <a:rPr lang="en-US" sz="1200" b="0" i="0" u="none" strike="noStrike" dirty="0">
                          <a:solidFill>
                            <a:schemeClr val="tx1"/>
                          </a:solidFill>
                          <a:effectLst/>
                          <a:latin typeface="+mn-lt"/>
                          <a:ea typeface="Times New Roman" panose="02020603050405020304" pitchFamily="18" charset="0"/>
                          <a:cs typeface="Times New Roman" panose="02020603050405020304" pitchFamily="18" charset="0"/>
                        </a:rPr>
                        <a:t>Keeping Students Safe</a:t>
                      </a:r>
                      <a:endParaRPr lang="en-US" sz="1200" b="0" i="0" u="none" strike="noStrike" dirty="0">
                        <a:solidFill>
                          <a:schemeClr val="tx1"/>
                        </a:solidFill>
                        <a:effectLst/>
                        <a:latin typeface="+mn-lt"/>
                      </a:endParaRPr>
                    </a:p>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 </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200" b="0" i="0" u="none" strike="noStrike" dirty="0">
                          <a:effectLst/>
                          <a:latin typeface="+mn-lt"/>
                          <a:ea typeface="Times New Roman" panose="02020603050405020304" pitchFamily="18" charset="0"/>
                          <a:cs typeface="Times New Roman" panose="02020603050405020304" pitchFamily="18" charset="0"/>
                        </a:rPr>
                        <a:t>Large Group</a:t>
                      </a:r>
                      <a:r>
                        <a:rPr lang="en-US" sz="1200" b="0" i="0" u="none" strike="noStrike" dirty="0">
                          <a:effectLst/>
                          <a:latin typeface="+mn-lt"/>
                          <a:ea typeface="Times New Roman" panose="02020603050405020304" pitchFamily="18" charset="0"/>
                          <a:cs typeface="Calibri" panose="020F0502020204030204" pitchFamily="34" charset="0"/>
                        </a:rPr>
                        <a:t> (Tier 1)</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699740"/>
                  </a:ext>
                </a:extLst>
              </a:tr>
              <a:tr h="684129">
                <a:tc>
                  <a:txBody>
                    <a:bodyPr/>
                    <a:lstStyle/>
                    <a:p>
                      <a:pPr marL="0" marR="0" algn="l" fontAlgn="t">
                        <a:lnSpc>
                          <a:spcPct val="107000"/>
                        </a:lnSpc>
                        <a:spcBef>
                          <a:spcPts val="0"/>
                        </a:spcBef>
                        <a:spcAft>
                          <a:spcPts val="0"/>
                        </a:spcAft>
                      </a:pPr>
                      <a:r>
                        <a:rPr lang="en-US" sz="1200" b="1" i="0" u="none" strike="noStrike" spc="-100" dirty="0">
                          <a:effectLst/>
                          <a:latin typeface="+mn-lt"/>
                          <a:ea typeface="Calibri" panose="020F0502020204030204" pitchFamily="34" charset="0"/>
                          <a:cs typeface="Calibri" panose="020F0502020204030204" pitchFamily="34" charset="0"/>
                        </a:rPr>
                        <a:t>Crime Stoppers of Houston </a:t>
                      </a:r>
                      <a:endParaRPr lang="en-US" sz="1200" b="1"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a:effectLst/>
                          <a:latin typeface="+mn-lt"/>
                          <a:ea typeface="Calibri" panose="020F0502020204030204" pitchFamily="34" charset="0"/>
                          <a:cs typeface="Calibri" panose="020F0502020204030204" pitchFamily="34" charset="0"/>
                        </a:rPr>
                        <a:t>Dating Violence, Sex Trafficking</a:t>
                      </a:r>
                      <a:endParaRPr lang="en-US" sz="1200" b="0" i="0" u="none" strike="noStrike">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Safe Schools Institute, </a:t>
                      </a:r>
                      <a:endParaRPr lang="en-US" sz="1200" b="0" i="0" u="none" strike="noStrike" dirty="0">
                        <a:solidFill>
                          <a:schemeClr val="tx1"/>
                        </a:solidFill>
                        <a:effectLst/>
                        <a:latin typeface="+mn-lt"/>
                      </a:endParaRPr>
                    </a:p>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Safe Community Institute</a:t>
                      </a:r>
                      <a:endParaRPr lang="en-US" sz="1200" b="0" i="0" u="none" strike="noStrike" dirty="0">
                        <a:solidFill>
                          <a:schemeClr val="tx1"/>
                        </a:solidFill>
                        <a:effectLst/>
                        <a:latin typeface="+mn-lt"/>
                      </a:endParaRPr>
                    </a:p>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 </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mn-lt"/>
                          <a:ea typeface="Calibri" panose="020F0502020204030204" pitchFamily="34" charset="0"/>
                          <a:cs typeface="Calibri" panose="020F0502020204030204" pitchFamily="34" charset="0"/>
                        </a:rPr>
                        <a:t>Large Group (Tier 1)</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561577"/>
                  </a:ext>
                </a:extLst>
              </a:tr>
              <a:tr h="261248">
                <a:tc>
                  <a:txBody>
                    <a:bodyPr/>
                    <a:lstStyle/>
                    <a:p>
                      <a:pPr marL="0" marR="0" algn="l" fontAlgn="t">
                        <a:lnSpc>
                          <a:spcPct val="107000"/>
                        </a:lnSpc>
                        <a:spcBef>
                          <a:spcPts val="0"/>
                        </a:spcBef>
                        <a:spcAft>
                          <a:spcPts val="0"/>
                        </a:spcAft>
                      </a:pPr>
                      <a:r>
                        <a:rPr lang="en-US" sz="1200" b="1" i="0" u="none" strike="noStrike" spc="-100">
                          <a:effectLst/>
                          <a:latin typeface="+mn-lt"/>
                          <a:ea typeface="Calibri" panose="020F0502020204030204" pitchFamily="34" charset="0"/>
                          <a:cs typeface="Calibri" panose="020F0502020204030204" pitchFamily="34" charset="0"/>
                        </a:rPr>
                        <a:t>FBISD Social Work Services </a:t>
                      </a:r>
                      <a:endParaRPr lang="en-US" sz="1200" b="1" i="0" u="none" strike="noStrike">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a:effectLst/>
                          <a:latin typeface="+mn-lt"/>
                          <a:ea typeface="Calibri" panose="020F0502020204030204" pitchFamily="34" charset="0"/>
                          <a:cs typeface="Calibri" panose="020F0502020204030204" pitchFamily="34" charset="0"/>
                        </a:rPr>
                        <a:t>Child Abuse</a:t>
                      </a:r>
                      <a:endParaRPr lang="en-US" sz="1200" b="0" i="0" u="none" strike="noStrike">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spc="-100" dirty="0">
                          <a:solidFill>
                            <a:schemeClr val="tx1"/>
                          </a:solidFill>
                          <a:effectLst/>
                          <a:latin typeface="+mn-lt"/>
                          <a:ea typeface="Calibri" panose="020F0502020204030204" pitchFamily="34" charset="0"/>
                          <a:cs typeface="Calibri" panose="020F0502020204030204" pitchFamily="34" charset="0"/>
                        </a:rPr>
                        <a:t>FBISD Social Work Services</a:t>
                      </a:r>
                      <a:endParaRPr lang="en-US" sz="1200" b="0" i="0" u="none" strike="noStrike" dirty="0">
                        <a:solidFill>
                          <a:schemeClr val="tx1"/>
                        </a:solidFill>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mn-lt"/>
                          <a:ea typeface="Calibri" panose="020F0502020204030204" pitchFamily="34" charset="0"/>
                          <a:cs typeface="Calibri" panose="020F0502020204030204" pitchFamily="34" charset="0"/>
                        </a:rPr>
                        <a:t>Small Group (Tier2)</a:t>
                      </a:r>
                      <a:endParaRPr lang="en-US" sz="1200" b="0" i="0" u="none" strike="noStrike" dirty="0">
                        <a:effectLst/>
                        <a:latin typeface="+mn-lt"/>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6632190"/>
                  </a:ext>
                </a:extLst>
              </a:tr>
              <a:tr h="305825">
                <a:tc>
                  <a:txBody>
                    <a:bodyPr/>
                    <a:lstStyle/>
                    <a:p>
                      <a:pPr marL="0" marR="0" algn="l" fontAlgn="t">
                        <a:lnSpc>
                          <a:spcPct val="107000"/>
                        </a:lnSpc>
                        <a:spcBef>
                          <a:spcPts val="0"/>
                        </a:spcBef>
                        <a:spcAft>
                          <a:spcPts val="0"/>
                        </a:spcAft>
                      </a:pPr>
                      <a:r>
                        <a:rPr lang="en-US" sz="1300" b="1" i="0" u="none" strike="noStrike" spc="-100" dirty="0">
                          <a:effectLst/>
                          <a:latin typeface="Calibri" panose="020F0502020204030204" pitchFamily="34" charset="0"/>
                          <a:ea typeface="Calibri" panose="020F0502020204030204" pitchFamily="34" charset="0"/>
                          <a:cs typeface="Calibri" panose="020F0502020204030204" pitchFamily="34" charset="0"/>
                        </a:rPr>
                        <a:t>Mental Health America of Greater Dallas</a:t>
                      </a:r>
                      <a:endParaRPr lang="en-US" sz="1900" b="1" i="0" u="none" strike="noStrike" dirty="0">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300" b="0" i="0" u="none" strike="noStrike" spc="-100">
                          <a:effectLst/>
                          <a:latin typeface="Calibri" panose="020F0502020204030204" pitchFamily="34" charset="0"/>
                          <a:ea typeface="Calibri" panose="020F0502020204030204" pitchFamily="34" charset="0"/>
                          <a:cs typeface="Calibri" panose="020F0502020204030204" pitchFamily="34" charset="0"/>
                        </a:rPr>
                        <a:t>Child Abuse, Family Violence, Dating Violence, Sex Trafficking</a:t>
                      </a:r>
                      <a:endParaRPr lang="en-US" sz="1900" b="0" i="0" u="none" strike="noStrike">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300" b="0" i="0" u="none" strike="noStrike"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WHO</a:t>
                      </a:r>
                      <a:endParaRPr lang="en-US" sz="1900" b="0" i="0" u="none" strike="noStrike" dirty="0">
                        <a:solidFill>
                          <a:schemeClr val="tx1"/>
                        </a:solidFill>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300" b="0" i="0" u="none" strike="noStrike" dirty="0">
                          <a:effectLst/>
                          <a:latin typeface="Calibri" panose="020F0502020204030204" pitchFamily="34" charset="0"/>
                          <a:ea typeface="Calibri" panose="020F0502020204030204" pitchFamily="34" charset="0"/>
                          <a:cs typeface="Calibri" panose="020F0502020204030204" pitchFamily="34" charset="0"/>
                        </a:rPr>
                        <a:t>Large Group (Tier 1)</a:t>
                      </a:r>
                      <a:endParaRPr lang="en-US" sz="1900" b="0" i="0" u="none" strike="noStrike" dirty="0">
                        <a:effectLst/>
                        <a:latin typeface="Arial" panose="020B0604020202020204" pitchFamily="34" charset="0"/>
                      </a:endParaRPr>
                    </a:p>
                  </a:txBody>
                  <a:tcPr marL="74093" marR="74093" marT="1029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317212"/>
                  </a:ext>
                </a:extLst>
              </a:tr>
            </a:tbl>
          </a:graphicData>
        </a:graphic>
      </p:graphicFrame>
    </p:spTree>
    <p:extLst>
      <p:ext uri="{BB962C8B-B14F-4D97-AF65-F5344CB8AC3E}">
        <p14:creationId xmlns:p14="http://schemas.microsoft.com/office/powerpoint/2010/main" val="303937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C54EF8F2-1BD9-498E-983C-ED36913C59E6}"/>
              </a:ext>
            </a:extLst>
          </p:cNvPr>
          <p:cNvSpPr txBox="1">
            <a:spLocks/>
          </p:cNvSpPr>
          <p:nvPr/>
        </p:nvSpPr>
        <p:spPr>
          <a:xfrm>
            <a:off x="1" y="-26546"/>
            <a:ext cx="11661168" cy="122390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1" i="0" u="none" strike="noStrike" cap="none">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4400"/>
              <a:buFont typeface="Calibri"/>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sym typeface="Calibri"/>
              </a:rPr>
              <a:t>Prevention Support Materials Timeline</a:t>
            </a:r>
          </a:p>
        </p:txBody>
      </p:sp>
      <p:grpSp>
        <p:nvGrpSpPr>
          <p:cNvPr id="45" name="Group 44">
            <a:extLst>
              <a:ext uri="{FF2B5EF4-FFF2-40B4-BE49-F238E27FC236}">
                <a16:creationId xmlns:a16="http://schemas.microsoft.com/office/drawing/2014/main" id="{3C5E46BB-3D92-4861-8D11-F489C39446BD}"/>
              </a:ext>
            </a:extLst>
          </p:cNvPr>
          <p:cNvGrpSpPr/>
          <p:nvPr/>
        </p:nvGrpSpPr>
        <p:grpSpPr>
          <a:xfrm>
            <a:off x="-20670" y="1197355"/>
            <a:ext cx="9652150" cy="4962730"/>
            <a:chOff x="289747" y="1720574"/>
            <a:chExt cx="11320305" cy="4066177"/>
          </a:xfrm>
        </p:grpSpPr>
        <p:cxnSp>
          <p:nvCxnSpPr>
            <p:cNvPr id="46" name="Straight Connector 45">
              <a:extLst>
                <a:ext uri="{FF2B5EF4-FFF2-40B4-BE49-F238E27FC236}">
                  <a16:creationId xmlns:a16="http://schemas.microsoft.com/office/drawing/2014/main" id="{AEFC0C7A-274D-463B-B0EE-6B3E7D4FECFF}"/>
                </a:ext>
              </a:extLst>
            </p:cNvPr>
            <p:cNvCxnSpPr>
              <a:cxnSpLocks/>
            </p:cNvCxnSpPr>
            <p:nvPr/>
          </p:nvCxnSpPr>
          <p:spPr>
            <a:xfrm flipH="1" flipV="1">
              <a:off x="289747" y="3723581"/>
              <a:ext cx="11025284" cy="30081"/>
            </a:xfrm>
            <a:prstGeom prst="line">
              <a:avLst/>
            </a:prstGeom>
            <a:ln w="1905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8439FD78-BBDF-43A4-870D-F91A0DEDD39F}"/>
                </a:ext>
              </a:extLst>
            </p:cNvPr>
            <p:cNvGrpSpPr/>
            <p:nvPr/>
          </p:nvGrpSpPr>
          <p:grpSpPr>
            <a:xfrm>
              <a:off x="1467746" y="1720574"/>
              <a:ext cx="10142306" cy="4066177"/>
              <a:chOff x="1467746" y="1720574"/>
              <a:chExt cx="10142306" cy="4066177"/>
            </a:xfrm>
          </p:grpSpPr>
          <p:grpSp>
            <p:nvGrpSpPr>
              <p:cNvPr id="48" name="Group 47">
                <a:extLst>
                  <a:ext uri="{FF2B5EF4-FFF2-40B4-BE49-F238E27FC236}">
                    <a16:creationId xmlns:a16="http://schemas.microsoft.com/office/drawing/2014/main" id="{1D19F923-FDBB-43E8-9A83-9AEDE88DBEE4}"/>
                  </a:ext>
                </a:extLst>
              </p:cNvPr>
              <p:cNvGrpSpPr/>
              <p:nvPr/>
            </p:nvGrpSpPr>
            <p:grpSpPr>
              <a:xfrm>
                <a:off x="1467746" y="1748418"/>
                <a:ext cx="2772661" cy="2106210"/>
                <a:chOff x="1467746" y="1748418"/>
                <a:chExt cx="2772661" cy="2106210"/>
              </a:xfrm>
            </p:grpSpPr>
            <p:grpSp>
              <p:nvGrpSpPr>
                <p:cNvPr id="85" name="Group 84">
                  <a:extLst>
                    <a:ext uri="{FF2B5EF4-FFF2-40B4-BE49-F238E27FC236}">
                      <a16:creationId xmlns:a16="http://schemas.microsoft.com/office/drawing/2014/main" id="{DEA8E794-49E6-4E02-BA61-E5684EF73123}"/>
                    </a:ext>
                  </a:extLst>
                </p:cNvPr>
                <p:cNvGrpSpPr/>
                <p:nvPr/>
              </p:nvGrpSpPr>
              <p:grpSpPr>
                <a:xfrm>
                  <a:off x="1722036" y="1748418"/>
                  <a:ext cx="2455118" cy="2106210"/>
                  <a:chOff x="9060152" y="2200995"/>
                  <a:chExt cx="2455118" cy="2106210"/>
                </a:xfrm>
              </p:grpSpPr>
              <p:cxnSp>
                <p:nvCxnSpPr>
                  <p:cNvPr id="88" name="Straight Connector 87">
                    <a:extLst>
                      <a:ext uri="{FF2B5EF4-FFF2-40B4-BE49-F238E27FC236}">
                        <a16:creationId xmlns:a16="http://schemas.microsoft.com/office/drawing/2014/main" id="{5B7E2CFB-329C-43D3-88E5-6687FEEFBDD7}"/>
                      </a:ext>
                    </a:extLst>
                  </p:cNvPr>
                  <p:cNvCxnSpPr>
                    <a:cxnSpLocks/>
                  </p:cNvCxnSpPr>
                  <p:nvPr/>
                </p:nvCxnSpPr>
                <p:spPr>
                  <a:xfrm flipH="1">
                    <a:off x="9206893" y="2200995"/>
                    <a:ext cx="0" cy="2033089"/>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89" name="Pentagon 95">
                    <a:extLst>
                      <a:ext uri="{FF2B5EF4-FFF2-40B4-BE49-F238E27FC236}">
                        <a16:creationId xmlns:a16="http://schemas.microsoft.com/office/drawing/2014/main" id="{105AF3E5-CE20-4E14-A0B2-CA10967DB9EA}"/>
                      </a:ext>
                    </a:extLst>
                  </p:cNvPr>
                  <p:cNvSpPr/>
                  <p:nvPr/>
                </p:nvSpPr>
                <p:spPr>
                  <a:xfrm>
                    <a:off x="9191170" y="2366995"/>
                    <a:ext cx="2324100" cy="525780"/>
                  </a:xfrm>
                  <a:prstGeom prst="homePlate">
                    <a:avLst/>
                  </a:pr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34F7DC5A-DBAD-42DC-8E95-CBF492F20DB8}"/>
                      </a:ext>
                    </a:extLst>
                  </p:cNvPr>
                  <p:cNvSpPr/>
                  <p:nvPr/>
                </p:nvSpPr>
                <p:spPr>
                  <a:xfrm>
                    <a:off x="9060152" y="4105275"/>
                    <a:ext cx="293481" cy="20193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Rectangle 85">
                  <a:extLst>
                    <a:ext uri="{FF2B5EF4-FFF2-40B4-BE49-F238E27FC236}">
                      <a16:creationId xmlns:a16="http://schemas.microsoft.com/office/drawing/2014/main" id="{87A0FE5D-E5D0-4708-A6E6-1C497A9E4E95}"/>
                    </a:ext>
                  </a:extLst>
                </p:cNvPr>
                <p:cNvSpPr/>
                <p:nvPr/>
              </p:nvSpPr>
              <p:spPr>
                <a:xfrm rot="10800000" flipH="1" flipV="1">
                  <a:off x="1467746" y="2492670"/>
                  <a:ext cx="2474188" cy="302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7" name="TextBox 86">
                  <a:extLst>
                    <a:ext uri="{FF2B5EF4-FFF2-40B4-BE49-F238E27FC236}">
                      <a16:creationId xmlns:a16="http://schemas.microsoft.com/office/drawing/2014/main" id="{491E0AC3-D23D-4DD3-B835-65D761FB7573}"/>
                    </a:ext>
                  </a:extLst>
                </p:cNvPr>
                <p:cNvSpPr txBox="1"/>
                <p:nvPr/>
              </p:nvSpPr>
              <p:spPr>
                <a:xfrm>
                  <a:off x="1653416" y="1970538"/>
                  <a:ext cx="2586991" cy="58000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Public Meeting 2</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9" name="Group 48">
                <a:extLst>
                  <a:ext uri="{FF2B5EF4-FFF2-40B4-BE49-F238E27FC236}">
                    <a16:creationId xmlns:a16="http://schemas.microsoft.com/office/drawing/2014/main" id="{85F3481E-BD86-4B20-9E53-1F60EEC4222F}"/>
                  </a:ext>
                </a:extLst>
              </p:cNvPr>
              <p:cNvGrpSpPr/>
              <p:nvPr/>
            </p:nvGrpSpPr>
            <p:grpSpPr>
              <a:xfrm>
                <a:off x="9002835" y="3652698"/>
                <a:ext cx="2607217" cy="2103972"/>
                <a:chOff x="9002835" y="3652698"/>
                <a:chExt cx="2607217" cy="2103972"/>
              </a:xfrm>
            </p:grpSpPr>
            <p:grpSp>
              <p:nvGrpSpPr>
                <p:cNvPr id="77" name="Group 76">
                  <a:extLst>
                    <a:ext uri="{FF2B5EF4-FFF2-40B4-BE49-F238E27FC236}">
                      <a16:creationId xmlns:a16="http://schemas.microsoft.com/office/drawing/2014/main" id="{4E04B8FD-FDFA-4F9D-9264-FE25D9F7C6B5}"/>
                    </a:ext>
                  </a:extLst>
                </p:cNvPr>
                <p:cNvGrpSpPr/>
                <p:nvPr/>
              </p:nvGrpSpPr>
              <p:grpSpPr>
                <a:xfrm flipV="1">
                  <a:off x="9002835" y="3652698"/>
                  <a:ext cx="2470841" cy="2103972"/>
                  <a:chOff x="11104498" y="2211484"/>
                  <a:chExt cx="2470841" cy="2103972"/>
                </a:xfrm>
              </p:grpSpPr>
              <p:cxnSp>
                <p:nvCxnSpPr>
                  <p:cNvPr id="80" name="Straight Connector 79">
                    <a:extLst>
                      <a:ext uri="{FF2B5EF4-FFF2-40B4-BE49-F238E27FC236}">
                        <a16:creationId xmlns:a16="http://schemas.microsoft.com/office/drawing/2014/main" id="{35A80D1B-BC9D-45ED-959A-D6AB1187A75F}"/>
                      </a:ext>
                    </a:extLst>
                  </p:cNvPr>
                  <p:cNvCxnSpPr/>
                  <p:nvPr/>
                </p:nvCxnSpPr>
                <p:spPr>
                  <a:xfrm flipH="1">
                    <a:off x="11251238" y="2211484"/>
                    <a:ext cx="0" cy="2033089"/>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81" name="Pentagon 87">
                    <a:extLst>
                      <a:ext uri="{FF2B5EF4-FFF2-40B4-BE49-F238E27FC236}">
                        <a16:creationId xmlns:a16="http://schemas.microsoft.com/office/drawing/2014/main" id="{B2729670-29B1-4A9B-8880-89AC6B2020D6}"/>
                      </a:ext>
                    </a:extLst>
                  </p:cNvPr>
                  <p:cNvSpPr/>
                  <p:nvPr/>
                </p:nvSpPr>
                <p:spPr>
                  <a:xfrm>
                    <a:off x="11251239" y="3380767"/>
                    <a:ext cx="2324100" cy="525780"/>
                  </a:xfrm>
                  <a:prstGeom prst="homePlate">
                    <a:avLst/>
                  </a:pr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752DE3A8-4D2B-47FC-87EA-8C6290EB7DCC}"/>
                      </a:ext>
                    </a:extLst>
                  </p:cNvPr>
                  <p:cNvSpPr/>
                  <p:nvPr/>
                </p:nvSpPr>
                <p:spPr>
                  <a:xfrm>
                    <a:off x="11104498" y="4113526"/>
                    <a:ext cx="293481" cy="201930"/>
                  </a:xfrm>
                  <a:prstGeom prst="ellipse">
                    <a:avLst/>
                  </a:prstGeom>
                  <a:solidFill>
                    <a:schemeClr val="accent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Rectangle 77">
                  <a:extLst>
                    <a:ext uri="{FF2B5EF4-FFF2-40B4-BE49-F238E27FC236}">
                      <a16:creationId xmlns:a16="http://schemas.microsoft.com/office/drawing/2014/main" id="{96D79822-8A0F-48A3-9253-AD4607B16D46}"/>
                    </a:ext>
                  </a:extLst>
                </p:cNvPr>
                <p:cNvSpPr/>
                <p:nvPr/>
              </p:nvSpPr>
              <p:spPr>
                <a:xfrm rot="10800000" flipH="1" flipV="1">
                  <a:off x="9135866" y="4611088"/>
                  <a:ext cx="2474186" cy="302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April 18, 2023</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sp>
              <p:nvSpPr>
                <p:cNvPr id="79" name="TextBox 78">
                  <a:extLst>
                    <a:ext uri="{FF2B5EF4-FFF2-40B4-BE49-F238E27FC236}">
                      <a16:creationId xmlns:a16="http://schemas.microsoft.com/office/drawing/2014/main" id="{B696721A-D29D-439A-802E-05BADA97DE33}"/>
                    </a:ext>
                  </a:extLst>
                </p:cNvPr>
                <p:cNvSpPr txBox="1"/>
                <p:nvPr/>
              </p:nvSpPr>
              <p:spPr>
                <a:xfrm>
                  <a:off x="9098381" y="4038626"/>
                  <a:ext cx="2165456" cy="58000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Resources to Campus</a:t>
                  </a:r>
                </a:p>
              </p:txBody>
            </p:sp>
          </p:grpSp>
          <p:grpSp>
            <p:nvGrpSpPr>
              <p:cNvPr id="50" name="Group 49">
                <a:extLst>
                  <a:ext uri="{FF2B5EF4-FFF2-40B4-BE49-F238E27FC236}">
                    <a16:creationId xmlns:a16="http://schemas.microsoft.com/office/drawing/2014/main" id="{8124BDF1-91E3-4EF9-9BD4-A2E2C8037ACC}"/>
                  </a:ext>
                </a:extLst>
              </p:cNvPr>
              <p:cNvGrpSpPr/>
              <p:nvPr/>
            </p:nvGrpSpPr>
            <p:grpSpPr>
              <a:xfrm>
                <a:off x="4085620" y="3672396"/>
                <a:ext cx="2552282" cy="2114355"/>
                <a:chOff x="4085620" y="3672396"/>
                <a:chExt cx="2552282" cy="2114355"/>
              </a:xfrm>
            </p:grpSpPr>
            <p:grpSp>
              <p:nvGrpSpPr>
                <p:cNvPr id="69" name="Group 68">
                  <a:extLst>
                    <a:ext uri="{FF2B5EF4-FFF2-40B4-BE49-F238E27FC236}">
                      <a16:creationId xmlns:a16="http://schemas.microsoft.com/office/drawing/2014/main" id="{B349C3B4-9B58-413D-B13D-C5E4634745A6}"/>
                    </a:ext>
                  </a:extLst>
                </p:cNvPr>
                <p:cNvGrpSpPr/>
                <p:nvPr/>
              </p:nvGrpSpPr>
              <p:grpSpPr>
                <a:xfrm flipV="1">
                  <a:off x="4167062" y="3672396"/>
                  <a:ext cx="2470840" cy="2114355"/>
                  <a:chOff x="9759694" y="2181403"/>
                  <a:chExt cx="2470840" cy="2114355"/>
                </a:xfrm>
              </p:grpSpPr>
              <p:cxnSp>
                <p:nvCxnSpPr>
                  <p:cNvPr id="72" name="Straight Connector 71">
                    <a:extLst>
                      <a:ext uri="{FF2B5EF4-FFF2-40B4-BE49-F238E27FC236}">
                        <a16:creationId xmlns:a16="http://schemas.microsoft.com/office/drawing/2014/main" id="{A5C40315-F62A-4504-8FDA-336BFA34215C}"/>
                      </a:ext>
                    </a:extLst>
                  </p:cNvPr>
                  <p:cNvCxnSpPr/>
                  <p:nvPr/>
                </p:nvCxnSpPr>
                <p:spPr>
                  <a:xfrm flipH="1">
                    <a:off x="9906434" y="2181403"/>
                    <a:ext cx="0" cy="2033089"/>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3" name="Pentagon 79">
                    <a:extLst>
                      <a:ext uri="{FF2B5EF4-FFF2-40B4-BE49-F238E27FC236}">
                        <a16:creationId xmlns:a16="http://schemas.microsoft.com/office/drawing/2014/main" id="{EFC3B424-BEBD-43C9-92C0-73D51A81B3C2}"/>
                      </a:ext>
                    </a:extLst>
                  </p:cNvPr>
                  <p:cNvSpPr/>
                  <p:nvPr/>
                </p:nvSpPr>
                <p:spPr>
                  <a:xfrm>
                    <a:off x="9906433" y="3407024"/>
                    <a:ext cx="2324101" cy="525780"/>
                  </a:xfrm>
                  <a:prstGeom prst="homePlate">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24093E9D-091E-482C-B894-78944E98897C}"/>
                      </a:ext>
                    </a:extLst>
                  </p:cNvPr>
                  <p:cNvSpPr/>
                  <p:nvPr/>
                </p:nvSpPr>
                <p:spPr>
                  <a:xfrm>
                    <a:off x="9759694" y="4093828"/>
                    <a:ext cx="293481" cy="20193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0" name="TextBox 69">
                  <a:extLst>
                    <a:ext uri="{FF2B5EF4-FFF2-40B4-BE49-F238E27FC236}">
                      <a16:creationId xmlns:a16="http://schemas.microsoft.com/office/drawing/2014/main" id="{52966A5B-DD99-462D-BCB9-240D990F2245}"/>
                    </a:ext>
                  </a:extLst>
                </p:cNvPr>
                <p:cNvSpPr txBox="1"/>
                <p:nvPr/>
              </p:nvSpPr>
              <p:spPr>
                <a:xfrm>
                  <a:off x="4085620" y="4134326"/>
                  <a:ext cx="2405821" cy="327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SHAC Vote</a:t>
                  </a:r>
                </a:p>
              </p:txBody>
            </p:sp>
          </p:grpSp>
          <p:grpSp>
            <p:nvGrpSpPr>
              <p:cNvPr id="51" name="Group 50">
                <a:extLst>
                  <a:ext uri="{FF2B5EF4-FFF2-40B4-BE49-F238E27FC236}">
                    <a16:creationId xmlns:a16="http://schemas.microsoft.com/office/drawing/2014/main" id="{D913BB95-38BC-4241-ABD9-F094A2AFEC31}"/>
                  </a:ext>
                </a:extLst>
              </p:cNvPr>
              <p:cNvGrpSpPr/>
              <p:nvPr/>
            </p:nvGrpSpPr>
            <p:grpSpPr>
              <a:xfrm>
                <a:off x="6770382" y="1720574"/>
                <a:ext cx="2586985" cy="2123606"/>
                <a:chOff x="6770382" y="1720574"/>
                <a:chExt cx="2586985" cy="2123606"/>
              </a:xfrm>
            </p:grpSpPr>
            <p:grpSp>
              <p:nvGrpSpPr>
                <p:cNvPr id="61" name="Group 60">
                  <a:extLst>
                    <a:ext uri="{FF2B5EF4-FFF2-40B4-BE49-F238E27FC236}">
                      <a16:creationId xmlns:a16="http://schemas.microsoft.com/office/drawing/2014/main" id="{B6B36152-4A9A-4EDA-8392-621616C3AB4E}"/>
                    </a:ext>
                  </a:extLst>
                </p:cNvPr>
                <p:cNvGrpSpPr/>
                <p:nvPr/>
              </p:nvGrpSpPr>
              <p:grpSpPr>
                <a:xfrm>
                  <a:off x="6770382" y="1720574"/>
                  <a:ext cx="2470840" cy="2123606"/>
                  <a:chOff x="10617529" y="2173151"/>
                  <a:chExt cx="2470840" cy="2123606"/>
                </a:xfrm>
              </p:grpSpPr>
              <p:cxnSp>
                <p:nvCxnSpPr>
                  <p:cNvPr id="64" name="Straight Connector 63">
                    <a:extLst>
                      <a:ext uri="{FF2B5EF4-FFF2-40B4-BE49-F238E27FC236}">
                        <a16:creationId xmlns:a16="http://schemas.microsoft.com/office/drawing/2014/main" id="{A82179C7-974B-4240-8FF2-2432DADDB1C6}"/>
                      </a:ext>
                    </a:extLst>
                  </p:cNvPr>
                  <p:cNvCxnSpPr>
                    <a:cxnSpLocks/>
                  </p:cNvCxnSpPr>
                  <p:nvPr/>
                </p:nvCxnSpPr>
                <p:spPr>
                  <a:xfrm flipH="1">
                    <a:off x="10764269" y="2173151"/>
                    <a:ext cx="0" cy="2033089"/>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65" name="Pentagon 71">
                    <a:extLst>
                      <a:ext uri="{FF2B5EF4-FFF2-40B4-BE49-F238E27FC236}">
                        <a16:creationId xmlns:a16="http://schemas.microsoft.com/office/drawing/2014/main" id="{C4F42B1F-3980-4E6D-85EA-DF53781A56DC}"/>
                      </a:ext>
                    </a:extLst>
                  </p:cNvPr>
                  <p:cNvSpPr/>
                  <p:nvPr/>
                </p:nvSpPr>
                <p:spPr>
                  <a:xfrm>
                    <a:off x="10764268" y="2313065"/>
                    <a:ext cx="2324101" cy="525780"/>
                  </a:xfrm>
                  <a:prstGeom prst="homePlate">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921C21E9-564B-4254-B095-06DD3FA25E5C}"/>
                      </a:ext>
                    </a:extLst>
                  </p:cNvPr>
                  <p:cNvSpPr/>
                  <p:nvPr/>
                </p:nvSpPr>
                <p:spPr>
                  <a:xfrm>
                    <a:off x="10617529" y="4094827"/>
                    <a:ext cx="293480" cy="20193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8DE96262-08B8-4B66-99C5-E77DED073B8C}"/>
                    </a:ext>
                  </a:extLst>
                </p:cNvPr>
                <p:cNvSpPr txBox="1"/>
                <p:nvPr/>
              </p:nvSpPr>
              <p:spPr>
                <a:xfrm>
                  <a:off x="6770382" y="1955869"/>
                  <a:ext cx="2586985" cy="327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Board Meeting</a:t>
                  </a:r>
                </a:p>
              </p:txBody>
            </p:sp>
            <p:sp>
              <p:nvSpPr>
                <p:cNvPr id="63" name="Rectangle 62">
                  <a:extLst>
                    <a:ext uri="{FF2B5EF4-FFF2-40B4-BE49-F238E27FC236}">
                      <a16:creationId xmlns:a16="http://schemas.microsoft.com/office/drawing/2014/main" id="{8A51C28D-5D0A-4DD4-AE3D-AACFE04DE5EF}"/>
                    </a:ext>
                  </a:extLst>
                </p:cNvPr>
                <p:cNvSpPr/>
                <p:nvPr/>
              </p:nvSpPr>
              <p:spPr>
                <a:xfrm rot="10800000" flipH="1" flipV="1">
                  <a:off x="6921783" y="2434510"/>
                  <a:ext cx="2435584" cy="30260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April 17, 2023</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pSp>
        </p:grpSp>
      </p:grpSp>
      <p:sp>
        <p:nvSpPr>
          <p:cNvPr id="94" name="Rectangle 93">
            <a:extLst>
              <a:ext uri="{FF2B5EF4-FFF2-40B4-BE49-F238E27FC236}">
                <a16:creationId xmlns:a16="http://schemas.microsoft.com/office/drawing/2014/main" id="{71244850-840D-4943-A28B-13B6A130E8EB}"/>
              </a:ext>
            </a:extLst>
          </p:cNvPr>
          <p:cNvSpPr/>
          <p:nvPr/>
        </p:nvSpPr>
        <p:spPr>
          <a:xfrm rot="10800000" flipH="1" flipV="1">
            <a:off x="3410402" y="4786736"/>
            <a:ext cx="2451349"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March 21, 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D0216639-5F8B-4CAF-9545-6FEBA2F1D481}"/>
              </a:ext>
            </a:extLst>
          </p:cNvPr>
          <p:cNvSpPr txBox="1"/>
          <p:nvPr/>
        </p:nvSpPr>
        <p:spPr>
          <a:xfrm>
            <a:off x="1328657" y="2103229"/>
            <a:ext cx="1850751"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March 21, 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E394D3-7710-2982-3976-2CC78E31EC6C}"/>
              </a:ext>
            </a:extLst>
          </p:cNvPr>
          <p:cNvSpPr/>
          <p:nvPr/>
        </p:nvSpPr>
        <p:spPr>
          <a:xfrm>
            <a:off x="9733660" y="3549029"/>
            <a:ext cx="2109591"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289627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D29F-A216-BC08-76BB-776D47698305}"/>
              </a:ext>
            </a:extLst>
          </p:cNvPr>
          <p:cNvSpPr>
            <a:spLocks noGrp="1"/>
          </p:cNvSpPr>
          <p:nvPr>
            <p:ph type="title"/>
          </p:nvPr>
        </p:nvSpPr>
        <p:spPr/>
        <p:txBody>
          <a:bodyPr>
            <a:normAutofit fontScale="90000"/>
          </a:bodyPr>
          <a:lstStyle/>
          <a:p>
            <a:r>
              <a:rPr lang="en-US" dirty="0"/>
              <a:t>Public Comments</a:t>
            </a:r>
            <a:br>
              <a:rPr lang="en-US" dirty="0"/>
            </a:br>
            <a:r>
              <a:rPr lang="en-US" sz="2200" dirty="0"/>
              <a:t>2 minutes</a:t>
            </a:r>
          </a:p>
        </p:txBody>
      </p:sp>
    </p:spTree>
    <p:extLst>
      <p:ext uri="{BB962C8B-B14F-4D97-AF65-F5344CB8AC3E}">
        <p14:creationId xmlns:p14="http://schemas.microsoft.com/office/powerpoint/2010/main" val="376036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534E5-C014-4E57-9A22-40CC72430E48}"/>
              </a:ext>
            </a:extLst>
          </p:cNvPr>
          <p:cNvPicPr>
            <a:picLocks noChangeAspect="1"/>
          </p:cNvPicPr>
          <p:nvPr/>
        </p:nvPicPr>
        <p:blipFill>
          <a:blip r:embed="rId3"/>
          <a:stretch>
            <a:fillRect/>
          </a:stretch>
        </p:blipFill>
        <p:spPr>
          <a:xfrm>
            <a:off x="2698287" y="1859920"/>
            <a:ext cx="6337219" cy="2618372"/>
          </a:xfrm>
          <a:prstGeom prst="rect">
            <a:avLst/>
          </a:prstGeom>
        </p:spPr>
      </p:pic>
    </p:spTree>
    <p:extLst>
      <p:ext uri="{BB962C8B-B14F-4D97-AF65-F5344CB8AC3E}">
        <p14:creationId xmlns:p14="http://schemas.microsoft.com/office/powerpoint/2010/main" val="52471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744E-E611-AB65-34C2-42D0E4090B3C}"/>
              </a:ext>
            </a:extLst>
          </p:cNvPr>
          <p:cNvSpPr>
            <a:spLocks noGrp="1"/>
          </p:cNvSpPr>
          <p:nvPr>
            <p:ph type="title"/>
          </p:nvPr>
        </p:nvSpPr>
        <p:spPr>
          <a:xfrm>
            <a:off x="838200" y="3947895"/>
            <a:ext cx="10515600" cy="848533"/>
          </a:xfrm>
        </p:spPr>
        <p:txBody>
          <a:bodyPr>
            <a:normAutofit fontScale="90000"/>
          </a:bodyPr>
          <a:lstStyle/>
          <a:p>
            <a:r>
              <a:rPr lang="en-US" sz="3200" dirty="0"/>
              <a:t>Q&amp;A</a:t>
            </a:r>
            <a:br>
              <a:rPr lang="en-US" sz="3200" dirty="0"/>
            </a:br>
            <a:r>
              <a:rPr lang="en-US" sz="3200" dirty="0"/>
              <a:t>Prevention Support Materials</a:t>
            </a:r>
          </a:p>
        </p:txBody>
      </p:sp>
    </p:spTree>
    <p:extLst>
      <p:ext uri="{BB962C8B-B14F-4D97-AF65-F5344CB8AC3E}">
        <p14:creationId xmlns:p14="http://schemas.microsoft.com/office/powerpoint/2010/main" val="196570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744E-E611-AB65-34C2-42D0E4090B3C}"/>
              </a:ext>
            </a:extLst>
          </p:cNvPr>
          <p:cNvSpPr>
            <a:spLocks noGrp="1"/>
          </p:cNvSpPr>
          <p:nvPr>
            <p:ph type="title"/>
          </p:nvPr>
        </p:nvSpPr>
        <p:spPr>
          <a:xfrm>
            <a:off x="838200" y="3947895"/>
            <a:ext cx="10515600" cy="848533"/>
          </a:xfrm>
        </p:spPr>
        <p:txBody>
          <a:bodyPr>
            <a:normAutofit fontScale="90000"/>
          </a:bodyPr>
          <a:lstStyle/>
          <a:p>
            <a:br>
              <a:rPr lang="en-US" sz="3200" dirty="0"/>
            </a:br>
            <a:r>
              <a:rPr lang="en-US" sz="3200" dirty="0"/>
              <a:t>Vote Prevention Support Materials</a:t>
            </a:r>
          </a:p>
        </p:txBody>
      </p:sp>
      <p:sp>
        <p:nvSpPr>
          <p:cNvPr id="3" name="TextBox 2">
            <a:extLst>
              <a:ext uri="{FF2B5EF4-FFF2-40B4-BE49-F238E27FC236}">
                <a16:creationId xmlns:a16="http://schemas.microsoft.com/office/drawing/2014/main" id="{82C30C25-5C4A-85EB-4B44-9E4AF7C8EF5E}"/>
              </a:ext>
            </a:extLst>
          </p:cNvPr>
          <p:cNvSpPr txBox="1"/>
          <p:nvPr/>
        </p:nvSpPr>
        <p:spPr>
          <a:xfrm>
            <a:off x="3457662" y="4796428"/>
            <a:ext cx="5276675" cy="646331"/>
          </a:xfrm>
          <a:prstGeom prst="rect">
            <a:avLst/>
          </a:prstGeom>
          <a:noFill/>
        </p:spPr>
        <p:txBody>
          <a:bodyPr wrap="square" rtlCol="0">
            <a:spAutoFit/>
          </a:bodyPr>
          <a:lstStyle/>
          <a:p>
            <a:pPr algn="ctr"/>
            <a:r>
              <a:rPr lang="en-US" dirty="0">
                <a:solidFill>
                  <a:schemeClr val="bg1"/>
                </a:solidFill>
              </a:rPr>
              <a:t>Cathy Hunter</a:t>
            </a:r>
          </a:p>
          <a:p>
            <a:pPr algn="ctr"/>
            <a:r>
              <a:rPr lang="en-US" dirty="0">
                <a:solidFill>
                  <a:schemeClr val="bg1"/>
                </a:solidFill>
              </a:rPr>
              <a:t>SHAC Secretary</a:t>
            </a:r>
          </a:p>
        </p:txBody>
      </p:sp>
    </p:spTree>
    <p:extLst>
      <p:ext uri="{BB962C8B-B14F-4D97-AF65-F5344CB8AC3E}">
        <p14:creationId xmlns:p14="http://schemas.microsoft.com/office/powerpoint/2010/main" val="408118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5BE9-6AE9-0EB3-4A5A-ECA8874CBAB8}"/>
              </a:ext>
            </a:extLst>
          </p:cNvPr>
          <p:cNvSpPr>
            <a:spLocks noGrp="1"/>
          </p:cNvSpPr>
          <p:nvPr>
            <p:ph type="title"/>
          </p:nvPr>
        </p:nvSpPr>
        <p:spPr>
          <a:xfrm>
            <a:off x="6661620" y="2698461"/>
            <a:ext cx="5788544" cy="1186873"/>
          </a:xfrm>
        </p:spPr>
        <p:txBody>
          <a:bodyPr>
            <a:normAutofit fontScale="90000"/>
          </a:bodyPr>
          <a:lstStyle/>
          <a:p>
            <a:r>
              <a:rPr lang="en-US" sz="3200" dirty="0">
                <a:solidFill>
                  <a:srgbClr val="C00000"/>
                </a:solidFill>
              </a:rPr>
              <a:t>Vote on SHAC Meeting Minutes</a:t>
            </a:r>
            <a:br>
              <a:rPr lang="en-US" sz="3200" dirty="0">
                <a:solidFill>
                  <a:schemeClr val="tx1"/>
                </a:solidFill>
              </a:rPr>
            </a:br>
            <a:br>
              <a:rPr lang="en-US" sz="3200" dirty="0">
                <a:solidFill>
                  <a:schemeClr val="tx1"/>
                </a:solidFill>
              </a:rPr>
            </a:br>
            <a:br>
              <a:rPr lang="en-US" sz="3200" dirty="0">
                <a:solidFill>
                  <a:schemeClr val="tx1"/>
                </a:solidFill>
              </a:rPr>
            </a:br>
            <a:endParaRPr lang="en-US" sz="3200" dirty="0">
              <a:solidFill>
                <a:schemeClr val="tx1"/>
              </a:solidFill>
            </a:endParaRPr>
          </a:p>
        </p:txBody>
      </p:sp>
      <p:sp>
        <p:nvSpPr>
          <p:cNvPr id="4" name="TextBox 3">
            <a:extLst>
              <a:ext uri="{FF2B5EF4-FFF2-40B4-BE49-F238E27FC236}">
                <a16:creationId xmlns:a16="http://schemas.microsoft.com/office/drawing/2014/main" id="{69A56D42-206F-8EA3-A61D-311BF3D92BE5}"/>
              </a:ext>
            </a:extLst>
          </p:cNvPr>
          <p:cNvSpPr txBox="1"/>
          <p:nvPr/>
        </p:nvSpPr>
        <p:spPr>
          <a:xfrm>
            <a:off x="6421475" y="3100504"/>
            <a:ext cx="5270346"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December 7, 2022 SHAC Meeting</a:t>
            </a:r>
          </a:p>
          <a:p>
            <a:pPr marL="285750" indent="-285750">
              <a:buFont typeface="Arial" panose="020B0604020202020204" pitchFamily="34" charset="0"/>
              <a:buChar char="•"/>
            </a:pPr>
            <a:r>
              <a:rPr lang="en-US" sz="2400" dirty="0"/>
              <a:t>February 15, 2023 SHAC Meeting</a:t>
            </a:r>
          </a:p>
          <a:p>
            <a:pPr marL="285750" indent="-285750">
              <a:buFont typeface="Arial" panose="020B0604020202020204" pitchFamily="34" charset="0"/>
              <a:buChar char="•"/>
            </a:pPr>
            <a:r>
              <a:rPr lang="en-US" sz="2400" dirty="0"/>
              <a:t>January 25</a:t>
            </a:r>
            <a:r>
              <a:rPr lang="en-US" sz="2400" baseline="30000" dirty="0"/>
              <a:t>th</a:t>
            </a:r>
            <a:r>
              <a:rPr lang="en-US" sz="2400" dirty="0"/>
              <a:t> Special Called Meeting</a:t>
            </a:r>
          </a:p>
          <a:p>
            <a:pPr marL="285750" indent="-28575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0A6C18FA-7BD8-8A61-FFDC-88A70B254EF1}"/>
              </a:ext>
            </a:extLst>
          </p:cNvPr>
          <p:cNvPicPr>
            <a:picLocks noChangeAspect="1"/>
          </p:cNvPicPr>
          <p:nvPr/>
        </p:nvPicPr>
        <p:blipFill>
          <a:blip r:embed="rId2"/>
          <a:stretch>
            <a:fillRect/>
          </a:stretch>
        </p:blipFill>
        <p:spPr>
          <a:xfrm>
            <a:off x="726479" y="2242703"/>
            <a:ext cx="5044046" cy="2763405"/>
          </a:xfrm>
          <a:prstGeom prst="rect">
            <a:avLst/>
          </a:prstGeom>
        </p:spPr>
      </p:pic>
      <p:sp>
        <p:nvSpPr>
          <p:cNvPr id="6" name="TextBox 5">
            <a:extLst>
              <a:ext uri="{FF2B5EF4-FFF2-40B4-BE49-F238E27FC236}">
                <a16:creationId xmlns:a16="http://schemas.microsoft.com/office/drawing/2014/main" id="{8AF8A705-1F74-2F4A-4A1C-9496845A3E8E}"/>
              </a:ext>
            </a:extLst>
          </p:cNvPr>
          <p:cNvSpPr txBox="1"/>
          <p:nvPr/>
        </p:nvSpPr>
        <p:spPr>
          <a:xfrm>
            <a:off x="3045204" y="251669"/>
            <a:ext cx="5863904" cy="769441"/>
          </a:xfrm>
          <a:prstGeom prst="rect">
            <a:avLst/>
          </a:prstGeom>
          <a:noFill/>
        </p:spPr>
        <p:txBody>
          <a:bodyPr wrap="square" rtlCol="0">
            <a:spAutoFit/>
          </a:bodyPr>
          <a:lstStyle/>
          <a:p>
            <a:pPr algn="ctr"/>
            <a:r>
              <a:rPr lang="en-US" sz="4400" dirty="0">
                <a:solidFill>
                  <a:schemeClr val="bg1"/>
                </a:solidFill>
              </a:rPr>
              <a:t>SHAC Votes!</a:t>
            </a:r>
          </a:p>
        </p:txBody>
      </p:sp>
    </p:spTree>
    <p:extLst>
      <p:ext uri="{BB962C8B-B14F-4D97-AF65-F5344CB8AC3E}">
        <p14:creationId xmlns:p14="http://schemas.microsoft.com/office/powerpoint/2010/main" val="104072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B2A7-5E43-5438-79E6-E4878174C329}"/>
              </a:ext>
            </a:extLst>
          </p:cNvPr>
          <p:cNvSpPr>
            <a:spLocks noGrp="1"/>
          </p:cNvSpPr>
          <p:nvPr>
            <p:ph type="title"/>
          </p:nvPr>
        </p:nvSpPr>
        <p:spPr/>
        <p:txBody>
          <a:bodyPr/>
          <a:lstStyle/>
          <a:p>
            <a:r>
              <a:rPr lang="en-US" dirty="0"/>
              <a:t>Announcements &amp; Celebrations</a:t>
            </a:r>
          </a:p>
        </p:txBody>
      </p:sp>
    </p:spTree>
    <p:extLst>
      <p:ext uri="{BB962C8B-B14F-4D97-AF65-F5344CB8AC3E}">
        <p14:creationId xmlns:p14="http://schemas.microsoft.com/office/powerpoint/2010/main" val="684449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4099-B420-25E0-BE06-AA5F5AC28977}"/>
              </a:ext>
            </a:extLst>
          </p:cNvPr>
          <p:cNvSpPr>
            <a:spLocks noGrp="1"/>
          </p:cNvSpPr>
          <p:nvPr>
            <p:ph type="title"/>
          </p:nvPr>
        </p:nvSpPr>
        <p:spPr>
          <a:xfrm>
            <a:off x="6732400" y="2127378"/>
            <a:ext cx="4440901" cy="2761272"/>
          </a:xfrm>
        </p:spPr>
        <p:txBody>
          <a:bodyPr>
            <a:normAutofit fontScale="90000"/>
          </a:bodyPr>
          <a:lstStyle/>
          <a:p>
            <a:pPr algn="ctr"/>
            <a:r>
              <a:rPr lang="en-US" dirty="0">
                <a:solidFill>
                  <a:schemeClr val="tx1"/>
                </a:solidFill>
              </a:rPr>
              <a:t>Fort Bend ISD</a:t>
            </a:r>
            <a:br>
              <a:rPr lang="en-US" dirty="0">
                <a:solidFill>
                  <a:schemeClr val="tx1"/>
                </a:solidFill>
              </a:rPr>
            </a:br>
            <a:r>
              <a:rPr lang="en-US" dirty="0">
                <a:solidFill>
                  <a:schemeClr val="tx1"/>
                </a:solidFill>
              </a:rPr>
              <a:t>SHAC Shirts are for sale for $24. To order a shirt, click the link below.</a:t>
            </a:r>
          </a:p>
        </p:txBody>
      </p:sp>
      <p:sp>
        <p:nvSpPr>
          <p:cNvPr id="4" name="TextBox 3">
            <a:extLst>
              <a:ext uri="{FF2B5EF4-FFF2-40B4-BE49-F238E27FC236}">
                <a16:creationId xmlns:a16="http://schemas.microsoft.com/office/drawing/2014/main" id="{AFC26844-F2B9-BD71-1AE2-3ACB98AAC207}"/>
              </a:ext>
            </a:extLst>
          </p:cNvPr>
          <p:cNvSpPr txBox="1"/>
          <p:nvPr/>
        </p:nvSpPr>
        <p:spPr>
          <a:xfrm>
            <a:off x="7055626" y="5121249"/>
            <a:ext cx="3925078" cy="461665"/>
          </a:xfrm>
          <a:prstGeom prst="rect">
            <a:avLst/>
          </a:prstGeom>
          <a:noFill/>
        </p:spPr>
        <p:txBody>
          <a:bodyPr wrap="square">
            <a:spAutoFit/>
          </a:bodyPr>
          <a:lstStyle/>
          <a:p>
            <a:r>
              <a:rPr lang="en-US" sz="1200" b="0" i="0" dirty="0">
                <a:solidFill>
                  <a:srgbClr val="424242"/>
                </a:solidFill>
                <a:effectLst/>
                <a:latin typeface="Segoe UI" panose="020B0502040204020203" pitchFamily="34" charset="0"/>
              </a:rPr>
              <a:t> </a:t>
            </a:r>
            <a:r>
              <a:rPr lang="en-US" sz="1200" b="0" i="0" dirty="0">
                <a:effectLst/>
                <a:latin typeface="Segoe UI" panose="020B0502040204020203" pitchFamily="34" charset="0"/>
                <a:hlinkClick r:id="rId2"/>
              </a:rPr>
              <a:t>https://www.etsy.com/listing/1403191952/custom-order-fbisd-premium-short-sleeve</a:t>
            </a:r>
            <a:endParaRPr lang="en-US" sz="1200" dirty="0"/>
          </a:p>
        </p:txBody>
      </p:sp>
      <p:pic>
        <p:nvPicPr>
          <p:cNvPr id="6" name="Picture 5">
            <a:extLst>
              <a:ext uri="{FF2B5EF4-FFF2-40B4-BE49-F238E27FC236}">
                <a16:creationId xmlns:a16="http://schemas.microsoft.com/office/drawing/2014/main" id="{2D2F0C14-A8A9-92C9-CC82-72DD8385E29D}"/>
              </a:ext>
            </a:extLst>
          </p:cNvPr>
          <p:cNvPicPr>
            <a:picLocks noChangeAspect="1"/>
          </p:cNvPicPr>
          <p:nvPr/>
        </p:nvPicPr>
        <p:blipFill>
          <a:blip r:embed="rId3"/>
          <a:stretch>
            <a:fillRect/>
          </a:stretch>
        </p:blipFill>
        <p:spPr>
          <a:xfrm>
            <a:off x="1018699" y="1576872"/>
            <a:ext cx="4980884" cy="4311379"/>
          </a:xfrm>
          <a:prstGeom prst="rect">
            <a:avLst/>
          </a:prstGeom>
        </p:spPr>
      </p:pic>
      <p:sp>
        <p:nvSpPr>
          <p:cNvPr id="7" name="TextBox 6">
            <a:extLst>
              <a:ext uri="{FF2B5EF4-FFF2-40B4-BE49-F238E27FC236}">
                <a16:creationId xmlns:a16="http://schemas.microsoft.com/office/drawing/2014/main" id="{94B1F96E-BF11-14D1-0C43-8F9D7B8CD34D}"/>
              </a:ext>
            </a:extLst>
          </p:cNvPr>
          <p:cNvSpPr txBox="1"/>
          <p:nvPr/>
        </p:nvSpPr>
        <p:spPr>
          <a:xfrm>
            <a:off x="251927" y="93305"/>
            <a:ext cx="11688146" cy="769441"/>
          </a:xfrm>
          <a:prstGeom prst="rect">
            <a:avLst/>
          </a:prstGeom>
          <a:noFill/>
        </p:spPr>
        <p:txBody>
          <a:bodyPr wrap="square" rtlCol="0">
            <a:spAutoFit/>
          </a:bodyPr>
          <a:lstStyle/>
          <a:p>
            <a:pPr algn="ctr"/>
            <a:r>
              <a:rPr lang="en-US" sz="4400" b="1" dirty="0">
                <a:solidFill>
                  <a:schemeClr val="bg1"/>
                </a:solidFill>
              </a:rPr>
              <a:t>SHAC Shirts</a:t>
            </a:r>
          </a:p>
        </p:txBody>
      </p:sp>
      <p:pic>
        <p:nvPicPr>
          <p:cNvPr id="9" name="Picture 8">
            <a:extLst>
              <a:ext uri="{FF2B5EF4-FFF2-40B4-BE49-F238E27FC236}">
                <a16:creationId xmlns:a16="http://schemas.microsoft.com/office/drawing/2014/main" id="{A6636DDA-3A0B-7D21-7A6D-0D1A0874A390}"/>
              </a:ext>
            </a:extLst>
          </p:cNvPr>
          <p:cNvPicPr>
            <a:picLocks noChangeAspect="1"/>
          </p:cNvPicPr>
          <p:nvPr/>
        </p:nvPicPr>
        <p:blipFill>
          <a:blip r:embed="rId4"/>
          <a:stretch>
            <a:fillRect/>
          </a:stretch>
        </p:blipFill>
        <p:spPr>
          <a:xfrm>
            <a:off x="194671" y="5888251"/>
            <a:ext cx="1648055" cy="847843"/>
          </a:xfrm>
          <a:prstGeom prst="rect">
            <a:avLst/>
          </a:prstGeom>
        </p:spPr>
      </p:pic>
    </p:spTree>
    <p:extLst>
      <p:ext uri="{BB962C8B-B14F-4D97-AF65-F5344CB8AC3E}">
        <p14:creationId xmlns:p14="http://schemas.microsoft.com/office/powerpoint/2010/main" val="49474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E238-27B4-6C02-BEA5-0AB26DC1043C}"/>
              </a:ext>
            </a:extLst>
          </p:cNvPr>
          <p:cNvSpPr>
            <a:spLocks noGrp="1"/>
          </p:cNvSpPr>
          <p:nvPr>
            <p:ph type="title"/>
          </p:nvPr>
        </p:nvSpPr>
        <p:spPr>
          <a:xfrm>
            <a:off x="1888840" y="2411964"/>
            <a:ext cx="3397021" cy="2034072"/>
          </a:xfrm>
        </p:spPr>
        <p:txBody>
          <a:bodyPr>
            <a:noAutofit/>
          </a:bodyPr>
          <a:lstStyle/>
          <a:p>
            <a:pPr algn="ctr"/>
            <a:r>
              <a:rPr lang="en-US" sz="3600" dirty="0">
                <a:solidFill>
                  <a:schemeClr val="accent6"/>
                </a:solidFill>
              </a:rPr>
              <a:t>Fort Bend </a:t>
            </a:r>
            <a:br>
              <a:rPr lang="en-US" sz="3600" dirty="0">
                <a:solidFill>
                  <a:schemeClr val="accent6"/>
                </a:solidFill>
              </a:rPr>
            </a:br>
            <a:r>
              <a:rPr lang="en-US" sz="3600" dirty="0">
                <a:solidFill>
                  <a:schemeClr val="accent6"/>
                </a:solidFill>
              </a:rPr>
              <a:t>ISD’s</a:t>
            </a:r>
            <a:br>
              <a:rPr lang="en-US" sz="3600" dirty="0">
                <a:solidFill>
                  <a:schemeClr val="accent6"/>
                </a:solidFill>
              </a:rPr>
            </a:br>
            <a:r>
              <a:rPr lang="en-US" sz="3600" dirty="0">
                <a:solidFill>
                  <a:schemeClr val="accent6"/>
                </a:solidFill>
              </a:rPr>
              <a:t>Whole Child Health</a:t>
            </a:r>
            <a:br>
              <a:rPr lang="en-US" sz="3600" dirty="0">
                <a:solidFill>
                  <a:schemeClr val="accent6"/>
                </a:solidFill>
              </a:rPr>
            </a:br>
            <a:r>
              <a:rPr lang="en-US" sz="3600" dirty="0">
                <a:solidFill>
                  <a:schemeClr val="accent6"/>
                </a:solidFill>
              </a:rPr>
              <a:t>Mental &amp; Behavioral </a:t>
            </a:r>
            <a:br>
              <a:rPr lang="en-US" sz="3600" dirty="0">
                <a:solidFill>
                  <a:schemeClr val="accent6"/>
                </a:solidFill>
              </a:rPr>
            </a:br>
            <a:r>
              <a:rPr lang="en-US" sz="3600" dirty="0">
                <a:solidFill>
                  <a:schemeClr val="accent6"/>
                </a:solidFill>
              </a:rPr>
              <a:t>Wellness Fair</a:t>
            </a:r>
          </a:p>
        </p:txBody>
      </p:sp>
      <p:pic>
        <p:nvPicPr>
          <p:cNvPr id="4" name="Picture 3">
            <a:extLst>
              <a:ext uri="{FF2B5EF4-FFF2-40B4-BE49-F238E27FC236}">
                <a16:creationId xmlns:a16="http://schemas.microsoft.com/office/drawing/2014/main" id="{DFFC42FC-7399-C4CC-EE38-74695B73FBF9}"/>
              </a:ext>
            </a:extLst>
          </p:cNvPr>
          <p:cNvPicPr>
            <a:picLocks noChangeAspect="1"/>
          </p:cNvPicPr>
          <p:nvPr/>
        </p:nvPicPr>
        <p:blipFill>
          <a:blip r:embed="rId2"/>
          <a:stretch>
            <a:fillRect/>
          </a:stretch>
        </p:blipFill>
        <p:spPr>
          <a:xfrm>
            <a:off x="6989135" y="0"/>
            <a:ext cx="3886742" cy="5058481"/>
          </a:xfrm>
          <a:prstGeom prst="rect">
            <a:avLst/>
          </a:prstGeom>
        </p:spPr>
      </p:pic>
      <p:pic>
        <p:nvPicPr>
          <p:cNvPr id="8" name="Picture 7">
            <a:extLst>
              <a:ext uri="{FF2B5EF4-FFF2-40B4-BE49-F238E27FC236}">
                <a16:creationId xmlns:a16="http://schemas.microsoft.com/office/drawing/2014/main" id="{D4E93B65-F987-6D57-22D7-B41671D1DCEE}"/>
              </a:ext>
            </a:extLst>
          </p:cNvPr>
          <p:cNvPicPr>
            <a:picLocks noChangeAspect="1"/>
          </p:cNvPicPr>
          <p:nvPr/>
        </p:nvPicPr>
        <p:blipFill>
          <a:blip r:embed="rId3"/>
          <a:stretch>
            <a:fillRect/>
          </a:stretch>
        </p:blipFill>
        <p:spPr>
          <a:xfrm>
            <a:off x="6979608" y="5058481"/>
            <a:ext cx="3896269" cy="1799519"/>
          </a:xfrm>
          <a:prstGeom prst="rect">
            <a:avLst/>
          </a:prstGeom>
        </p:spPr>
      </p:pic>
    </p:spTree>
    <p:extLst>
      <p:ext uri="{BB962C8B-B14F-4D97-AF65-F5344CB8AC3E}">
        <p14:creationId xmlns:p14="http://schemas.microsoft.com/office/powerpoint/2010/main" val="2256391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A7BF-31E2-4CD1-8500-794E17508F15}"/>
              </a:ext>
            </a:extLst>
          </p:cNvPr>
          <p:cNvSpPr>
            <a:spLocks noGrp="1"/>
          </p:cNvSpPr>
          <p:nvPr>
            <p:ph type="title"/>
          </p:nvPr>
        </p:nvSpPr>
        <p:spPr>
          <a:xfrm>
            <a:off x="78969" y="4867151"/>
            <a:ext cx="12034058" cy="1133080"/>
          </a:xfrm>
        </p:spPr>
        <p:txBody>
          <a:bodyPr>
            <a:normAutofit fontScale="90000"/>
          </a:bodyPr>
          <a:lstStyle/>
          <a:p>
            <a:pPr algn="ctr"/>
            <a:r>
              <a:rPr lang="en-US" sz="3200" dirty="0">
                <a:solidFill>
                  <a:schemeClr val="tx1"/>
                </a:solidFill>
              </a:rPr>
              <a:t>Welcome &amp; Mindful Moment</a:t>
            </a:r>
            <a:br>
              <a:rPr lang="en-US" sz="3200" dirty="0">
                <a:solidFill>
                  <a:schemeClr val="tx1"/>
                </a:solidFill>
              </a:rPr>
            </a:br>
            <a:r>
              <a:rPr lang="en-US" sz="2400" dirty="0">
                <a:solidFill>
                  <a:schemeClr val="tx1"/>
                </a:solidFill>
              </a:rPr>
              <a:t>Allison </a:t>
            </a:r>
            <a:r>
              <a:rPr lang="en-US" sz="2400" dirty="0" err="1">
                <a:solidFill>
                  <a:schemeClr val="tx1"/>
                </a:solidFill>
              </a:rPr>
              <a:t>Thummel</a:t>
            </a:r>
            <a:br>
              <a:rPr lang="en-US" sz="2400" dirty="0">
                <a:solidFill>
                  <a:schemeClr val="tx1"/>
                </a:solidFill>
              </a:rPr>
            </a:br>
            <a:r>
              <a:rPr lang="en-US" sz="2400" dirty="0">
                <a:solidFill>
                  <a:schemeClr val="tx1"/>
                </a:solidFill>
              </a:rPr>
              <a:t>SHAC Chair</a:t>
            </a:r>
            <a:endParaRPr lang="en-US" sz="3200" dirty="0">
              <a:solidFill>
                <a:schemeClr val="tx1"/>
              </a:solidFill>
            </a:endParaRPr>
          </a:p>
        </p:txBody>
      </p:sp>
      <p:pic>
        <p:nvPicPr>
          <p:cNvPr id="3" name="Picture 2">
            <a:extLst>
              <a:ext uri="{FF2B5EF4-FFF2-40B4-BE49-F238E27FC236}">
                <a16:creationId xmlns:a16="http://schemas.microsoft.com/office/drawing/2014/main" id="{1F3972CB-9859-8507-EE02-7B88E3B960A3}"/>
              </a:ext>
            </a:extLst>
          </p:cNvPr>
          <p:cNvPicPr>
            <a:picLocks noChangeAspect="1"/>
          </p:cNvPicPr>
          <p:nvPr/>
        </p:nvPicPr>
        <p:blipFill>
          <a:blip r:embed="rId2"/>
          <a:stretch>
            <a:fillRect/>
          </a:stretch>
        </p:blipFill>
        <p:spPr>
          <a:xfrm>
            <a:off x="2687723" y="1732219"/>
            <a:ext cx="6816549" cy="3240998"/>
          </a:xfrm>
          <a:prstGeom prst="rect">
            <a:avLst/>
          </a:prstGeom>
        </p:spPr>
      </p:pic>
    </p:spTree>
    <p:extLst>
      <p:ext uri="{BB962C8B-B14F-4D97-AF65-F5344CB8AC3E}">
        <p14:creationId xmlns:p14="http://schemas.microsoft.com/office/powerpoint/2010/main" val="139145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B498-48DD-C40E-84C2-500C9293F0F6}"/>
              </a:ext>
            </a:extLst>
          </p:cNvPr>
          <p:cNvSpPr>
            <a:spLocks noGrp="1"/>
          </p:cNvSpPr>
          <p:nvPr>
            <p:ph type="title"/>
          </p:nvPr>
        </p:nvSpPr>
        <p:spPr/>
        <p:txBody>
          <a:bodyPr/>
          <a:lstStyle/>
          <a:p>
            <a:pPr algn="ctr"/>
            <a:r>
              <a:rPr lang="en-US" dirty="0"/>
              <a:t>Upcoming Parent Webinars</a:t>
            </a:r>
          </a:p>
        </p:txBody>
      </p:sp>
      <p:pic>
        <p:nvPicPr>
          <p:cNvPr id="4" name="Picture 3">
            <a:extLst>
              <a:ext uri="{FF2B5EF4-FFF2-40B4-BE49-F238E27FC236}">
                <a16:creationId xmlns:a16="http://schemas.microsoft.com/office/drawing/2014/main" id="{ED99DA07-6E9E-91B9-1374-6F3D7771A3F9}"/>
              </a:ext>
            </a:extLst>
          </p:cNvPr>
          <p:cNvPicPr>
            <a:picLocks noChangeAspect="1"/>
          </p:cNvPicPr>
          <p:nvPr/>
        </p:nvPicPr>
        <p:blipFill>
          <a:blip r:embed="rId2"/>
          <a:stretch>
            <a:fillRect/>
          </a:stretch>
        </p:blipFill>
        <p:spPr>
          <a:xfrm>
            <a:off x="-19574" y="5581471"/>
            <a:ext cx="11841227" cy="1276528"/>
          </a:xfrm>
          <a:prstGeom prst="rect">
            <a:avLst/>
          </a:prstGeom>
        </p:spPr>
      </p:pic>
      <p:pic>
        <p:nvPicPr>
          <p:cNvPr id="6" name="Picture 5">
            <a:extLst>
              <a:ext uri="{FF2B5EF4-FFF2-40B4-BE49-F238E27FC236}">
                <a16:creationId xmlns:a16="http://schemas.microsoft.com/office/drawing/2014/main" id="{F0230095-116F-EA86-1A3E-749AA4E16778}"/>
              </a:ext>
            </a:extLst>
          </p:cNvPr>
          <p:cNvPicPr>
            <a:picLocks noChangeAspect="1"/>
          </p:cNvPicPr>
          <p:nvPr/>
        </p:nvPicPr>
        <p:blipFill>
          <a:blip r:embed="rId3"/>
          <a:stretch>
            <a:fillRect/>
          </a:stretch>
        </p:blipFill>
        <p:spPr>
          <a:xfrm>
            <a:off x="9982978" y="3429000"/>
            <a:ext cx="2055224" cy="2664739"/>
          </a:xfrm>
          <a:prstGeom prst="rect">
            <a:avLst/>
          </a:prstGeom>
        </p:spPr>
      </p:pic>
      <p:pic>
        <p:nvPicPr>
          <p:cNvPr id="8" name="Picture 7">
            <a:extLst>
              <a:ext uri="{FF2B5EF4-FFF2-40B4-BE49-F238E27FC236}">
                <a16:creationId xmlns:a16="http://schemas.microsoft.com/office/drawing/2014/main" id="{61354229-0086-55E4-BDC4-AF4D5A7646A8}"/>
              </a:ext>
            </a:extLst>
          </p:cNvPr>
          <p:cNvPicPr>
            <a:picLocks noChangeAspect="1"/>
          </p:cNvPicPr>
          <p:nvPr/>
        </p:nvPicPr>
        <p:blipFill>
          <a:blip r:embed="rId4"/>
          <a:stretch>
            <a:fillRect/>
          </a:stretch>
        </p:blipFill>
        <p:spPr>
          <a:xfrm>
            <a:off x="1952046" y="1083278"/>
            <a:ext cx="8287907" cy="1028844"/>
          </a:xfrm>
          <a:prstGeom prst="rect">
            <a:avLst/>
          </a:prstGeom>
        </p:spPr>
      </p:pic>
      <p:pic>
        <p:nvPicPr>
          <p:cNvPr id="10" name="Picture 9">
            <a:extLst>
              <a:ext uri="{FF2B5EF4-FFF2-40B4-BE49-F238E27FC236}">
                <a16:creationId xmlns:a16="http://schemas.microsoft.com/office/drawing/2014/main" id="{84E5AA66-C6AC-712F-CACC-307954BD4895}"/>
              </a:ext>
            </a:extLst>
          </p:cNvPr>
          <p:cNvPicPr>
            <a:picLocks noChangeAspect="1"/>
          </p:cNvPicPr>
          <p:nvPr/>
        </p:nvPicPr>
        <p:blipFill>
          <a:blip r:embed="rId5"/>
          <a:stretch>
            <a:fillRect/>
          </a:stretch>
        </p:blipFill>
        <p:spPr>
          <a:xfrm>
            <a:off x="4677003" y="2005941"/>
            <a:ext cx="2269081" cy="574543"/>
          </a:xfrm>
          <a:prstGeom prst="rect">
            <a:avLst/>
          </a:prstGeom>
        </p:spPr>
      </p:pic>
      <p:pic>
        <p:nvPicPr>
          <p:cNvPr id="12" name="Picture 11">
            <a:extLst>
              <a:ext uri="{FF2B5EF4-FFF2-40B4-BE49-F238E27FC236}">
                <a16:creationId xmlns:a16="http://schemas.microsoft.com/office/drawing/2014/main" id="{67A18353-1163-6788-79B0-BB928DA4A219}"/>
              </a:ext>
            </a:extLst>
          </p:cNvPr>
          <p:cNvPicPr>
            <a:picLocks noChangeAspect="1"/>
          </p:cNvPicPr>
          <p:nvPr/>
        </p:nvPicPr>
        <p:blipFill>
          <a:blip r:embed="rId6"/>
          <a:stretch>
            <a:fillRect/>
          </a:stretch>
        </p:blipFill>
        <p:spPr>
          <a:xfrm>
            <a:off x="2658678" y="2777892"/>
            <a:ext cx="2615691" cy="1727343"/>
          </a:xfrm>
          <a:prstGeom prst="rect">
            <a:avLst/>
          </a:prstGeom>
        </p:spPr>
      </p:pic>
      <p:pic>
        <p:nvPicPr>
          <p:cNvPr id="14" name="Picture 13">
            <a:extLst>
              <a:ext uri="{FF2B5EF4-FFF2-40B4-BE49-F238E27FC236}">
                <a16:creationId xmlns:a16="http://schemas.microsoft.com/office/drawing/2014/main" id="{DA47DFE3-C92C-7DCC-1F6D-15EC29D2EC0D}"/>
              </a:ext>
            </a:extLst>
          </p:cNvPr>
          <p:cNvPicPr>
            <a:picLocks noChangeAspect="1"/>
          </p:cNvPicPr>
          <p:nvPr/>
        </p:nvPicPr>
        <p:blipFill>
          <a:blip r:embed="rId7"/>
          <a:stretch>
            <a:fillRect/>
          </a:stretch>
        </p:blipFill>
        <p:spPr>
          <a:xfrm>
            <a:off x="6338034" y="2725937"/>
            <a:ext cx="2796317" cy="2328096"/>
          </a:xfrm>
          <a:prstGeom prst="rect">
            <a:avLst/>
          </a:prstGeom>
        </p:spPr>
      </p:pic>
      <p:pic>
        <p:nvPicPr>
          <p:cNvPr id="16" name="Picture 15">
            <a:extLst>
              <a:ext uri="{FF2B5EF4-FFF2-40B4-BE49-F238E27FC236}">
                <a16:creationId xmlns:a16="http://schemas.microsoft.com/office/drawing/2014/main" id="{EE1EBAE1-5FA8-0FD2-3E67-B74C1BDDBC9F}"/>
              </a:ext>
            </a:extLst>
          </p:cNvPr>
          <p:cNvPicPr>
            <a:picLocks noChangeAspect="1"/>
          </p:cNvPicPr>
          <p:nvPr/>
        </p:nvPicPr>
        <p:blipFill>
          <a:blip r:embed="rId8"/>
          <a:stretch>
            <a:fillRect/>
          </a:stretch>
        </p:blipFill>
        <p:spPr>
          <a:xfrm>
            <a:off x="157942" y="49157"/>
            <a:ext cx="1886343" cy="960967"/>
          </a:xfrm>
          <a:prstGeom prst="rect">
            <a:avLst/>
          </a:prstGeom>
        </p:spPr>
      </p:pic>
    </p:spTree>
    <p:extLst>
      <p:ext uri="{BB962C8B-B14F-4D97-AF65-F5344CB8AC3E}">
        <p14:creationId xmlns:p14="http://schemas.microsoft.com/office/powerpoint/2010/main" val="4073474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EC78-7658-E86A-4F7D-E41C1DD7282F}"/>
              </a:ext>
            </a:extLst>
          </p:cNvPr>
          <p:cNvSpPr>
            <a:spLocks noGrp="1"/>
          </p:cNvSpPr>
          <p:nvPr>
            <p:ph type="title"/>
          </p:nvPr>
        </p:nvSpPr>
        <p:spPr>
          <a:xfrm>
            <a:off x="428530" y="1749490"/>
            <a:ext cx="4927242" cy="3359019"/>
          </a:xfrm>
        </p:spPr>
        <p:txBody>
          <a:bodyPr/>
          <a:lstStyle/>
          <a:p>
            <a:pPr algn="ctr"/>
            <a:r>
              <a:rPr lang="en-US" dirty="0">
                <a:solidFill>
                  <a:schemeClr val="tx1"/>
                </a:solidFill>
              </a:rPr>
              <a:t>Child Nutrition</a:t>
            </a:r>
            <a:br>
              <a:rPr lang="en-US" dirty="0">
                <a:solidFill>
                  <a:schemeClr val="tx1"/>
                </a:solidFill>
              </a:rPr>
            </a:br>
            <a:r>
              <a:rPr lang="en-US" dirty="0">
                <a:solidFill>
                  <a:schemeClr val="tx1"/>
                </a:solidFill>
              </a:rPr>
              <a:t>Upcoming Event</a:t>
            </a:r>
          </a:p>
        </p:txBody>
      </p:sp>
      <p:pic>
        <p:nvPicPr>
          <p:cNvPr id="4" name="Picture 3">
            <a:extLst>
              <a:ext uri="{FF2B5EF4-FFF2-40B4-BE49-F238E27FC236}">
                <a16:creationId xmlns:a16="http://schemas.microsoft.com/office/drawing/2014/main" id="{D0D4702B-1E5B-5BA8-6CF2-5D5BAB26CEBE}"/>
              </a:ext>
            </a:extLst>
          </p:cNvPr>
          <p:cNvPicPr>
            <a:picLocks noChangeAspect="1"/>
          </p:cNvPicPr>
          <p:nvPr/>
        </p:nvPicPr>
        <p:blipFill>
          <a:blip r:embed="rId2"/>
          <a:stretch>
            <a:fillRect/>
          </a:stretch>
        </p:blipFill>
        <p:spPr>
          <a:xfrm>
            <a:off x="5607698" y="0"/>
            <a:ext cx="6334737" cy="6857999"/>
          </a:xfrm>
          <a:prstGeom prst="rect">
            <a:avLst/>
          </a:prstGeom>
        </p:spPr>
      </p:pic>
    </p:spTree>
    <p:extLst>
      <p:ext uri="{BB962C8B-B14F-4D97-AF65-F5344CB8AC3E}">
        <p14:creationId xmlns:p14="http://schemas.microsoft.com/office/powerpoint/2010/main" val="86589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59BC-B66C-E910-B695-5E8A2BB6B158}"/>
              </a:ext>
            </a:extLst>
          </p:cNvPr>
          <p:cNvSpPr>
            <a:spLocks noGrp="1"/>
          </p:cNvSpPr>
          <p:nvPr>
            <p:ph type="title"/>
          </p:nvPr>
        </p:nvSpPr>
        <p:spPr>
          <a:xfrm>
            <a:off x="157942" y="1"/>
            <a:ext cx="9413348" cy="1133080"/>
          </a:xfrm>
        </p:spPr>
        <p:txBody>
          <a:bodyPr/>
          <a:lstStyle/>
          <a:p>
            <a:pPr algn="r"/>
            <a:r>
              <a:rPr lang="en-US" dirty="0"/>
              <a:t>              Advocacy   </a:t>
            </a:r>
          </a:p>
        </p:txBody>
      </p:sp>
      <p:pic>
        <p:nvPicPr>
          <p:cNvPr id="4" name="Picture 3">
            <a:extLst>
              <a:ext uri="{FF2B5EF4-FFF2-40B4-BE49-F238E27FC236}">
                <a16:creationId xmlns:a16="http://schemas.microsoft.com/office/drawing/2014/main" id="{35236ECF-4C7A-5F29-8160-26EAB5B2E83A}"/>
              </a:ext>
            </a:extLst>
          </p:cNvPr>
          <p:cNvPicPr>
            <a:picLocks noChangeAspect="1"/>
          </p:cNvPicPr>
          <p:nvPr/>
        </p:nvPicPr>
        <p:blipFill>
          <a:blip r:embed="rId2"/>
          <a:stretch>
            <a:fillRect/>
          </a:stretch>
        </p:blipFill>
        <p:spPr>
          <a:xfrm>
            <a:off x="1011700" y="90021"/>
            <a:ext cx="5163271" cy="6677957"/>
          </a:xfrm>
          <a:prstGeom prst="rect">
            <a:avLst/>
          </a:prstGeom>
        </p:spPr>
      </p:pic>
      <p:sp>
        <p:nvSpPr>
          <p:cNvPr id="6" name="TextBox 5">
            <a:extLst>
              <a:ext uri="{FF2B5EF4-FFF2-40B4-BE49-F238E27FC236}">
                <a16:creationId xmlns:a16="http://schemas.microsoft.com/office/drawing/2014/main" id="{A683FA6A-D63D-F9CC-A3C3-65FDF156BD5B}"/>
              </a:ext>
            </a:extLst>
          </p:cNvPr>
          <p:cNvSpPr txBox="1"/>
          <p:nvPr/>
        </p:nvSpPr>
        <p:spPr>
          <a:xfrm>
            <a:off x="6401130" y="2748569"/>
            <a:ext cx="5444125" cy="1754326"/>
          </a:xfrm>
          <a:prstGeom prst="rect">
            <a:avLst/>
          </a:prstGeom>
          <a:noFill/>
        </p:spPr>
        <p:txBody>
          <a:bodyPr wrap="square">
            <a:spAutoFit/>
          </a:bodyPr>
          <a:lstStyle/>
          <a:p>
            <a:pPr algn="l" rtl="0" fontAlgn="base"/>
            <a:r>
              <a:rPr lang="nl-NL" b="0" i="0" dirty="0">
                <a:solidFill>
                  <a:srgbClr val="242424"/>
                </a:solidFill>
                <a:effectLst/>
                <a:latin typeface="Segoe UI" panose="020B0502040204020203" pitchFamily="34" charset="0"/>
              </a:rPr>
              <a:t>Join Zoom Meeting</a:t>
            </a:r>
          </a:p>
          <a:p>
            <a:pPr algn="l" rtl="0" fontAlgn="base"/>
            <a:br>
              <a:rPr lang="nl-NL" b="0" i="0" dirty="0">
                <a:solidFill>
                  <a:srgbClr val="242424"/>
                </a:solidFill>
                <a:effectLst/>
                <a:latin typeface="Segoe UI" panose="020B0502040204020203" pitchFamily="34" charset="0"/>
              </a:rPr>
            </a:br>
            <a:r>
              <a:rPr lang="nl-NL" b="0" i="0" dirty="0">
                <a:solidFill>
                  <a:srgbClr val="242424"/>
                </a:solidFill>
                <a:effectLst/>
                <a:latin typeface="Segoe UI" panose="020B0502040204020203" pitchFamily="34" charset="0"/>
              </a:rPr>
              <a:t>https://us02web.zoom.us/j/81358869004?pwd=RFd0alc5enA0QjBnbXk0RDQ5WTFSZz09</a:t>
            </a:r>
          </a:p>
          <a:p>
            <a:br>
              <a:rPr lang="nl-NL" dirty="0"/>
            </a:br>
            <a:endParaRPr lang="en-US" dirty="0"/>
          </a:p>
        </p:txBody>
      </p:sp>
    </p:spTree>
    <p:extLst>
      <p:ext uri="{BB962C8B-B14F-4D97-AF65-F5344CB8AC3E}">
        <p14:creationId xmlns:p14="http://schemas.microsoft.com/office/powerpoint/2010/main" val="411300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D65B-ED80-FB89-236D-A4A1C03E06E4}"/>
              </a:ext>
            </a:extLst>
          </p:cNvPr>
          <p:cNvSpPr>
            <a:spLocks noGrp="1"/>
          </p:cNvSpPr>
          <p:nvPr>
            <p:ph type="title"/>
          </p:nvPr>
        </p:nvSpPr>
        <p:spPr>
          <a:xfrm>
            <a:off x="382950" y="1442905"/>
            <a:ext cx="4407164" cy="4630723"/>
          </a:xfrm>
        </p:spPr>
        <p:txBody>
          <a:bodyPr>
            <a:normAutofit/>
          </a:bodyPr>
          <a:lstStyle/>
          <a:p>
            <a:pPr algn="ctr"/>
            <a:r>
              <a:rPr lang="en-US" sz="4000" dirty="0">
                <a:solidFill>
                  <a:srgbClr val="0070C0"/>
                </a:solidFill>
              </a:rPr>
              <a:t>Fort Bend ISD</a:t>
            </a:r>
            <a:br>
              <a:rPr lang="en-US" sz="4000" dirty="0">
                <a:solidFill>
                  <a:srgbClr val="0070C0"/>
                </a:solidFill>
              </a:rPr>
            </a:br>
            <a:r>
              <a:rPr lang="en-US" sz="4000" dirty="0">
                <a:solidFill>
                  <a:srgbClr val="0070C0"/>
                </a:solidFill>
              </a:rPr>
              <a:t>Observes </a:t>
            </a:r>
            <a:br>
              <a:rPr lang="en-US" sz="4000" dirty="0">
                <a:solidFill>
                  <a:srgbClr val="0070C0"/>
                </a:solidFill>
              </a:rPr>
            </a:br>
            <a:r>
              <a:rPr lang="en-US" sz="4000" dirty="0">
                <a:solidFill>
                  <a:srgbClr val="0070C0"/>
                </a:solidFill>
              </a:rPr>
              <a:t>Autism Awareness Week</a:t>
            </a:r>
            <a:br>
              <a:rPr lang="en-US" sz="4000" dirty="0">
                <a:solidFill>
                  <a:srgbClr val="0070C0"/>
                </a:solidFill>
              </a:rPr>
            </a:br>
            <a:r>
              <a:rPr lang="en-US" sz="4000" dirty="0">
                <a:solidFill>
                  <a:srgbClr val="0070C0"/>
                </a:solidFill>
              </a:rPr>
              <a:t>April 3-7, 2023</a:t>
            </a:r>
            <a:br>
              <a:rPr lang="en-US" sz="2800" dirty="0">
                <a:solidFill>
                  <a:schemeClr val="tx1"/>
                </a:solidFill>
              </a:rPr>
            </a:br>
            <a:br>
              <a:rPr lang="en-US" sz="2800" dirty="0">
                <a:solidFill>
                  <a:schemeClr val="tx1"/>
                </a:solidFill>
              </a:rPr>
            </a:br>
            <a:endParaRPr lang="en-US" sz="2800" dirty="0">
              <a:solidFill>
                <a:schemeClr val="tx1"/>
              </a:solidFill>
            </a:endParaRPr>
          </a:p>
        </p:txBody>
      </p:sp>
      <p:pic>
        <p:nvPicPr>
          <p:cNvPr id="8" name="Picture 7">
            <a:extLst>
              <a:ext uri="{FF2B5EF4-FFF2-40B4-BE49-F238E27FC236}">
                <a16:creationId xmlns:a16="http://schemas.microsoft.com/office/drawing/2014/main" id="{ED5242D5-667B-20FF-C4F5-890B1A060D62}"/>
              </a:ext>
            </a:extLst>
          </p:cNvPr>
          <p:cNvPicPr>
            <a:picLocks noChangeAspect="1"/>
          </p:cNvPicPr>
          <p:nvPr/>
        </p:nvPicPr>
        <p:blipFill>
          <a:blip r:embed="rId2"/>
          <a:stretch>
            <a:fillRect/>
          </a:stretch>
        </p:blipFill>
        <p:spPr>
          <a:xfrm>
            <a:off x="5991519" y="0"/>
            <a:ext cx="4671903" cy="6858000"/>
          </a:xfrm>
          <a:prstGeom prst="rect">
            <a:avLst/>
          </a:prstGeom>
        </p:spPr>
      </p:pic>
    </p:spTree>
    <p:extLst>
      <p:ext uri="{BB962C8B-B14F-4D97-AF65-F5344CB8AC3E}">
        <p14:creationId xmlns:p14="http://schemas.microsoft.com/office/powerpoint/2010/main" val="2480620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C681-EC8D-F455-18EA-A8A3480BDEB2}"/>
              </a:ext>
            </a:extLst>
          </p:cNvPr>
          <p:cNvSpPr>
            <a:spLocks noGrp="1"/>
          </p:cNvSpPr>
          <p:nvPr>
            <p:ph type="title"/>
          </p:nvPr>
        </p:nvSpPr>
        <p:spPr>
          <a:xfrm>
            <a:off x="5619749" y="2028825"/>
            <a:ext cx="4981575" cy="3438130"/>
          </a:xfrm>
        </p:spPr>
        <p:txBody>
          <a:bodyPr>
            <a:normAutofit fontScale="90000"/>
          </a:bodyPr>
          <a:lstStyle/>
          <a:p>
            <a:pPr algn="ctr" fontAlgn="base"/>
            <a:r>
              <a:rPr lang="en-US" sz="2200" i="0" dirty="0">
                <a:solidFill>
                  <a:schemeClr val="accent6">
                    <a:lumMod val="75000"/>
                  </a:schemeClr>
                </a:solidFill>
                <a:effectLst/>
                <a:latin typeface="Verdana" panose="020B0604030504040204" pitchFamily="34" charset="0"/>
              </a:rPr>
              <a:t>Mental Health America and Child Trends Webinar</a:t>
            </a:r>
            <a:br>
              <a:rPr lang="en-US" sz="2200" b="0" i="0" dirty="0">
                <a:solidFill>
                  <a:srgbClr val="242424"/>
                </a:solidFill>
                <a:effectLst/>
                <a:latin typeface="Verdana" panose="020B0604030504040204" pitchFamily="34" charset="0"/>
              </a:rPr>
            </a:br>
            <a:br>
              <a:rPr lang="en-US" sz="2200" b="0" i="0" dirty="0">
                <a:solidFill>
                  <a:srgbClr val="242424"/>
                </a:solidFill>
                <a:effectLst/>
                <a:latin typeface="Verdana" panose="020B0604030504040204" pitchFamily="34" charset="0"/>
              </a:rPr>
            </a:br>
            <a:r>
              <a:rPr lang="en-US" sz="2200" b="0" i="0" dirty="0">
                <a:solidFill>
                  <a:srgbClr val="242424"/>
                </a:solidFill>
                <a:effectLst/>
                <a:latin typeface="Verdana" panose="020B0604030504040204" pitchFamily="34" charset="0"/>
              </a:rPr>
              <a:t>March 28 @ 1p</a:t>
            </a:r>
            <a:br>
              <a:rPr lang="en-US" b="0" i="0" dirty="0">
                <a:solidFill>
                  <a:srgbClr val="242424"/>
                </a:solidFill>
                <a:effectLst/>
                <a:latin typeface="garamond" panose="02020404030301010803" pitchFamily="18" charset="0"/>
              </a:rPr>
            </a:br>
            <a:r>
              <a:rPr lang="en-US" sz="1200" b="0" i="0" dirty="0">
                <a:solidFill>
                  <a:srgbClr val="242424"/>
                </a:solidFill>
                <a:effectLst/>
                <a:latin typeface="garamond" panose="02020404030301010803" pitchFamily="18" charset="0"/>
              </a:rPr>
              <a:t> </a:t>
            </a:r>
            <a:br>
              <a:rPr lang="en-US" sz="1200" b="0" i="0" dirty="0">
                <a:solidFill>
                  <a:srgbClr val="242424"/>
                </a:solidFill>
                <a:effectLst/>
                <a:latin typeface="garamond" panose="02020404030301010803" pitchFamily="18" charset="0"/>
              </a:rPr>
            </a:br>
            <a:r>
              <a:rPr lang="en-US" sz="1800" b="0" i="0" dirty="0">
                <a:solidFill>
                  <a:srgbClr val="242424"/>
                </a:solidFill>
                <a:effectLst/>
                <a:latin typeface="Verdana" panose="020B0604030504040204" pitchFamily="34" charset="0"/>
              </a:rPr>
              <a:t>Panel discussion: Educators helping youth develop mental health literacy &amp; strategies to support students in gaining self-awareness and emotional regulation</a:t>
            </a:r>
            <a:br>
              <a:rPr lang="en-US" sz="1800" b="0" i="0" dirty="0">
                <a:solidFill>
                  <a:srgbClr val="242424"/>
                </a:solidFill>
                <a:effectLst/>
                <a:latin typeface="Verdana" panose="020B0604030504040204" pitchFamily="34" charset="0"/>
              </a:rPr>
            </a:br>
            <a:br>
              <a:rPr lang="en-US" b="0" i="0" dirty="0">
                <a:solidFill>
                  <a:srgbClr val="242424"/>
                </a:solidFill>
                <a:effectLst/>
                <a:latin typeface="garamond" panose="02020404030301010803" pitchFamily="18" charset="0"/>
              </a:rPr>
            </a:br>
            <a:r>
              <a:rPr lang="en-US" sz="2200" i="0" dirty="0">
                <a:solidFill>
                  <a:schemeClr val="accent6">
                    <a:lumMod val="75000"/>
                  </a:schemeClr>
                </a:solidFill>
                <a:effectLst/>
                <a:latin typeface="Verdana" panose="020B0604030504040204" pitchFamily="34" charset="0"/>
              </a:rPr>
              <a:t>Register today!</a:t>
            </a:r>
            <a:br>
              <a:rPr lang="en-US" sz="2200" i="0" dirty="0">
                <a:solidFill>
                  <a:schemeClr val="accent6">
                    <a:lumMod val="75000"/>
                  </a:schemeClr>
                </a:solidFill>
                <a:effectLst/>
                <a:latin typeface="Verdana" panose="020B0604030504040204" pitchFamily="34" charset="0"/>
              </a:rPr>
            </a:br>
            <a:br>
              <a:rPr lang="en-US" sz="1800" b="0" i="0" dirty="0">
                <a:solidFill>
                  <a:srgbClr val="242424"/>
                </a:solidFill>
                <a:effectLst/>
                <a:latin typeface="Verdana" panose="020B0604030504040204" pitchFamily="34" charset="0"/>
              </a:rPr>
            </a:br>
            <a:r>
              <a:rPr lang="en-US" sz="1800" b="0" i="0" dirty="0">
                <a:solidFill>
                  <a:srgbClr val="0563C1"/>
                </a:solidFill>
                <a:effectLst/>
                <a:latin typeface="Verdana" panose="020B0604030504040204" pitchFamily="34" charset="0"/>
                <a:hlinkClick r:id="rId2"/>
              </a:rPr>
              <a:t>https://chronicdisease.zoom.us/webinar/register/WN_ax6m--tmRBC8DDLOj_xmxw</a:t>
            </a:r>
            <a:br>
              <a:rPr lang="en-US" b="0" i="0" dirty="0">
                <a:solidFill>
                  <a:srgbClr val="242424"/>
                </a:solidFill>
                <a:effectLst/>
                <a:latin typeface="garamond" panose="02020404030301010803" pitchFamily="18" charset="0"/>
              </a:rPr>
            </a:br>
            <a:endParaRPr lang="en-US" dirty="0">
              <a:solidFill>
                <a:schemeClr val="tx1"/>
              </a:solidFill>
            </a:endParaRPr>
          </a:p>
        </p:txBody>
      </p:sp>
      <p:pic>
        <p:nvPicPr>
          <p:cNvPr id="3" name="Picture 2">
            <a:extLst>
              <a:ext uri="{FF2B5EF4-FFF2-40B4-BE49-F238E27FC236}">
                <a16:creationId xmlns:a16="http://schemas.microsoft.com/office/drawing/2014/main" id="{457FF130-0DD9-BD8D-4DAD-526CD1555769}"/>
              </a:ext>
            </a:extLst>
          </p:cNvPr>
          <p:cNvPicPr>
            <a:picLocks noChangeAspect="1"/>
          </p:cNvPicPr>
          <p:nvPr/>
        </p:nvPicPr>
        <p:blipFill>
          <a:blip r:embed="rId3"/>
          <a:stretch>
            <a:fillRect/>
          </a:stretch>
        </p:blipFill>
        <p:spPr>
          <a:xfrm>
            <a:off x="104776" y="5857875"/>
            <a:ext cx="1191898" cy="895349"/>
          </a:xfrm>
          <a:prstGeom prst="rect">
            <a:avLst/>
          </a:prstGeom>
        </p:spPr>
      </p:pic>
      <p:pic>
        <p:nvPicPr>
          <p:cNvPr id="4" name="Picture 3">
            <a:extLst>
              <a:ext uri="{FF2B5EF4-FFF2-40B4-BE49-F238E27FC236}">
                <a16:creationId xmlns:a16="http://schemas.microsoft.com/office/drawing/2014/main" id="{B4BC2B94-24ED-AD7D-3AA9-0BB62EACCBEA}"/>
              </a:ext>
            </a:extLst>
          </p:cNvPr>
          <p:cNvPicPr>
            <a:picLocks noChangeAspect="1"/>
          </p:cNvPicPr>
          <p:nvPr/>
        </p:nvPicPr>
        <p:blipFill>
          <a:blip r:embed="rId4"/>
          <a:stretch>
            <a:fillRect/>
          </a:stretch>
        </p:blipFill>
        <p:spPr>
          <a:xfrm>
            <a:off x="857249" y="1900040"/>
            <a:ext cx="4762500" cy="2457450"/>
          </a:xfrm>
          <a:prstGeom prst="rect">
            <a:avLst/>
          </a:prstGeom>
        </p:spPr>
      </p:pic>
    </p:spTree>
    <p:extLst>
      <p:ext uri="{BB962C8B-B14F-4D97-AF65-F5344CB8AC3E}">
        <p14:creationId xmlns:p14="http://schemas.microsoft.com/office/powerpoint/2010/main" val="2216152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4E04-D2F0-1FE9-2F6F-4020B5E06C90}"/>
              </a:ext>
            </a:extLst>
          </p:cNvPr>
          <p:cNvSpPr>
            <a:spLocks noGrp="1"/>
          </p:cNvSpPr>
          <p:nvPr>
            <p:ph type="title"/>
          </p:nvPr>
        </p:nvSpPr>
        <p:spPr>
          <a:xfrm>
            <a:off x="5855854" y="1657927"/>
            <a:ext cx="5273964" cy="3980873"/>
          </a:xfrm>
        </p:spPr>
        <p:txBody>
          <a:bodyPr>
            <a:noAutofit/>
          </a:bodyPr>
          <a:lstStyle/>
          <a:p>
            <a:pPr algn="ctr"/>
            <a:r>
              <a:rPr lang="en-US" sz="3600" dirty="0">
                <a:solidFill>
                  <a:schemeClr val="tx1"/>
                </a:solidFill>
              </a:rPr>
              <a:t>Congratulations to </a:t>
            </a:r>
            <a:br>
              <a:rPr lang="en-US" sz="3600" dirty="0">
                <a:solidFill>
                  <a:schemeClr val="tx1"/>
                </a:solidFill>
              </a:rPr>
            </a:br>
            <a:r>
              <a:rPr lang="en-US" sz="3600" dirty="0">
                <a:solidFill>
                  <a:schemeClr val="tx1"/>
                </a:solidFill>
              </a:rPr>
              <a:t>Mr. Framy Diaz</a:t>
            </a:r>
            <a:br>
              <a:rPr lang="en-US" sz="3600" dirty="0">
                <a:solidFill>
                  <a:schemeClr val="tx1"/>
                </a:solidFill>
              </a:rPr>
            </a:br>
            <a:r>
              <a:rPr lang="en-US" sz="3600" dirty="0">
                <a:solidFill>
                  <a:schemeClr val="tx1"/>
                </a:solidFill>
              </a:rPr>
              <a:t>of</a:t>
            </a:r>
            <a:br>
              <a:rPr lang="en-US" sz="3600" dirty="0">
                <a:solidFill>
                  <a:schemeClr val="tx1"/>
                </a:solidFill>
              </a:rPr>
            </a:br>
            <a:r>
              <a:rPr lang="en-US" sz="3600" dirty="0">
                <a:solidFill>
                  <a:schemeClr val="tx1"/>
                </a:solidFill>
              </a:rPr>
              <a:t>Ridgemont Elementary School</a:t>
            </a:r>
            <a:br>
              <a:rPr lang="en-US" sz="3600" dirty="0">
                <a:solidFill>
                  <a:schemeClr val="tx1"/>
                </a:solidFill>
              </a:rPr>
            </a:br>
            <a:r>
              <a:rPr lang="en-US" sz="3600" dirty="0">
                <a:solidFill>
                  <a:schemeClr val="tx1"/>
                </a:solidFill>
              </a:rPr>
              <a:t>for being named Elementary Principal of the Year</a:t>
            </a:r>
          </a:p>
        </p:txBody>
      </p:sp>
      <p:pic>
        <p:nvPicPr>
          <p:cNvPr id="3" name="Picture 2">
            <a:extLst>
              <a:ext uri="{FF2B5EF4-FFF2-40B4-BE49-F238E27FC236}">
                <a16:creationId xmlns:a16="http://schemas.microsoft.com/office/drawing/2014/main" id="{3A553611-7EB1-00B8-B83F-E7A18B0F90C8}"/>
              </a:ext>
            </a:extLst>
          </p:cNvPr>
          <p:cNvPicPr>
            <a:picLocks noChangeAspect="1"/>
          </p:cNvPicPr>
          <p:nvPr/>
        </p:nvPicPr>
        <p:blipFill>
          <a:blip r:embed="rId2"/>
          <a:stretch>
            <a:fillRect/>
          </a:stretch>
        </p:blipFill>
        <p:spPr>
          <a:xfrm>
            <a:off x="570345" y="1468582"/>
            <a:ext cx="4359564" cy="4359564"/>
          </a:xfrm>
          <a:prstGeom prst="rect">
            <a:avLst/>
          </a:prstGeom>
        </p:spPr>
      </p:pic>
    </p:spTree>
    <p:extLst>
      <p:ext uri="{BB962C8B-B14F-4D97-AF65-F5344CB8AC3E}">
        <p14:creationId xmlns:p14="http://schemas.microsoft.com/office/powerpoint/2010/main" val="3042236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B553-2D4C-1CC7-AFB8-3F15E6AA49B0}"/>
              </a:ext>
            </a:extLst>
          </p:cNvPr>
          <p:cNvSpPr>
            <a:spLocks noGrp="1"/>
          </p:cNvSpPr>
          <p:nvPr>
            <p:ph type="title"/>
          </p:nvPr>
        </p:nvSpPr>
        <p:spPr/>
        <p:txBody>
          <a:bodyPr/>
          <a:lstStyle/>
          <a:p>
            <a:pPr algn="ctr"/>
            <a:r>
              <a:rPr lang="en-US" dirty="0"/>
              <a:t>Fort Bend ISD Celebrates National Nutrition Month</a:t>
            </a:r>
          </a:p>
        </p:txBody>
      </p:sp>
      <p:pic>
        <p:nvPicPr>
          <p:cNvPr id="3" name="Picture 2">
            <a:extLst>
              <a:ext uri="{FF2B5EF4-FFF2-40B4-BE49-F238E27FC236}">
                <a16:creationId xmlns:a16="http://schemas.microsoft.com/office/drawing/2014/main" id="{E1B28C77-D443-9CE4-AAAC-7D1F3A77E559}"/>
              </a:ext>
            </a:extLst>
          </p:cNvPr>
          <p:cNvPicPr>
            <a:picLocks noChangeAspect="1"/>
          </p:cNvPicPr>
          <p:nvPr/>
        </p:nvPicPr>
        <p:blipFill>
          <a:blip r:embed="rId2"/>
          <a:stretch>
            <a:fillRect/>
          </a:stretch>
        </p:blipFill>
        <p:spPr>
          <a:xfrm>
            <a:off x="8724348" y="1209963"/>
            <a:ext cx="3184405" cy="2388304"/>
          </a:xfrm>
          <a:prstGeom prst="rect">
            <a:avLst/>
          </a:prstGeom>
        </p:spPr>
      </p:pic>
      <p:pic>
        <p:nvPicPr>
          <p:cNvPr id="4" name="Picture 3">
            <a:extLst>
              <a:ext uri="{FF2B5EF4-FFF2-40B4-BE49-F238E27FC236}">
                <a16:creationId xmlns:a16="http://schemas.microsoft.com/office/drawing/2014/main" id="{BD47A6BA-29F4-451C-B3AC-6D7FD5F89D3D}"/>
              </a:ext>
            </a:extLst>
          </p:cNvPr>
          <p:cNvPicPr>
            <a:picLocks noChangeAspect="1"/>
          </p:cNvPicPr>
          <p:nvPr/>
        </p:nvPicPr>
        <p:blipFill>
          <a:blip r:embed="rId3"/>
          <a:stretch>
            <a:fillRect/>
          </a:stretch>
        </p:blipFill>
        <p:spPr>
          <a:xfrm>
            <a:off x="157942" y="1209962"/>
            <a:ext cx="3876223" cy="5498361"/>
          </a:xfrm>
          <a:prstGeom prst="rect">
            <a:avLst/>
          </a:prstGeom>
        </p:spPr>
      </p:pic>
      <p:pic>
        <p:nvPicPr>
          <p:cNvPr id="5" name="Picture 4">
            <a:extLst>
              <a:ext uri="{FF2B5EF4-FFF2-40B4-BE49-F238E27FC236}">
                <a16:creationId xmlns:a16="http://schemas.microsoft.com/office/drawing/2014/main" id="{8229893B-681A-19D1-A0C2-586F436F68D0}"/>
              </a:ext>
            </a:extLst>
          </p:cNvPr>
          <p:cNvPicPr>
            <a:picLocks noChangeAspect="1"/>
          </p:cNvPicPr>
          <p:nvPr/>
        </p:nvPicPr>
        <p:blipFill>
          <a:blip r:embed="rId4"/>
          <a:stretch>
            <a:fillRect/>
          </a:stretch>
        </p:blipFill>
        <p:spPr>
          <a:xfrm>
            <a:off x="4088638" y="1209963"/>
            <a:ext cx="4581237" cy="3435928"/>
          </a:xfrm>
          <a:prstGeom prst="rect">
            <a:avLst/>
          </a:prstGeom>
        </p:spPr>
      </p:pic>
      <p:pic>
        <p:nvPicPr>
          <p:cNvPr id="6" name="Picture 5">
            <a:extLst>
              <a:ext uri="{FF2B5EF4-FFF2-40B4-BE49-F238E27FC236}">
                <a16:creationId xmlns:a16="http://schemas.microsoft.com/office/drawing/2014/main" id="{5E3D5929-889B-26C7-44A6-1F98A8709E91}"/>
              </a:ext>
            </a:extLst>
          </p:cNvPr>
          <p:cNvPicPr>
            <a:picLocks noChangeAspect="1"/>
          </p:cNvPicPr>
          <p:nvPr/>
        </p:nvPicPr>
        <p:blipFill>
          <a:blip r:embed="rId5"/>
          <a:stretch>
            <a:fillRect/>
          </a:stretch>
        </p:blipFill>
        <p:spPr>
          <a:xfrm>
            <a:off x="8892142" y="3598267"/>
            <a:ext cx="2848816" cy="3171825"/>
          </a:xfrm>
          <a:prstGeom prst="rect">
            <a:avLst/>
          </a:prstGeom>
        </p:spPr>
      </p:pic>
      <p:pic>
        <p:nvPicPr>
          <p:cNvPr id="7" name="Picture 6">
            <a:extLst>
              <a:ext uri="{FF2B5EF4-FFF2-40B4-BE49-F238E27FC236}">
                <a16:creationId xmlns:a16="http://schemas.microsoft.com/office/drawing/2014/main" id="{B0994FD7-9816-19D7-E8EC-77F4A37A9710}"/>
              </a:ext>
            </a:extLst>
          </p:cNvPr>
          <p:cNvPicPr>
            <a:picLocks noChangeAspect="1"/>
          </p:cNvPicPr>
          <p:nvPr/>
        </p:nvPicPr>
        <p:blipFill>
          <a:blip r:embed="rId6"/>
          <a:stretch>
            <a:fillRect/>
          </a:stretch>
        </p:blipFill>
        <p:spPr>
          <a:xfrm>
            <a:off x="4903842" y="4645891"/>
            <a:ext cx="2384316" cy="2062433"/>
          </a:xfrm>
          <a:prstGeom prst="rect">
            <a:avLst/>
          </a:prstGeom>
        </p:spPr>
      </p:pic>
    </p:spTree>
    <p:extLst>
      <p:ext uri="{BB962C8B-B14F-4D97-AF65-F5344CB8AC3E}">
        <p14:creationId xmlns:p14="http://schemas.microsoft.com/office/powerpoint/2010/main" val="4134793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B273-C930-E7F8-C298-41E2A0CD2E61}"/>
              </a:ext>
            </a:extLst>
          </p:cNvPr>
          <p:cNvSpPr>
            <a:spLocks noGrp="1"/>
          </p:cNvSpPr>
          <p:nvPr>
            <p:ph type="title"/>
          </p:nvPr>
        </p:nvSpPr>
        <p:spPr>
          <a:xfrm>
            <a:off x="157942" y="2"/>
            <a:ext cx="12034058" cy="1019174"/>
          </a:xfrm>
        </p:spPr>
        <p:txBody>
          <a:bodyPr/>
          <a:lstStyle/>
          <a:p>
            <a:endParaRPr lang="en-US" dirty="0"/>
          </a:p>
        </p:txBody>
      </p:sp>
      <p:pic>
        <p:nvPicPr>
          <p:cNvPr id="3" name="Picture 2">
            <a:extLst>
              <a:ext uri="{FF2B5EF4-FFF2-40B4-BE49-F238E27FC236}">
                <a16:creationId xmlns:a16="http://schemas.microsoft.com/office/drawing/2014/main" id="{A78EDE60-69D1-F50E-F822-E79FC7F02BD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643461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CC63-02F1-DB7F-CEE8-36513497DFB9}"/>
              </a:ext>
            </a:extLst>
          </p:cNvPr>
          <p:cNvSpPr>
            <a:spLocks noGrp="1"/>
          </p:cNvSpPr>
          <p:nvPr>
            <p:ph type="title"/>
          </p:nvPr>
        </p:nvSpPr>
        <p:spPr>
          <a:xfrm>
            <a:off x="5889072" y="1483801"/>
            <a:ext cx="5807978" cy="4846739"/>
          </a:xfrm>
        </p:spPr>
        <p:txBody>
          <a:bodyPr>
            <a:normAutofit/>
          </a:bodyPr>
          <a:lstStyle/>
          <a:p>
            <a:pPr algn="ctr"/>
            <a:r>
              <a:rPr lang="en-US" sz="3200" dirty="0">
                <a:solidFill>
                  <a:srgbClr val="C00000"/>
                </a:solidFill>
              </a:rPr>
              <a:t>Upcoming SHAC Meeting</a:t>
            </a:r>
            <a:br>
              <a:rPr lang="en-US" sz="3200" dirty="0">
                <a:solidFill>
                  <a:schemeClr val="tx1"/>
                </a:solidFill>
              </a:rPr>
            </a:br>
            <a:br>
              <a:rPr lang="en-US" sz="3200" dirty="0">
                <a:solidFill>
                  <a:schemeClr val="tx1"/>
                </a:solidFill>
              </a:rPr>
            </a:br>
            <a:r>
              <a:rPr lang="en-US" sz="2800" dirty="0">
                <a:solidFill>
                  <a:schemeClr val="tx1"/>
                </a:solidFill>
              </a:rPr>
              <a:t>April 19, 2023</a:t>
            </a:r>
            <a:br>
              <a:rPr lang="en-US" sz="2800" dirty="0">
                <a:solidFill>
                  <a:schemeClr val="tx1"/>
                </a:solidFill>
              </a:rPr>
            </a:br>
            <a:r>
              <a:rPr lang="en-US" sz="2800" dirty="0">
                <a:solidFill>
                  <a:schemeClr val="tx1"/>
                </a:solidFill>
              </a:rPr>
              <a:t>12 pm – 2 pm</a:t>
            </a:r>
            <a:br>
              <a:rPr lang="en-US" sz="2800" dirty="0">
                <a:solidFill>
                  <a:schemeClr val="tx1"/>
                </a:solidFill>
              </a:rPr>
            </a:br>
            <a:br>
              <a:rPr lang="en-US" sz="2800" b="0" dirty="0">
                <a:solidFill>
                  <a:schemeClr val="tx1"/>
                </a:solidFill>
              </a:rPr>
            </a:br>
            <a:r>
              <a:rPr lang="en-US" sz="2800" b="0" dirty="0">
                <a:solidFill>
                  <a:srgbClr val="C00000"/>
                </a:solidFill>
              </a:rPr>
              <a:t>Fort Bend ISD Administration Building</a:t>
            </a:r>
            <a:br>
              <a:rPr lang="en-US" sz="2800" b="0" dirty="0">
                <a:solidFill>
                  <a:srgbClr val="C00000"/>
                </a:solidFill>
              </a:rPr>
            </a:br>
            <a:r>
              <a:rPr lang="en-US" sz="2800" b="0" dirty="0">
                <a:solidFill>
                  <a:srgbClr val="C00000"/>
                </a:solidFill>
              </a:rPr>
              <a:t>Boardroom</a:t>
            </a:r>
            <a:br>
              <a:rPr lang="en-US" sz="2800" b="0" dirty="0">
                <a:solidFill>
                  <a:schemeClr val="tx1"/>
                </a:solidFill>
              </a:rPr>
            </a:br>
            <a:r>
              <a:rPr lang="en-US" sz="2800" b="0" dirty="0">
                <a:solidFill>
                  <a:schemeClr val="tx1"/>
                </a:solidFill>
              </a:rPr>
              <a:t>16431 Lexington Blvd</a:t>
            </a:r>
            <a:br>
              <a:rPr lang="en-US" sz="2800" b="0" dirty="0">
                <a:solidFill>
                  <a:schemeClr val="tx1"/>
                </a:solidFill>
              </a:rPr>
            </a:br>
            <a:r>
              <a:rPr lang="en-US" sz="2800" b="0" dirty="0">
                <a:solidFill>
                  <a:schemeClr val="tx1"/>
                </a:solidFill>
              </a:rPr>
              <a:t>Sugar Land, TX 77479</a:t>
            </a:r>
          </a:p>
        </p:txBody>
      </p:sp>
      <p:pic>
        <p:nvPicPr>
          <p:cNvPr id="3" name="Picture 2">
            <a:extLst>
              <a:ext uri="{FF2B5EF4-FFF2-40B4-BE49-F238E27FC236}">
                <a16:creationId xmlns:a16="http://schemas.microsoft.com/office/drawing/2014/main" id="{F8299349-EE16-02B0-0FE7-BB469857E9DA}"/>
              </a:ext>
            </a:extLst>
          </p:cNvPr>
          <p:cNvPicPr>
            <a:picLocks noChangeAspect="1"/>
          </p:cNvPicPr>
          <p:nvPr/>
        </p:nvPicPr>
        <p:blipFill>
          <a:blip r:embed="rId2"/>
          <a:stretch>
            <a:fillRect/>
          </a:stretch>
        </p:blipFill>
        <p:spPr>
          <a:xfrm>
            <a:off x="669371" y="1483802"/>
            <a:ext cx="4846740" cy="4846740"/>
          </a:xfrm>
          <a:prstGeom prst="rect">
            <a:avLst/>
          </a:prstGeom>
        </p:spPr>
      </p:pic>
    </p:spTree>
    <p:extLst>
      <p:ext uri="{BB962C8B-B14F-4D97-AF65-F5344CB8AC3E}">
        <p14:creationId xmlns:p14="http://schemas.microsoft.com/office/powerpoint/2010/main" val="12588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07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6290-364F-253C-5E27-4327C2FDD3EF}"/>
              </a:ext>
            </a:extLst>
          </p:cNvPr>
          <p:cNvSpPr>
            <a:spLocks noGrp="1"/>
          </p:cNvSpPr>
          <p:nvPr>
            <p:ph type="title"/>
          </p:nvPr>
        </p:nvSpPr>
        <p:spPr>
          <a:xfrm>
            <a:off x="6578002" y="2942628"/>
            <a:ext cx="4963885" cy="1133080"/>
          </a:xfrm>
        </p:spPr>
        <p:txBody>
          <a:bodyPr>
            <a:normAutofit fontScale="90000"/>
          </a:bodyPr>
          <a:lstStyle/>
          <a:p>
            <a:pPr algn="ctr"/>
            <a:r>
              <a:rPr lang="en-US" dirty="0">
                <a:solidFill>
                  <a:schemeClr val="tx1"/>
                </a:solidFill>
              </a:rPr>
              <a:t>Important &amp; Relevance of Public Hearing #2</a:t>
            </a:r>
          </a:p>
        </p:txBody>
      </p:sp>
      <p:pic>
        <p:nvPicPr>
          <p:cNvPr id="6" name="Picture 5">
            <a:extLst>
              <a:ext uri="{FF2B5EF4-FFF2-40B4-BE49-F238E27FC236}">
                <a16:creationId xmlns:a16="http://schemas.microsoft.com/office/drawing/2014/main" id="{12D71D4C-BAB3-5300-90D6-C3E7A90044E0}"/>
              </a:ext>
            </a:extLst>
          </p:cNvPr>
          <p:cNvPicPr>
            <a:picLocks noChangeAspect="1"/>
          </p:cNvPicPr>
          <p:nvPr/>
        </p:nvPicPr>
        <p:blipFill>
          <a:blip r:embed="rId2"/>
          <a:stretch>
            <a:fillRect/>
          </a:stretch>
        </p:blipFill>
        <p:spPr>
          <a:xfrm>
            <a:off x="1114911" y="1443036"/>
            <a:ext cx="4847350" cy="4847350"/>
          </a:xfrm>
          <a:prstGeom prst="rect">
            <a:avLst/>
          </a:prstGeom>
        </p:spPr>
      </p:pic>
    </p:spTree>
    <p:extLst>
      <p:ext uri="{BB962C8B-B14F-4D97-AF65-F5344CB8AC3E}">
        <p14:creationId xmlns:p14="http://schemas.microsoft.com/office/powerpoint/2010/main" val="2775183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5862539"/>
            <a:ext cx="9144000" cy="4414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Public Hearing # </a:t>
            </a: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6304003"/>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21</a:t>
            </a:r>
            <a:r>
              <a:rPr kumimoji="0" lang="en-US" sz="11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2023</a:t>
            </a:r>
            <a:endParaRPr kumimoji="0" lang="en-US" sz="1100" b="0" i="0" u="none" strike="noStrike" kern="1200" cap="none" spc="30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Title 1">
            <a:extLst>
              <a:ext uri="{FF2B5EF4-FFF2-40B4-BE49-F238E27FC236}">
                <a16:creationId xmlns:a16="http://schemas.microsoft.com/office/drawing/2014/main" id="{F7E5945F-71B3-4268-A5DF-5E61B0059960}"/>
              </a:ext>
            </a:extLst>
          </p:cNvPr>
          <p:cNvSpPr txBox="1">
            <a:spLocks noGrp="1"/>
          </p:cNvSpPr>
          <p:nvPr>
            <p:ph type="title"/>
          </p:nvPr>
        </p:nvSpPr>
        <p:spPr bwMode="auto">
          <a:xfrm>
            <a:off x="838200" y="5021263"/>
            <a:ext cx="10515600" cy="8493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Calibri" charset="0"/>
              </a:defRPr>
            </a:lvl2pPr>
            <a:lvl3pPr algn="l" defTabSz="457200" rtl="0" eaLnBrk="1" fontAlgn="base" hangingPunct="1">
              <a:spcBef>
                <a:spcPct val="0"/>
              </a:spcBef>
              <a:spcAft>
                <a:spcPct val="0"/>
              </a:spcAft>
              <a:defRPr sz="4000">
                <a:solidFill>
                  <a:schemeClr val="tx1"/>
                </a:solidFill>
                <a:latin typeface="Calibri" charset="0"/>
              </a:defRPr>
            </a:lvl3pPr>
            <a:lvl4pPr algn="l" defTabSz="457200" rtl="0" eaLnBrk="1" fontAlgn="base" hangingPunct="1">
              <a:spcBef>
                <a:spcPct val="0"/>
              </a:spcBef>
              <a:spcAft>
                <a:spcPct val="0"/>
              </a:spcAft>
              <a:defRPr sz="4000">
                <a:solidFill>
                  <a:schemeClr val="tx1"/>
                </a:solidFill>
                <a:latin typeface="Calibri" charset="0"/>
              </a:defRPr>
            </a:lvl4pPr>
            <a:lvl5pPr algn="l" defTabSz="457200" rtl="0" eaLnBrk="1" fontAlgn="base" hangingPunct="1">
              <a:spcBef>
                <a:spcPct val="0"/>
              </a:spcBef>
              <a:spcAft>
                <a:spcPct val="0"/>
              </a:spcAft>
              <a:defRPr sz="4000">
                <a:solidFill>
                  <a:schemeClr val="tx1"/>
                </a:solidFill>
                <a:latin typeface="Calibri" charset="0"/>
              </a:defRPr>
            </a:lvl5pPr>
            <a:lvl6pPr marL="457200" algn="l" defTabSz="457200" rtl="0" eaLnBrk="1" fontAlgn="base" hangingPunct="1">
              <a:spcBef>
                <a:spcPct val="0"/>
              </a:spcBef>
              <a:spcAft>
                <a:spcPct val="0"/>
              </a:spcAft>
              <a:defRPr sz="4000">
                <a:solidFill>
                  <a:schemeClr val="tx1"/>
                </a:solidFill>
                <a:latin typeface="Calibri" charset="0"/>
              </a:defRPr>
            </a:lvl6pPr>
            <a:lvl7pPr marL="914400" algn="l" defTabSz="457200" rtl="0" eaLnBrk="1" fontAlgn="base" hangingPunct="1">
              <a:spcBef>
                <a:spcPct val="0"/>
              </a:spcBef>
              <a:spcAft>
                <a:spcPct val="0"/>
              </a:spcAft>
              <a:defRPr sz="4000">
                <a:solidFill>
                  <a:schemeClr val="tx1"/>
                </a:solidFill>
                <a:latin typeface="Calibri" charset="0"/>
              </a:defRPr>
            </a:lvl7pPr>
            <a:lvl8pPr marL="1371600" algn="l" defTabSz="457200" rtl="0" eaLnBrk="1" fontAlgn="base" hangingPunct="1">
              <a:spcBef>
                <a:spcPct val="0"/>
              </a:spcBef>
              <a:spcAft>
                <a:spcPct val="0"/>
              </a:spcAft>
              <a:defRPr sz="4000">
                <a:solidFill>
                  <a:schemeClr val="tx1"/>
                </a:solidFill>
                <a:latin typeface="Calibri" charset="0"/>
              </a:defRPr>
            </a:lvl8pPr>
            <a:lvl9pPr marL="1828800" algn="l" defTabSz="457200" rtl="0" eaLnBrk="1" fontAlgn="base" hangingPunct="1">
              <a:spcBef>
                <a:spcPct val="0"/>
              </a:spcBef>
              <a:spcAft>
                <a:spcPct val="0"/>
              </a:spcAft>
              <a:defRPr sz="4000">
                <a:solidFill>
                  <a:schemeClr val="tx1"/>
                </a:solidFill>
                <a:latin typeface="Calibri" charset="0"/>
              </a:defRPr>
            </a:lvl9pPr>
          </a:lstStyle>
          <a:p>
            <a:pPr algn="ctr">
              <a:defRPr/>
            </a:pPr>
            <a:r>
              <a:rPr lang="en-US" b="1" dirty="0">
                <a:solidFill>
                  <a:schemeClr val="bg1"/>
                </a:solidFill>
              </a:rPr>
              <a:t>Prevention Support Materials </a:t>
            </a:r>
            <a:endPar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01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72CF56-DD77-4306-88AF-DA5B6E5A1BAC}"/>
              </a:ext>
            </a:extLst>
          </p:cNvPr>
          <p:cNvGrpSpPr/>
          <p:nvPr/>
        </p:nvGrpSpPr>
        <p:grpSpPr>
          <a:xfrm>
            <a:off x="1148318" y="1508613"/>
            <a:ext cx="9691038" cy="4466884"/>
            <a:chOff x="-1" y="1790163"/>
            <a:chExt cx="9011894" cy="3511282"/>
          </a:xfrm>
        </p:grpSpPr>
        <p:grpSp>
          <p:nvGrpSpPr>
            <p:cNvPr id="4" name="Group 3">
              <a:extLst>
                <a:ext uri="{FF2B5EF4-FFF2-40B4-BE49-F238E27FC236}">
                  <a16:creationId xmlns:a16="http://schemas.microsoft.com/office/drawing/2014/main" id="{E85223B9-164C-4CDB-860D-103B9043796F}"/>
                </a:ext>
              </a:extLst>
            </p:cNvPr>
            <p:cNvGrpSpPr/>
            <p:nvPr/>
          </p:nvGrpSpPr>
          <p:grpSpPr>
            <a:xfrm>
              <a:off x="-1" y="1790163"/>
              <a:ext cx="9011894" cy="3511282"/>
              <a:chOff x="-1" y="1790163"/>
              <a:chExt cx="9011894" cy="3511282"/>
            </a:xfrm>
          </p:grpSpPr>
          <p:grpSp>
            <p:nvGrpSpPr>
              <p:cNvPr id="10" name="Group 9">
                <a:extLst>
                  <a:ext uri="{FF2B5EF4-FFF2-40B4-BE49-F238E27FC236}">
                    <a16:creationId xmlns:a16="http://schemas.microsoft.com/office/drawing/2014/main" id="{2F112853-6901-412E-BC3D-E07EEEB8F3BF}"/>
                  </a:ext>
                </a:extLst>
              </p:cNvPr>
              <p:cNvGrpSpPr/>
              <p:nvPr/>
            </p:nvGrpSpPr>
            <p:grpSpPr>
              <a:xfrm>
                <a:off x="6721552" y="2485461"/>
                <a:ext cx="2290341" cy="2120686"/>
                <a:chOff x="7575094" y="2156115"/>
                <a:chExt cx="3053788" cy="2827582"/>
              </a:xfrm>
            </p:grpSpPr>
            <p:grpSp>
              <p:nvGrpSpPr>
                <p:cNvPr id="28" name="Group 27">
                  <a:extLst>
                    <a:ext uri="{FF2B5EF4-FFF2-40B4-BE49-F238E27FC236}">
                      <a16:creationId xmlns:a16="http://schemas.microsoft.com/office/drawing/2014/main" id="{4D0A0C18-8BAE-483D-A86B-EBA5EF959065}"/>
                    </a:ext>
                  </a:extLst>
                </p:cNvPr>
                <p:cNvGrpSpPr/>
                <p:nvPr/>
              </p:nvGrpSpPr>
              <p:grpSpPr>
                <a:xfrm>
                  <a:off x="7604662" y="2185683"/>
                  <a:ext cx="3024220" cy="2798014"/>
                  <a:chOff x="3281881" y="1239605"/>
                  <a:chExt cx="2183307" cy="2020001"/>
                </a:xfrm>
                <a:solidFill>
                  <a:schemeClr val="bg1">
                    <a:lumMod val="65000"/>
                  </a:schemeClr>
                </a:solidFill>
              </p:grpSpPr>
              <p:grpSp>
                <p:nvGrpSpPr>
                  <p:cNvPr id="37" name="Group 36">
                    <a:extLst>
                      <a:ext uri="{FF2B5EF4-FFF2-40B4-BE49-F238E27FC236}">
                        <a16:creationId xmlns:a16="http://schemas.microsoft.com/office/drawing/2014/main" id="{501935E6-CD3D-409E-8351-21ED937B5A83}"/>
                      </a:ext>
                    </a:extLst>
                  </p:cNvPr>
                  <p:cNvGrpSpPr/>
                  <p:nvPr/>
                </p:nvGrpSpPr>
                <p:grpSpPr>
                  <a:xfrm>
                    <a:off x="3281881" y="1239605"/>
                    <a:ext cx="2020000" cy="2020001"/>
                    <a:chOff x="1338245" y="1259213"/>
                    <a:chExt cx="1947090" cy="1947090"/>
                  </a:xfrm>
                  <a:grpFill/>
                </p:grpSpPr>
                <p:sp>
                  <p:nvSpPr>
                    <p:cNvPr id="41" name="Freeform 143">
                      <a:extLst>
                        <a:ext uri="{FF2B5EF4-FFF2-40B4-BE49-F238E27FC236}">
                          <a16:creationId xmlns:a16="http://schemas.microsoft.com/office/drawing/2014/main" id="{A22DD471-05D4-46BB-9007-D401BC264FE7}"/>
                        </a:ext>
                      </a:extLst>
                    </p:cNvPr>
                    <p:cNvSpPr/>
                    <p:nvPr/>
                  </p:nvSpPr>
                  <p:spPr>
                    <a:xfrm>
                      <a:off x="1338245" y="1259213"/>
                      <a:ext cx="1947090" cy="1947090"/>
                    </a:xfrm>
                    <a:custGeom>
                      <a:avLst/>
                      <a:gdLst>
                        <a:gd name="connsiteX0" fmla="*/ 973545 w 1947090"/>
                        <a:gd name="connsiteY0" fmla="*/ 0 h 1947090"/>
                        <a:gd name="connsiteX1" fmla="*/ 1517863 w 1947090"/>
                        <a:gd name="connsiteY1" fmla="*/ 166266 h 1947090"/>
                        <a:gd name="connsiteX2" fmla="*/ 1610520 w 1947090"/>
                        <a:gd name="connsiteY2" fmla="*/ 242715 h 1947090"/>
                        <a:gd name="connsiteX3" fmla="*/ 1513069 w 1947090"/>
                        <a:gd name="connsiteY3" fmla="*/ 306254 h 1947090"/>
                        <a:gd name="connsiteX4" fmla="*/ 1505724 w 1947090"/>
                        <a:gd name="connsiteY4" fmla="*/ 363277 h 1947090"/>
                        <a:gd name="connsiteX5" fmla="*/ 1428170 w 1947090"/>
                        <a:gd name="connsiteY5" fmla="*/ 299290 h 1947090"/>
                        <a:gd name="connsiteX6" fmla="*/ 973545 w 1947090"/>
                        <a:gd name="connsiteY6" fmla="*/ 160421 h 1947090"/>
                        <a:gd name="connsiteX7" fmla="*/ 160421 w 1947090"/>
                        <a:gd name="connsiteY7" fmla="*/ 973545 h 1947090"/>
                        <a:gd name="connsiteX8" fmla="*/ 973545 w 1947090"/>
                        <a:gd name="connsiteY8" fmla="*/ 1786669 h 1947090"/>
                        <a:gd name="connsiteX9" fmla="*/ 1786669 w 1947090"/>
                        <a:gd name="connsiteY9" fmla="*/ 973545 h 1947090"/>
                        <a:gd name="connsiteX10" fmla="*/ 1770149 w 1947090"/>
                        <a:gd name="connsiteY10" fmla="*/ 809672 h 1947090"/>
                        <a:gd name="connsiteX11" fmla="*/ 1753289 w 1947090"/>
                        <a:gd name="connsiteY11" fmla="*/ 744098 h 1947090"/>
                        <a:gd name="connsiteX12" fmla="*/ 1808051 w 1947090"/>
                        <a:gd name="connsiteY12" fmla="*/ 760486 h 1947090"/>
                        <a:gd name="connsiteX13" fmla="*/ 1906476 w 1947090"/>
                        <a:gd name="connsiteY13" fmla="*/ 696312 h 1947090"/>
                        <a:gd name="connsiteX14" fmla="*/ 1927311 w 1947090"/>
                        <a:gd name="connsiteY14" fmla="*/ 777342 h 1947090"/>
                        <a:gd name="connsiteX15" fmla="*/ 1947090 w 1947090"/>
                        <a:gd name="connsiteY15" fmla="*/ 973545 h 1947090"/>
                        <a:gd name="connsiteX16" fmla="*/ 973545 w 1947090"/>
                        <a:gd name="connsiteY16" fmla="*/ 1947090 h 1947090"/>
                        <a:gd name="connsiteX17" fmla="*/ 0 w 1947090"/>
                        <a:gd name="connsiteY17" fmla="*/ 973545 h 1947090"/>
                        <a:gd name="connsiteX18" fmla="*/ 973545 w 1947090"/>
                        <a:gd name="connsiteY18" fmla="*/ 0 h 19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7090" h="1947090">
                          <a:moveTo>
                            <a:pt x="973545" y="0"/>
                          </a:moveTo>
                          <a:cubicBezTo>
                            <a:pt x="1175173" y="0"/>
                            <a:pt x="1362485" y="61294"/>
                            <a:pt x="1517863" y="166266"/>
                          </a:cubicBezTo>
                          <a:lnTo>
                            <a:pt x="1610520" y="242715"/>
                          </a:lnTo>
                          <a:lnTo>
                            <a:pt x="1513069" y="306254"/>
                          </a:lnTo>
                          <a:lnTo>
                            <a:pt x="1505724" y="363277"/>
                          </a:lnTo>
                          <a:lnTo>
                            <a:pt x="1428170" y="299290"/>
                          </a:lnTo>
                          <a:cubicBezTo>
                            <a:pt x="1298395" y="211615"/>
                            <a:pt x="1141949" y="160421"/>
                            <a:pt x="973545" y="160421"/>
                          </a:cubicBezTo>
                          <a:cubicBezTo>
                            <a:pt x="524469" y="160421"/>
                            <a:pt x="160421" y="524469"/>
                            <a:pt x="160421" y="973545"/>
                          </a:cubicBezTo>
                          <a:cubicBezTo>
                            <a:pt x="160421" y="1422621"/>
                            <a:pt x="524469" y="1786669"/>
                            <a:pt x="973545" y="1786669"/>
                          </a:cubicBezTo>
                          <a:cubicBezTo>
                            <a:pt x="1422621" y="1786669"/>
                            <a:pt x="1786669" y="1422621"/>
                            <a:pt x="1786669" y="973545"/>
                          </a:cubicBezTo>
                          <a:cubicBezTo>
                            <a:pt x="1786669" y="917411"/>
                            <a:pt x="1780981" y="862605"/>
                            <a:pt x="1770149" y="809672"/>
                          </a:cubicBezTo>
                          <a:lnTo>
                            <a:pt x="1753289" y="744098"/>
                          </a:lnTo>
                          <a:lnTo>
                            <a:pt x="1808051" y="760486"/>
                          </a:lnTo>
                          <a:lnTo>
                            <a:pt x="1906476" y="696312"/>
                          </a:lnTo>
                          <a:lnTo>
                            <a:pt x="1927311" y="777342"/>
                          </a:lnTo>
                          <a:cubicBezTo>
                            <a:pt x="1940280" y="840717"/>
                            <a:pt x="1947090" y="906336"/>
                            <a:pt x="1947090" y="973545"/>
                          </a:cubicBezTo>
                          <a:cubicBezTo>
                            <a:pt x="1947090" y="1511219"/>
                            <a:pt x="1511219" y="1947090"/>
                            <a:pt x="973545" y="1947090"/>
                          </a:cubicBezTo>
                          <a:cubicBezTo>
                            <a:pt x="435871" y="1947090"/>
                            <a:pt x="0" y="1511219"/>
                            <a:pt x="0" y="973545"/>
                          </a:cubicBezTo>
                          <a:cubicBezTo>
                            <a:pt x="0" y="435871"/>
                            <a:pt x="435871" y="0"/>
                            <a:pt x="97354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Freeform 144">
                      <a:extLst>
                        <a:ext uri="{FF2B5EF4-FFF2-40B4-BE49-F238E27FC236}">
                          <a16:creationId xmlns:a16="http://schemas.microsoft.com/office/drawing/2014/main" id="{BCBAE4A9-6678-4BBB-8723-0AB825E7FAE0}"/>
                        </a:ext>
                      </a:extLst>
                    </p:cNvPr>
                    <p:cNvSpPr/>
                    <p:nvPr/>
                  </p:nvSpPr>
                  <p:spPr>
                    <a:xfrm>
                      <a:off x="1654531" y="1568927"/>
                      <a:ext cx="1314520" cy="1327664"/>
                    </a:xfrm>
                    <a:custGeom>
                      <a:avLst/>
                      <a:gdLst>
                        <a:gd name="connsiteX0" fmla="*/ 657260 w 1314520"/>
                        <a:gd name="connsiteY0" fmla="*/ 0 h 1327664"/>
                        <a:gd name="connsiteX1" fmla="*/ 1122013 w 1314520"/>
                        <a:gd name="connsiteY1" fmla="*/ 194432 h 1327664"/>
                        <a:gd name="connsiteX2" fmla="*/ 1155916 w 1314520"/>
                        <a:gd name="connsiteY2" fmla="*/ 235934 h 1327664"/>
                        <a:gd name="connsiteX3" fmla="*/ 1016173 w 1314520"/>
                        <a:gd name="connsiteY3" fmla="*/ 325547 h 1327664"/>
                        <a:gd name="connsiteX4" fmla="*/ 1004829 w 1314520"/>
                        <a:gd name="connsiteY4" fmla="*/ 311615 h 1327664"/>
                        <a:gd name="connsiteX5" fmla="*/ 657259 w 1314520"/>
                        <a:gd name="connsiteY5" fmla="*/ 165722 h 1327664"/>
                        <a:gd name="connsiteX6" fmla="*/ 165721 w 1314520"/>
                        <a:gd name="connsiteY6" fmla="*/ 663832 h 1327664"/>
                        <a:gd name="connsiteX7" fmla="*/ 657259 w 1314520"/>
                        <a:gd name="connsiteY7" fmla="*/ 1161942 h 1327664"/>
                        <a:gd name="connsiteX8" fmla="*/ 1148797 w 1314520"/>
                        <a:gd name="connsiteY8" fmla="*/ 663832 h 1327664"/>
                        <a:gd name="connsiteX9" fmla="*/ 1110170 w 1314520"/>
                        <a:gd name="connsiteY9" fmla="*/ 469945 h 1327664"/>
                        <a:gd name="connsiteX10" fmla="*/ 1099785 w 1314520"/>
                        <a:gd name="connsiteY10" fmla="*/ 450556 h 1327664"/>
                        <a:gd name="connsiteX11" fmla="*/ 1224276 w 1314520"/>
                        <a:gd name="connsiteY11" fmla="*/ 370724 h 1327664"/>
                        <a:gd name="connsiteX12" fmla="*/ 1248034 w 1314520"/>
                        <a:gd name="connsiteY12" fmla="*/ 377833 h 1327664"/>
                        <a:gd name="connsiteX13" fmla="*/ 1262869 w 1314520"/>
                        <a:gd name="connsiteY13" fmla="*/ 405439 h 1327664"/>
                        <a:gd name="connsiteX14" fmla="*/ 1314520 w 1314520"/>
                        <a:gd name="connsiteY14" fmla="*/ 663832 h 1327664"/>
                        <a:gd name="connsiteX15" fmla="*/ 657260 w 1314520"/>
                        <a:gd name="connsiteY15" fmla="*/ 1327664 h 1327664"/>
                        <a:gd name="connsiteX16" fmla="*/ 0 w 1314520"/>
                        <a:gd name="connsiteY16" fmla="*/ 663832 h 1327664"/>
                        <a:gd name="connsiteX17" fmla="*/ 657260 w 1314520"/>
                        <a:gd name="connsiteY17" fmla="*/ 0 h 132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4520" h="1327664">
                          <a:moveTo>
                            <a:pt x="657260" y="0"/>
                          </a:moveTo>
                          <a:cubicBezTo>
                            <a:pt x="838758" y="0"/>
                            <a:pt x="1003073" y="74302"/>
                            <a:pt x="1122013" y="194432"/>
                          </a:cubicBezTo>
                          <a:lnTo>
                            <a:pt x="1155916" y="235934"/>
                          </a:lnTo>
                          <a:lnTo>
                            <a:pt x="1016173" y="325547"/>
                          </a:lnTo>
                          <a:lnTo>
                            <a:pt x="1004829" y="311615"/>
                          </a:lnTo>
                          <a:cubicBezTo>
                            <a:pt x="915878" y="221475"/>
                            <a:pt x="792994" y="165722"/>
                            <a:pt x="657259" y="165722"/>
                          </a:cubicBezTo>
                          <a:cubicBezTo>
                            <a:pt x="385790" y="165722"/>
                            <a:pt x="165721" y="388733"/>
                            <a:pt x="165721" y="663832"/>
                          </a:cubicBezTo>
                          <a:cubicBezTo>
                            <a:pt x="165721" y="938931"/>
                            <a:pt x="385790" y="1161942"/>
                            <a:pt x="657259" y="1161942"/>
                          </a:cubicBezTo>
                          <a:cubicBezTo>
                            <a:pt x="928728" y="1161942"/>
                            <a:pt x="1148797" y="938931"/>
                            <a:pt x="1148797" y="663832"/>
                          </a:cubicBezTo>
                          <a:cubicBezTo>
                            <a:pt x="1148797" y="595057"/>
                            <a:pt x="1135043" y="529538"/>
                            <a:pt x="1110170" y="469945"/>
                          </a:cubicBezTo>
                          <a:lnTo>
                            <a:pt x="1099785" y="450556"/>
                          </a:lnTo>
                          <a:lnTo>
                            <a:pt x="1224276" y="370724"/>
                          </a:lnTo>
                          <a:lnTo>
                            <a:pt x="1248034" y="377833"/>
                          </a:lnTo>
                          <a:lnTo>
                            <a:pt x="1262869" y="405439"/>
                          </a:lnTo>
                          <a:cubicBezTo>
                            <a:pt x="1296129" y="484859"/>
                            <a:pt x="1314520" y="572176"/>
                            <a:pt x="1314520" y="663832"/>
                          </a:cubicBezTo>
                          <a:cubicBezTo>
                            <a:pt x="1314520" y="1030456"/>
                            <a:pt x="1020255" y="1327664"/>
                            <a:pt x="657260" y="1327664"/>
                          </a:cubicBezTo>
                          <a:cubicBezTo>
                            <a:pt x="294265" y="1327664"/>
                            <a:pt x="0" y="1030456"/>
                            <a:pt x="0" y="663832"/>
                          </a:cubicBezTo>
                          <a:cubicBezTo>
                            <a:pt x="0" y="297208"/>
                            <a:pt x="294265" y="0"/>
                            <a:pt x="65726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Freeform 145">
                      <a:extLst>
                        <a:ext uri="{FF2B5EF4-FFF2-40B4-BE49-F238E27FC236}">
                          <a16:creationId xmlns:a16="http://schemas.microsoft.com/office/drawing/2014/main" id="{DABBB091-BCEA-4DB7-8E04-D30975E1C962}"/>
                        </a:ext>
                      </a:extLst>
                    </p:cNvPr>
                    <p:cNvSpPr/>
                    <p:nvPr/>
                  </p:nvSpPr>
                  <p:spPr>
                    <a:xfrm>
                      <a:off x="1977473" y="1898441"/>
                      <a:ext cx="668636" cy="668636"/>
                    </a:xfrm>
                    <a:custGeom>
                      <a:avLst/>
                      <a:gdLst>
                        <a:gd name="connsiteX0" fmla="*/ 334318 w 668636"/>
                        <a:gd name="connsiteY0" fmla="*/ 0 h 668636"/>
                        <a:gd name="connsiteX1" fmla="*/ 521238 w 668636"/>
                        <a:gd name="connsiteY1" fmla="*/ 57096 h 668636"/>
                        <a:gd name="connsiteX2" fmla="*/ 554812 w 668636"/>
                        <a:gd name="connsiteY2" fmla="*/ 84796 h 668636"/>
                        <a:gd name="connsiteX3" fmla="*/ 405474 w 668636"/>
                        <a:gd name="connsiteY3" fmla="*/ 180562 h 668636"/>
                        <a:gd name="connsiteX4" fmla="*/ 400646 w 668636"/>
                        <a:gd name="connsiteY4" fmla="*/ 177307 h 668636"/>
                        <a:gd name="connsiteX5" fmla="*/ 334318 w 668636"/>
                        <a:gd name="connsiteY5" fmla="*/ 163916 h 668636"/>
                        <a:gd name="connsiteX6" fmla="*/ 163916 w 668636"/>
                        <a:gd name="connsiteY6" fmla="*/ 334318 h 668636"/>
                        <a:gd name="connsiteX7" fmla="*/ 334318 w 668636"/>
                        <a:gd name="connsiteY7" fmla="*/ 504720 h 668636"/>
                        <a:gd name="connsiteX8" fmla="*/ 504720 w 668636"/>
                        <a:gd name="connsiteY8" fmla="*/ 334318 h 668636"/>
                        <a:gd name="connsiteX9" fmla="*/ 497790 w 668636"/>
                        <a:gd name="connsiteY9" fmla="*/ 299991 h 668636"/>
                        <a:gd name="connsiteX10" fmla="*/ 643165 w 668636"/>
                        <a:gd name="connsiteY10" fmla="*/ 206766 h 668636"/>
                        <a:gd name="connsiteX11" fmla="*/ 661844 w 668636"/>
                        <a:gd name="connsiteY11" fmla="*/ 266941 h 668636"/>
                        <a:gd name="connsiteX12" fmla="*/ 668636 w 668636"/>
                        <a:gd name="connsiteY12" fmla="*/ 334318 h 668636"/>
                        <a:gd name="connsiteX13" fmla="*/ 334318 w 668636"/>
                        <a:gd name="connsiteY13" fmla="*/ 668636 h 668636"/>
                        <a:gd name="connsiteX14" fmla="*/ 0 w 668636"/>
                        <a:gd name="connsiteY14" fmla="*/ 334318 h 668636"/>
                        <a:gd name="connsiteX15" fmla="*/ 334318 w 668636"/>
                        <a:gd name="connsiteY15" fmla="*/ 0 h 6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636" h="668636">
                          <a:moveTo>
                            <a:pt x="334318" y="0"/>
                          </a:moveTo>
                          <a:cubicBezTo>
                            <a:pt x="403558" y="0"/>
                            <a:pt x="467881" y="21049"/>
                            <a:pt x="521238" y="57096"/>
                          </a:cubicBezTo>
                          <a:lnTo>
                            <a:pt x="554812" y="84796"/>
                          </a:lnTo>
                          <a:lnTo>
                            <a:pt x="405474" y="180562"/>
                          </a:lnTo>
                          <a:lnTo>
                            <a:pt x="400646" y="177307"/>
                          </a:lnTo>
                          <a:cubicBezTo>
                            <a:pt x="380260" y="168684"/>
                            <a:pt x="357846" y="163916"/>
                            <a:pt x="334318" y="163916"/>
                          </a:cubicBezTo>
                          <a:cubicBezTo>
                            <a:pt x="240208" y="163916"/>
                            <a:pt x="163916" y="240208"/>
                            <a:pt x="163916" y="334318"/>
                          </a:cubicBezTo>
                          <a:cubicBezTo>
                            <a:pt x="163916" y="428428"/>
                            <a:pt x="240208" y="504720"/>
                            <a:pt x="334318" y="504720"/>
                          </a:cubicBezTo>
                          <a:cubicBezTo>
                            <a:pt x="428428" y="504720"/>
                            <a:pt x="504720" y="428428"/>
                            <a:pt x="504720" y="334318"/>
                          </a:cubicBezTo>
                          <a:lnTo>
                            <a:pt x="497790" y="299991"/>
                          </a:lnTo>
                          <a:lnTo>
                            <a:pt x="643165" y="206766"/>
                          </a:lnTo>
                          <a:lnTo>
                            <a:pt x="661844" y="266941"/>
                          </a:lnTo>
                          <a:cubicBezTo>
                            <a:pt x="666297" y="288705"/>
                            <a:pt x="668636" y="311238"/>
                            <a:pt x="668636" y="334318"/>
                          </a:cubicBezTo>
                          <a:cubicBezTo>
                            <a:pt x="668636" y="518957"/>
                            <a:pt x="518957" y="668636"/>
                            <a:pt x="334318" y="668636"/>
                          </a:cubicBezTo>
                          <a:cubicBezTo>
                            <a:pt x="149679" y="668636"/>
                            <a:pt x="0" y="518957"/>
                            <a:pt x="0" y="334318"/>
                          </a:cubicBezTo>
                          <a:cubicBezTo>
                            <a:pt x="0" y="149679"/>
                            <a:pt x="149679" y="0"/>
                            <a:pt x="33431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FE43F7E2-ACB0-4C6E-B414-56F8CA116F77}"/>
                      </a:ext>
                    </a:extLst>
                  </p:cNvPr>
                  <p:cNvGrpSpPr/>
                  <p:nvPr/>
                </p:nvGrpSpPr>
                <p:grpSpPr>
                  <a:xfrm>
                    <a:off x="4129148" y="1483320"/>
                    <a:ext cx="1336040" cy="592812"/>
                    <a:chOff x="2224478" y="1510786"/>
                    <a:chExt cx="1189329" cy="527716"/>
                  </a:xfrm>
                  <a:grpFill/>
                </p:grpSpPr>
                <p:sp>
                  <p:nvSpPr>
                    <p:cNvPr id="39" name="Freeform 141">
                      <a:extLst>
                        <a:ext uri="{FF2B5EF4-FFF2-40B4-BE49-F238E27FC236}">
                          <a16:creationId xmlns:a16="http://schemas.microsoft.com/office/drawing/2014/main" id="{AFB987E1-8DE0-4880-8815-B16F3352AB65}"/>
                        </a:ext>
                      </a:extLst>
                    </p:cNvPr>
                    <p:cNvSpPr/>
                    <p:nvPr/>
                  </p:nvSpPr>
                  <p:spPr>
                    <a:xfrm rot="19620000" flipH="1">
                      <a:off x="2224478" y="1950302"/>
                      <a:ext cx="858559" cy="88200"/>
                    </a:xfrm>
                    <a:custGeom>
                      <a:avLst/>
                      <a:gdLst>
                        <a:gd name="connsiteX0" fmla="*/ 0 w 3441795"/>
                        <a:gd name="connsiteY0" fmla="*/ 10591 h 350125"/>
                        <a:gd name="connsiteX1" fmla="*/ 3271479 w 3441795"/>
                        <a:gd name="connsiteY1" fmla="*/ 1 h 350125"/>
                        <a:gd name="connsiteX2" fmla="*/ 3441795 w 3441795"/>
                        <a:gd name="connsiteY2" fmla="*/ 169218 h 350125"/>
                        <a:gd name="connsiteX3" fmla="*/ 3441793 w 3441795"/>
                        <a:gd name="connsiteY3" fmla="*/ 169218 h 350125"/>
                        <a:gd name="connsiteX4" fmla="*/ 3272577 w 3441795"/>
                        <a:gd name="connsiteY4" fmla="*/ 339533 h 350125"/>
                        <a:gd name="connsiteX5" fmla="*/ 0 w 3441795"/>
                        <a:gd name="connsiteY5" fmla="*/ 350125 h 350125"/>
                        <a:gd name="connsiteX6" fmla="*/ 0 w 3441795"/>
                        <a:gd name="connsiteY6" fmla="*/ 10591 h 3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795" h="350125">
                          <a:moveTo>
                            <a:pt x="0" y="10591"/>
                          </a:moveTo>
                          <a:lnTo>
                            <a:pt x="3271479" y="1"/>
                          </a:lnTo>
                          <a:cubicBezTo>
                            <a:pt x="3365238" y="-302"/>
                            <a:pt x="3441491" y="75458"/>
                            <a:pt x="3441795" y="169218"/>
                          </a:cubicBezTo>
                          <a:lnTo>
                            <a:pt x="3441793" y="169218"/>
                          </a:lnTo>
                          <a:cubicBezTo>
                            <a:pt x="3442098" y="262977"/>
                            <a:pt x="3366337" y="339230"/>
                            <a:pt x="3272577" y="339533"/>
                          </a:cubicBezTo>
                          <a:lnTo>
                            <a:pt x="0" y="350125"/>
                          </a:lnTo>
                          <a:lnTo>
                            <a:pt x="0" y="10591"/>
                          </a:lnTo>
                          <a:close/>
                        </a:path>
                      </a:pathLst>
                    </a:cu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Chevron 7">
                      <a:extLst>
                        <a:ext uri="{FF2B5EF4-FFF2-40B4-BE49-F238E27FC236}">
                          <a16:creationId xmlns:a16="http://schemas.microsoft.com/office/drawing/2014/main" id="{B629BF54-61CC-46DD-BD29-E3E2BC8FC5D2}"/>
                        </a:ext>
                      </a:extLst>
                    </p:cNvPr>
                    <p:cNvSpPr/>
                    <p:nvPr/>
                  </p:nvSpPr>
                  <p:spPr>
                    <a:xfrm rot="8820000">
                      <a:off x="2814364" y="1510786"/>
                      <a:ext cx="599443" cy="404922"/>
                    </a:xfrm>
                    <a:custGeom>
                      <a:avLst/>
                      <a:gdLst>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83854 w 198235"/>
                        <a:gd name="connsiteY5" fmla="*/ 95834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3463 w 198235"/>
                        <a:gd name="connsiteY5" fmla="*/ 83625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5972 w 198235"/>
                        <a:gd name="connsiteY5" fmla="*/ 95428 h 191667"/>
                        <a:gd name="connsiteX6" fmla="*/ 0 w 198235"/>
                        <a:gd name="connsiteY6" fmla="*/ 0 h 191667"/>
                        <a:gd name="connsiteX0" fmla="*/ 48513 w 246748"/>
                        <a:gd name="connsiteY0" fmla="*/ 0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48513 w 246748"/>
                        <a:gd name="connsiteY6" fmla="*/ 0 h 191956"/>
                        <a:gd name="connsiteX0" fmla="*/ 0 w 246748"/>
                        <a:gd name="connsiteY0" fmla="*/ 289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0 w 246748"/>
                        <a:gd name="connsiteY6" fmla="*/ 289 h 191956"/>
                        <a:gd name="connsiteX0" fmla="*/ 43389 w 290137"/>
                        <a:gd name="connsiteY0" fmla="*/ 289 h 191667"/>
                        <a:gd name="connsiteX1" fmla="*/ 206283 w 290137"/>
                        <a:gd name="connsiteY1" fmla="*/ 0 h 191667"/>
                        <a:gd name="connsiteX2" fmla="*/ 290137 w 290137"/>
                        <a:gd name="connsiteY2" fmla="*/ 95834 h 191667"/>
                        <a:gd name="connsiteX3" fmla="*/ 206283 w 290137"/>
                        <a:gd name="connsiteY3" fmla="*/ 191667 h 191667"/>
                        <a:gd name="connsiteX4" fmla="*/ 0 w 290137"/>
                        <a:gd name="connsiteY4" fmla="*/ 191073 h 191667"/>
                        <a:gd name="connsiteX5" fmla="*/ 137874 w 290137"/>
                        <a:gd name="connsiteY5" fmla="*/ 95428 h 191667"/>
                        <a:gd name="connsiteX6" fmla="*/ 43389 w 290137"/>
                        <a:gd name="connsiteY6" fmla="*/ 289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139824 w 292087"/>
                        <a:gd name="connsiteY5" fmla="*/ 95428 h 191667"/>
                        <a:gd name="connsiteX6" fmla="*/ 0 w 292087"/>
                        <a:gd name="connsiteY6" fmla="*/ 1748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88425 w 292087"/>
                        <a:gd name="connsiteY5" fmla="*/ 90490 h 191667"/>
                        <a:gd name="connsiteX6" fmla="*/ 0 w 292087"/>
                        <a:gd name="connsiteY6" fmla="*/ 1748 h 191667"/>
                        <a:gd name="connsiteX0" fmla="*/ 0 w 292087"/>
                        <a:gd name="connsiteY0" fmla="*/ 6937 h 196856"/>
                        <a:gd name="connsiteX1" fmla="*/ 211133 w 292087"/>
                        <a:gd name="connsiteY1" fmla="*/ 0 h 196856"/>
                        <a:gd name="connsiteX2" fmla="*/ 292087 w 292087"/>
                        <a:gd name="connsiteY2" fmla="*/ 101023 h 196856"/>
                        <a:gd name="connsiteX3" fmla="*/ 208233 w 292087"/>
                        <a:gd name="connsiteY3" fmla="*/ 196856 h 196856"/>
                        <a:gd name="connsiteX4" fmla="*/ 1950 w 292087"/>
                        <a:gd name="connsiteY4" fmla="*/ 196262 h 196856"/>
                        <a:gd name="connsiteX5" fmla="*/ 88425 w 292087"/>
                        <a:gd name="connsiteY5" fmla="*/ 95679 h 196856"/>
                        <a:gd name="connsiteX6" fmla="*/ 0 w 292087"/>
                        <a:gd name="connsiteY6" fmla="*/ 6937 h 196856"/>
                        <a:gd name="connsiteX0" fmla="*/ 0 w 294791"/>
                        <a:gd name="connsiteY0" fmla="*/ 3350 h 196856"/>
                        <a:gd name="connsiteX1" fmla="*/ 213837 w 294791"/>
                        <a:gd name="connsiteY1" fmla="*/ 0 h 196856"/>
                        <a:gd name="connsiteX2" fmla="*/ 294791 w 294791"/>
                        <a:gd name="connsiteY2" fmla="*/ 101023 h 196856"/>
                        <a:gd name="connsiteX3" fmla="*/ 210937 w 294791"/>
                        <a:gd name="connsiteY3" fmla="*/ 196856 h 196856"/>
                        <a:gd name="connsiteX4" fmla="*/ 4654 w 294791"/>
                        <a:gd name="connsiteY4" fmla="*/ 196262 h 196856"/>
                        <a:gd name="connsiteX5" fmla="*/ 91129 w 294791"/>
                        <a:gd name="connsiteY5" fmla="*/ 95679 h 196856"/>
                        <a:gd name="connsiteX6" fmla="*/ 0 w 294791"/>
                        <a:gd name="connsiteY6" fmla="*/ 3350 h 196856"/>
                        <a:gd name="connsiteX0" fmla="*/ 0 w 294791"/>
                        <a:gd name="connsiteY0" fmla="*/ 3350 h 196262"/>
                        <a:gd name="connsiteX1" fmla="*/ 213837 w 294791"/>
                        <a:gd name="connsiteY1" fmla="*/ 0 h 196262"/>
                        <a:gd name="connsiteX2" fmla="*/ 294791 w 294791"/>
                        <a:gd name="connsiteY2" fmla="*/ 101023 h 196262"/>
                        <a:gd name="connsiteX3" fmla="*/ 211128 w 294791"/>
                        <a:gd name="connsiteY3" fmla="*/ 188280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6262"/>
                        <a:gd name="connsiteX1" fmla="*/ 213837 w 294791"/>
                        <a:gd name="connsiteY1" fmla="*/ 0 h 196262"/>
                        <a:gd name="connsiteX2" fmla="*/ 294791 w 294791"/>
                        <a:gd name="connsiteY2" fmla="*/ 101023 h 196262"/>
                        <a:gd name="connsiteX3" fmla="*/ 206682 w 294791"/>
                        <a:gd name="connsiteY3" fmla="*/ 193617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3974"/>
                        <a:gd name="connsiteX1" fmla="*/ 213837 w 294791"/>
                        <a:gd name="connsiteY1" fmla="*/ 0 h 193974"/>
                        <a:gd name="connsiteX2" fmla="*/ 294791 w 294791"/>
                        <a:gd name="connsiteY2" fmla="*/ 101023 h 193974"/>
                        <a:gd name="connsiteX3" fmla="*/ 206682 w 294791"/>
                        <a:gd name="connsiteY3" fmla="*/ 193617 h 193974"/>
                        <a:gd name="connsiteX4" fmla="*/ 6559 w 294791"/>
                        <a:gd name="connsiteY4" fmla="*/ 193974 h 193974"/>
                        <a:gd name="connsiteX5" fmla="*/ 91129 w 294791"/>
                        <a:gd name="connsiteY5" fmla="*/ 95679 h 193974"/>
                        <a:gd name="connsiteX6" fmla="*/ 0 w 294791"/>
                        <a:gd name="connsiteY6" fmla="*/ 3350 h 193974"/>
                        <a:gd name="connsiteX0" fmla="*/ 0 w 294791"/>
                        <a:gd name="connsiteY0" fmla="*/ 0 h 190624"/>
                        <a:gd name="connsiteX1" fmla="*/ 199227 w 294791"/>
                        <a:gd name="connsiteY1" fmla="*/ 14187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4791"/>
                        <a:gd name="connsiteY0" fmla="*/ 0 h 190624"/>
                        <a:gd name="connsiteX1" fmla="*/ 209733 w 294791"/>
                        <a:gd name="connsiteY1" fmla="*/ 3245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8018"/>
                        <a:gd name="connsiteY0" fmla="*/ 0 h 190090"/>
                        <a:gd name="connsiteX1" fmla="*/ 212960 w 298018"/>
                        <a:gd name="connsiteY1" fmla="*/ 2711 h 190090"/>
                        <a:gd name="connsiteX2" fmla="*/ 298018 w 298018"/>
                        <a:gd name="connsiteY2" fmla="*/ 97139 h 190090"/>
                        <a:gd name="connsiteX3" fmla="*/ 209909 w 298018"/>
                        <a:gd name="connsiteY3" fmla="*/ 189733 h 190090"/>
                        <a:gd name="connsiteX4" fmla="*/ 9786 w 298018"/>
                        <a:gd name="connsiteY4" fmla="*/ 190090 h 190090"/>
                        <a:gd name="connsiteX5" fmla="*/ 94356 w 298018"/>
                        <a:gd name="connsiteY5" fmla="*/ 91795 h 190090"/>
                        <a:gd name="connsiteX6" fmla="*/ 0 w 298018"/>
                        <a:gd name="connsiteY6" fmla="*/ 0 h 190090"/>
                        <a:gd name="connsiteX0" fmla="*/ 0 w 300508"/>
                        <a:gd name="connsiteY0" fmla="*/ 3617 h 187379"/>
                        <a:gd name="connsiteX1" fmla="*/ 215450 w 300508"/>
                        <a:gd name="connsiteY1" fmla="*/ 0 h 187379"/>
                        <a:gd name="connsiteX2" fmla="*/ 300508 w 300508"/>
                        <a:gd name="connsiteY2" fmla="*/ 94428 h 187379"/>
                        <a:gd name="connsiteX3" fmla="*/ 212399 w 300508"/>
                        <a:gd name="connsiteY3" fmla="*/ 187022 h 187379"/>
                        <a:gd name="connsiteX4" fmla="*/ 12276 w 300508"/>
                        <a:gd name="connsiteY4" fmla="*/ 187379 h 187379"/>
                        <a:gd name="connsiteX5" fmla="*/ 96846 w 300508"/>
                        <a:gd name="connsiteY5" fmla="*/ 89084 h 187379"/>
                        <a:gd name="connsiteX6" fmla="*/ 0 w 300508"/>
                        <a:gd name="connsiteY6" fmla="*/ 3617 h 187379"/>
                        <a:gd name="connsiteX0" fmla="*/ 0 w 300508"/>
                        <a:gd name="connsiteY0" fmla="*/ 2092 h 185854"/>
                        <a:gd name="connsiteX1" fmla="*/ 214180 w 300508"/>
                        <a:gd name="connsiteY1" fmla="*/ 0 h 185854"/>
                        <a:gd name="connsiteX2" fmla="*/ 300508 w 300508"/>
                        <a:gd name="connsiteY2" fmla="*/ 92903 h 185854"/>
                        <a:gd name="connsiteX3" fmla="*/ 212399 w 300508"/>
                        <a:gd name="connsiteY3" fmla="*/ 185497 h 185854"/>
                        <a:gd name="connsiteX4" fmla="*/ 12276 w 300508"/>
                        <a:gd name="connsiteY4" fmla="*/ 185854 h 185854"/>
                        <a:gd name="connsiteX5" fmla="*/ 96846 w 300508"/>
                        <a:gd name="connsiteY5" fmla="*/ 87559 h 185854"/>
                        <a:gd name="connsiteX6" fmla="*/ 0 w 300508"/>
                        <a:gd name="connsiteY6" fmla="*/ 2092 h 185854"/>
                        <a:gd name="connsiteX0" fmla="*/ 0 w 300508"/>
                        <a:gd name="connsiteY0" fmla="*/ 2092 h 185497"/>
                        <a:gd name="connsiteX1" fmla="*/ 214180 w 300508"/>
                        <a:gd name="connsiteY1" fmla="*/ 0 h 185497"/>
                        <a:gd name="connsiteX2" fmla="*/ 300508 w 300508"/>
                        <a:gd name="connsiteY2" fmla="*/ 92903 h 185497"/>
                        <a:gd name="connsiteX3" fmla="*/ 212399 w 300508"/>
                        <a:gd name="connsiteY3" fmla="*/ 185497 h 185497"/>
                        <a:gd name="connsiteX4" fmla="*/ 15452 w 300508"/>
                        <a:gd name="connsiteY4" fmla="*/ 182042 h 185497"/>
                        <a:gd name="connsiteX5" fmla="*/ 96846 w 300508"/>
                        <a:gd name="connsiteY5" fmla="*/ 87559 h 185497"/>
                        <a:gd name="connsiteX6" fmla="*/ 0 w 300508"/>
                        <a:gd name="connsiteY6" fmla="*/ 2092 h 185497"/>
                        <a:gd name="connsiteX0" fmla="*/ 0 w 300508"/>
                        <a:gd name="connsiteY0" fmla="*/ 2092 h 183705"/>
                        <a:gd name="connsiteX1" fmla="*/ 214180 w 300508"/>
                        <a:gd name="connsiteY1" fmla="*/ 0 h 183705"/>
                        <a:gd name="connsiteX2" fmla="*/ 300508 w 300508"/>
                        <a:gd name="connsiteY2" fmla="*/ 92903 h 183705"/>
                        <a:gd name="connsiteX3" fmla="*/ 215283 w 300508"/>
                        <a:gd name="connsiteY3" fmla="*/ 183705 h 183705"/>
                        <a:gd name="connsiteX4" fmla="*/ 15452 w 300508"/>
                        <a:gd name="connsiteY4" fmla="*/ 182042 h 183705"/>
                        <a:gd name="connsiteX5" fmla="*/ 96846 w 300508"/>
                        <a:gd name="connsiteY5" fmla="*/ 87559 h 183705"/>
                        <a:gd name="connsiteX6" fmla="*/ 0 w 300508"/>
                        <a:gd name="connsiteY6" fmla="*/ 2092 h 1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08" h="183705">
                          <a:moveTo>
                            <a:pt x="0" y="2092"/>
                          </a:moveTo>
                          <a:lnTo>
                            <a:pt x="214180" y="0"/>
                          </a:lnTo>
                          <a:lnTo>
                            <a:pt x="300508" y="92903"/>
                          </a:lnTo>
                          <a:lnTo>
                            <a:pt x="215283" y="183705"/>
                          </a:lnTo>
                          <a:lnTo>
                            <a:pt x="15452" y="182042"/>
                          </a:lnTo>
                          <a:lnTo>
                            <a:pt x="96846" y="87559"/>
                          </a:lnTo>
                          <a:lnTo>
                            <a:pt x="0" y="209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9" name="Group 28">
                  <a:extLst>
                    <a:ext uri="{FF2B5EF4-FFF2-40B4-BE49-F238E27FC236}">
                      <a16:creationId xmlns:a16="http://schemas.microsoft.com/office/drawing/2014/main" id="{A676954D-56BF-49CD-B87B-FACAFF78578A}"/>
                    </a:ext>
                  </a:extLst>
                </p:cNvPr>
                <p:cNvGrpSpPr/>
                <p:nvPr/>
              </p:nvGrpSpPr>
              <p:grpSpPr>
                <a:xfrm>
                  <a:off x="7575094" y="2156115"/>
                  <a:ext cx="3024220" cy="2798014"/>
                  <a:chOff x="3281881" y="1239605"/>
                  <a:chExt cx="2183307" cy="2020001"/>
                </a:xfrm>
                <a:solidFill>
                  <a:srgbClr val="C00000"/>
                </a:solidFill>
              </p:grpSpPr>
              <p:grpSp>
                <p:nvGrpSpPr>
                  <p:cNvPr id="30" name="Group 29">
                    <a:extLst>
                      <a:ext uri="{FF2B5EF4-FFF2-40B4-BE49-F238E27FC236}">
                        <a16:creationId xmlns:a16="http://schemas.microsoft.com/office/drawing/2014/main" id="{22F66AF4-C535-4556-A2CD-B98EDABC68A6}"/>
                      </a:ext>
                    </a:extLst>
                  </p:cNvPr>
                  <p:cNvGrpSpPr/>
                  <p:nvPr/>
                </p:nvGrpSpPr>
                <p:grpSpPr>
                  <a:xfrm>
                    <a:off x="3281881" y="1239605"/>
                    <a:ext cx="2020000" cy="2020001"/>
                    <a:chOff x="1338245" y="1259213"/>
                    <a:chExt cx="1947090" cy="1947090"/>
                  </a:xfrm>
                  <a:grpFill/>
                </p:grpSpPr>
                <p:sp>
                  <p:nvSpPr>
                    <p:cNvPr id="34" name="Freeform 136">
                      <a:extLst>
                        <a:ext uri="{FF2B5EF4-FFF2-40B4-BE49-F238E27FC236}">
                          <a16:creationId xmlns:a16="http://schemas.microsoft.com/office/drawing/2014/main" id="{A567C2BF-DCC8-4563-B1B1-6414BA46566C}"/>
                        </a:ext>
                      </a:extLst>
                    </p:cNvPr>
                    <p:cNvSpPr/>
                    <p:nvPr/>
                  </p:nvSpPr>
                  <p:spPr>
                    <a:xfrm>
                      <a:off x="1338245" y="1259213"/>
                      <a:ext cx="1947090" cy="1947090"/>
                    </a:xfrm>
                    <a:custGeom>
                      <a:avLst/>
                      <a:gdLst>
                        <a:gd name="connsiteX0" fmla="*/ 973545 w 1947090"/>
                        <a:gd name="connsiteY0" fmla="*/ 0 h 1947090"/>
                        <a:gd name="connsiteX1" fmla="*/ 1517863 w 1947090"/>
                        <a:gd name="connsiteY1" fmla="*/ 166266 h 1947090"/>
                        <a:gd name="connsiteX2" fmla="*/ 1610520 w 1947090"/>
                        <a:gd name="connsiteY2" fmla="*/ 242715 h 1947090"/>
                        <a:gd name="connsiteX3" fmla="*/ 1513069 w 1947090"/>
                        <a:gd name="connsiteY3" fmla="*/ 306254 h 1947090"/>
                        <a:gd name="connsiteX4" fmla="*/ 1505724 w 1947090"/>
                        <a:gd name="connsiteY4" fmla="*/ 363277 h 1947090"/>
                        <a:gd name="connsiteX5" fmla="*/ 1428170 w 1947090"/>
                        <a:gd name="connsiteY5" fmla="*/ 299290 h 1947090"/>
                        <a:gd name="connsiteX6" fmla="*/ 973545 w 1947090"/>
                        <a:gd name="connsiteY6" fmla="*/ 160421 h 1947090"/>
                        <a:gd name="connsiteX7" fmla="*/ 160421 w 1947090"/>
                        <a:gd name="connsiteY7" fmla="*/ 973545 h 1947090"/>
                        <a:gd name="connsiteX8" fmla="*/ 973545 w 1947090"/>
                        <a:gd name="connsiteY8" fmla="*/ 1786669 h 1947090"/>
                        <a:gd name="connsiteX9" fmla="*/ 1786669 w 1947090"/>
                        <a:gd name="connsiteY9" fmla="*/ 973545 h 1947090"/>
                        <a:gd name="connsiteX10" fmla="*/ 1770149 w 1947090"/>
                        <a:gd name="connsiteY10" fmla="*/ 809672 h 1947090"/>
                        <a:gd name="connsiteX11" fmla="*/ 1753289 w 1947090"/>
                        <a:gd name="connsiteY11" fmla="*/ 744098 h 1947090"/>
                        <a:gd name="connsiteX12" fmla="*/ 1808051 w 1947090"/>
                        <a:gd name="connsiteY12" fmla="*/ 760486 h 1947090"/>
                        <a:gd name="connsiteX13" fmla="*/ 1906476 w 1947090"/>
                        <a:gd name="connsiteY13" fmla="*/ 696312 h 1947090"/>
                        <a:gd name="connsiteX14" fmla="*/ 1927311 w 1947090"/>
                        <a:gd name="connsiteY14" fmla="*/ 777342 h 1947090"/>
                        <a:gd name="connsiteX15" fmla="*/ 1947090 w 1947090"/>
                        <a:gd name="connsiteY15" fmla="*/ 973545 h 1947090"/>
                        <a:gd name="connsiteX16" fmla="*/ 973545 w 1947090"/>
                        <a:gd name="connsiteY16" fmla="*/ 1947090 h 1947090"/>
                        <a:gd name="connsiteX17" fmla="*/ 0 w 1947090"/>
                        <a:gd name="connsiteY17" fmla="*/ 973545 h 1947090"/>
                        <a:gd name="connsiteX18" fmla="*/ 973545 w 1947090"/>
                        <a:gd name="connsiteY18" fmla="*/ 0 h 19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7090" h="1947090">
                          <a:moveTo>
                            <a:pt x="973545" y="0"/>
                          </a:moveTo>
                          <a:cubicBezTo>
                            <a:pt x="1175173" y="0"/>
                            <a:pt x="1362485" y="61294"/>
                            <a:pt x="1517863" y="166266"/>
                          </a:cubicBezTo>
                          <a:lnTo>
                            <a:pt x="1610520" y="242715"/>
                          </a:lnTo>
                          <a:lnTo>
                            <a:pt x="1513069" y="306254"/>
                          </a:lnTo>
                          <a:lnTo>
                            <a:pt x="1505724" y="363277"/>
                          </a:lnTo>
                          <a:lnTo>
                            <a:pt x="1428170" y="299290"/>
                          </a:lnTo>
                          <a:cubicBezTo>
                            <a:pt x="1298395" y="211615"/>
                            <a:pt x="1141949" y="160421"/>
                            <a:pt x="973545" y="160421"/>
                          </a:cubicBezTo>
                          <a:cubicBezTo>
                            <a:pt x="524469" y="160421"/>
                            <a:pt x="160421" y="524469"/>
                            <a:pt x="160421" y="973545"/>
                          </a:cubicBezTo>
                          <a:cubicBezTo>
                            <a:pt x="160421" y="1422621"/>
                            <a:pt x="524469" y="1786669"/>
                            <a:pt x="973545" y="1786669"/>
                          </a:cubicBezTo>
                          <a:cubicBezTo>
                            <a:pt x="1422621" y="1786669"/>
                            <a:pt x="1786669" y="1422621"/>
                            <a:pt x="1786669" y="973545"/>
                          </a:cubicBezTo>
                          <a:cubicBezTo>
                            <a:pt x="1786669" y="917411"/>
                            <a:pt x="1780981" y="862605"/>
                            <a:pt x="1770149" y="809672"/>
                          </a:cubicBezTo>
                          <a:lnTo>
                            <a:pt x="1753289" y="744098"/>
                          </a:lnTo>
                          <a:lnTo>
                            <a:pt x="1808051" y="760486"/>
                          </a:lnTo>
                          <a:lnTo>
                            <a:pt x="1906476" y="696312"/>
                          </a:lnTo>
                          <a:lnTo>
                            <a:pt x="1927311" y="777342"/>
                          </a:lnTo>
                          <a:cubicBezTo>
                            <a:pt x="1940280" y="840717"/>
                            <a:pt x="1947090" y="906336"/>
                            <a:pt x="1947090" y="973545"/>
                          </a:cubicBezTo>
                          <a:cubicBezTo>
                            <a:pt x="1947090" y="1511219"/>
                            <a:pt x="1511219" y="1947090"/>
                            <a:pt x="973545" y="1947090"/>
                          </a:cubicBezTo>
                          <a:cubicBezTo>
                            <a:pt x="435871" y="1947090"/>
                            <a:pt x="0" y="1511219"/>
                            <a:pt x="0" y="973545"/>
                          </a:cubicBezTo>
                          <a:cubicBezTo>
                            <a:pt x="0" y="435871"/>
                            <a:pt x="435871" y="0"/>
                            <a:pt x="973545" y="0"/>
                          </a:cubicBez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Freeform 138">
                      <a:extLst>
                        <a:ext uri="{FF2B5EF4-FFF2-40B4-BE49-F238E27FC236}">
                          <a16:creationId xmlns:a16="http://schemas.microsoft.com/office/drawing/2014/main" id="{F2A5A548-F527-4108-9646-2AF9E9954C29}"/>
                        </a:ext>
                      </a:extLst>
                    </p:cNvPr>
                    <p:cNvSpPr/>
                    <p:nvPr/>
                  </p:nvSpPr>
                  <p:spPr>
                    <a:xfrm>
                      <a:off x="1977473" y="1898441"/>
                      <a:ext cx="668636" cy="668636"/>
                    </a:xfrm>
                    <a:custGeom>
                      <a:avLst/>
                      <a:gdLst>
                        <a:gd name="connsiteX0" fmla="*/ 334318 w 668636"/>
                        <a:gd name="connsiteY0" fmla="*/ 0 h 668636"/>
                        <a:gd name="connsiteX1" fmla="*/ 521238 w 668636"/>
                        <a:gd name="connsiteY1" fmla="*/ 57096 h 668636"/>
                        <a:gd name="connsiteX2" fmla="*/ 554812 w 668636"/>
                        <a:gd name="connsiteY2" fmla="*/ 84796 h 668636"/>
                        <a:gd name="connsiteX3" fmla="*/ 405474 w 668636"/>
                        <a:gd name="connsiteY3" fmla="*/ 180562 h 668636"/>
                        <a:gd name="connsiteX4" fmla="*/ 400646 w 668636"/>
                        <a:gd name="connsiteY4" fmla="*/ 177307 h 668636"/>
                        <a:gd name="connsiteX5" fmla="*/ 334318 w 668636"/>
                        <a:gd name="connsiteY5" fmla="*/ 163916 h 668636"/>
                        <a:gd name="connsiteX6" fmla="*/ 163916 w 668636"/>
                        <a:gd name="connsiteY6" fmla="*/ 334318 h 668636"/>
                        <a:gd name="connsiteX7" fmla="*/ 334318 w 668636"/>
                        <a:gd name="connsiteY7" fmla="*/ 504720 h 668636"/>
                        <a:gd name="connsiteX8" fmla="*/ 504720 w 668636"/>
                        <a:gd name="connsiteY8" fmla="*/ 334318 h 668636"/>
                        <a:gd name="connsiteX9" fmla="*/ 497790 w 668636"/>
                        <a:gd name="connsiteY9" fmla="*/ 299991 h 668636"/>
                        <a:gd name="connsiteX10" fmla="*/ 643165 w 668636"/>
                        <a:gd name="connsiteY10" fmla="*/ 206766 h 668636"/>
                        <a:gd name="connsiteX11" fmla="*/ 661844 w 668636"/>
                        <a:gd name="connsiteY11" fmla="*/ 266941 h 668636"/>
                        <a:gd name="connsiteX12" fmla="*/ 668636 w 668636"/>
                        <a:gd name="connsiteY12" fmla="*/ 334318 h 668636"/>
                        <a:gd name="connsiteX13" fmla="*/ 334318 w 668636"/>
                        <a:gd name="connsiteY13" fmla="*/ 668636 h 668636"/>
                        <a:gd name="connsiteX14" fmla="*/ 0 w 668636"/>
                        <a:gd name="connsiteY14" fmla="*/ 334318 h 668636"/>
                        <a:gd name="connsiteX15" fmla="*/ 334318 w 668636"/>
                        <a:gd name="connsiteY15" fmla="*/ 0 h 6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636" h="668636">
                          <a:moveTo>
                            <a:pt x="334318" y="0"/>
                          </a:moveTo>
                          <a:cubicBezTo>
                            <a:pt x="403558" y="0"/>
                            <a:pt x="467881" y="21049"/>
                            <a:pt x="521238" y="57096"/>
                          </a:cubicBezTo>
                          <a:lnTo>
                            <a:pt x="554812" y="84796"/>
                          </a:lnTo>
                          <a:lnTo>
                            <a:pt x="405474" y="180562"/>
                          </a:lnTo>
                          <a:lnTo>
                            <a:pt x="400646" y="177307"/>
                          </a:lnTo>
                          <a:cubicBezTo>
                            <a:pt x="380260" y="168684"/>
                            <a:pt x="357846" y="163916"/>
                            <a:pt x="334318" y="163916"/>
                          </a:cubicBezTo>
                          <a:cubicBezTo>
                            <a:pt x="240208" y="163916"/>
                            <a:pt x="163916" y="240208"/>
                            <a:pt x="163916" y="334318"/>
                          </a:cubicBezTo>
                          <a:cubicBezTo>
                            <a:pt x="163916" y="428428"/>
                            <a:pt x="240208" y="504720"/>
                            <a:pt x="334318" y="504720"/>
                          </a:cubicBezTo>
                          <a:cubicBezTo>
                            <a:pt x="428428" y="504720"/>
                            <a:pt x="504720" y="428428"/>
                            <a:pt x="504720" y="334318"/>
                          </a:cubicBezTo>
                          <a:lnTo>
                            <a:pt x="497790" y="299991"/>
                          </a:lnTo>
                          <a:lnTo>
                            <a:pt x="643165" y="206766"/>
                          </a:lnTo>
                          <a:lnTo>
                            <a:pt x="661844" y="266941"/>
                          </a:lnTo>
                          <a:cubicBezTo>
                            <a:pt x="666297" y="288705"/>
                            <a:pt x="668636" y="311238"/>
                            <a:pt x="668636" y="334318"/>
                          </a:cubicBezTo>
                          <a:cubicBezTo>
                            <a:pt x="668636" y="518957"/>
                            <a:pt x="518957" y="668636"/>
                            <a:pt x="334318" y="668636"/>
                          </a:cubicBezTo>
                          <a:cubicBezTo>
                            <a:pt x="149679" y="668636"/>
                            <a:pt x="0" y="518957"/>
                            <a:pt x="0" y="334318"/>
                          </a:cubicBezTo>
                          <a:cubicBezTo>
                            <a:pt x="0" y="149679"/>
                            <a:pt x="149679" y="0"/>
                            <a:pt x="334318" y="0"/>
                          </a:cubicBez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5FA9E848-98BE-4E76-B1E5-01FFCA0CD7CE}"/>
                      </a:ext>
                    </a:extLst>
                  </p:cNvPr>
                  <p:cNvGrpSpPr/>
                  <p:nvPr/>
                </p:nvGrpSpPr>
                <p:grpSpPr>
                  <a:xfrm>
                    <a:off x="4129148" y="1483320"/>
                    <a:ext cx="1336040" cy="592812"/>
                    <a:chOff x="2224478" y="1510786"/>
                    <a:chExt cx="1189329" cy="527716"/>
                  </a:xfrm>
                  <a:grpFill/>
                </p:grpSpPr>
                <p:sp>
                  <p:nvSpPr>
                    <p:cNvPr id="32" name="Freeform 134">
                      <a:extLst>
                        <a:ext uri="{FF2B5EF4-FFF2-40B4-BE49-F238E27FC236}">
                          <a16:creationId xmlns:a16="http://schemas.microsoft.com/office/drawing/2014/main" id="{132A910E-8950-4599-B2D0-E73CC2236CAC}"/>
                        </a:ext>
                      </a:extLst>
                    </p:cNvPr>
                    <p:cNvSpPr/>
                    <p:nvPr/>
                  </p:nvSpPr>
                  <p:spPr>
                    <a:xfrm rot="19620000" flipH="1">
                      <a:off x="2224478" y="1950302"/>
                      <a:ext cx="858559" cy="88200"/>
                    </a:xfrm>
                    <a:custGeom>
                      <a:avLst/>
                      <a:gdLst>
                        <a:gd name="connsiteX0" fmla="*/ 0 w 3441795"/>
                        <a:gd name="connsiteY0" fmla="*/ 10591 h 350125"/>
                        <a:gd name="connsiteX1" fmla="*/ 3271479 w 3441795"/>
                        <a:gd name="connsiteY1" fmla="*/ 1 h 350125"/>
                        <a:gd name="connsiteX2" fmla="*/ 3441795 w 3441795"/>
                        <a:gd name="connsiteY2" fmla="*/ 169218 h 350125"/>
                        <a:gd name="connsiteX3" fmla="*/ 3441793 w 3441795"/>
                        <a:gd name="connsiteY3" fmla="*/ 169218 h 350125"/>
                        <a:gd name="connsiteX4" fmla="*/ 3272577 w 3441795"/>
                        <a:gd name="connsiteY4" fmla="*/ 339533 h 350125"/>
                        <a:gd name="connsiteX5" fmla="*/ 0 w 3441795"/>
                        <a:gd name="connsiteY5" fmla="*/ 350125 h 350125"/>
                        <a:gd name="connsiteX6" fmla="*/ 0 w 3441795"/>
                        <a:gd name="connsiteY6" fmla="*/ 10591 h 3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795" h="350125">
                          <a:moveTo>
                            <a:pt x="0" y="10591"/>
                          </a:moveTo>
                          <a:lnTo>
                            <a:pt x="3271479" y="1"/>
                          </a:lnTo>
                          <a:cubicBezTo>
                            <a:pt x="3365238" y="-302"/>
                            <a:pt x="3441491" y="75458"/>
                            <a:pt x="3441795" y="169218"/>
                          </a:cubicBezTo>
                          <a:lnTo>
                            <a:pt x="3441793" y="169218"/>
                          </a:lnTo>
                          <a:cubicBezTo>
                            <a:pt x="3442098" y="262977"/>
                            <a:pt x="3366337" y="339230"/>
                            <a:pt x="3272577" y="339533"/>
                          </a:cubicBezTo>
                          <a:lnTo>
                            <a:pt x="0" y="350125"/>
                          </a:lnTo>
                          <a:lnTo>
                            <a:pt x="0" y="10591"/>
                          </a:lnTo>
                          <a:close/>
                        </a:path>
                      </a:pathLst>
                    </a:custGeom>
                    <a:solidFill>
                      <a:schemeClr val="bg1">
                        <a:lumMod val="50000"/>
                      </a:scheme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Chevron 7">
                      <a:extLst>
                        <a:ext uri="{FF2B5EF4-FFF2-40B4-BE49-F238E27FC236}">
                          <a16:creationId xmlns:a16="http://schemas.microsoft.com/office/drawing/2014/main" id="{11D3D5F6-CC7A-469A-9B23-ADE1107CF37A}"/>
                        </a:ext>
                      </a:extLst>
                    </p:cNvPr>
                    <p:cNvSpPr/>
                    <p:nvPr/>
                  </p:nvSpPr>
                  <p:spPr>
                    <a:xfrm rot="8820000">
                      <a:off x="2814364" y="1510786"/>
                      <a:ext cx="599443" cy="404922"/>
                    </a:xfrm>
                    <a:custGeom>
                      <a:avLst/>
                      <a:gdLst>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83854 w 198235"/>
                        <a:gd name="connsiteY5" fmla="*/ 95834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3463 w 198235"/>
                        <a:gd name="connsiteY5" fmla="*/ 83625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5972 w 198235"/>
                        <a:gd name="connsiteY5" fmla="*/ 95428 h 191667"/>
                        <a:gd name="connsiteX6" fmla="*/ 0 w 198235"/>
                        <a:gd name="connsiteY6" fmla="*/ 0 h 191667"/>
                        <a:gd name="connsiteX0" fmla="*/ 48513 w 246748"/>
                        <a:gd name="connsiteY0" fmla="*/ 0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48513 w 246748"/>
                        <a:gd name="connsiteY6" fmla="*/ 0 h 191956"/>
                        <a:gd name="connsiteX0" fmla="*/ 0 w 246748"/>
                        <a:gd name="connsiteY0" fmla="*/ 289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0 w 246748"/>
                        <a:gd name="connsiteY6" fmla="*/ 289 h 191956"/>
                        <a:gd name="connsiteX0" fmla="*/ 43389 w 290137"/>
                        <a:gd name="connsiteY0" fmla="*/ 289 h 191667"/>
                        <a:gd name="connsiteX1" fmla="*/ 206283 w 290137"/>
                        <a:gd name="connsiteY1" fmla="*/ 0 h 191667"/>
                        <a:gd name="connsiteX2" fmla="*/ 290137 w 290137"/>
                        <a:gd name="connsiteY2" fmla="*/ 95834 h 191667"/>
                        <a:gd name="connsiteX3" fmla="*/ 206283 w 290137"/>
                        <a:gd name="connsiteY3" fmla="*/ 191667 h 191667"/>
                        <a:gd name="connsiteX4" fmla="*/ 0 w 290137"/>
                        <a:gd name="connsiteY4" fmla="*/ 191073 h 191667"/>
                        <a:gd name="connsiteX5" fmla="*/ 137874 w 290137"/>
                        <a:gd name="connsiteY5" fmla="*/ 95428 h 191667"/>
                        <a:gd name="connsiteX6" fmla="*/ 43389 w 290137"/>
                        <a:gd name="connsiteY6" fmla="*/ 289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139824 w 292087"/>
                        <a:gd name="connsiteY5" fmla="*/ 95428 h 191667"/>
                        <a:gd name="connsiteX6" fmla="*/ 0 w 292087"/>
                        <a:gd name="connsiteY6" fmla="*/ 1748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88425 w 292087"/>
                        <a:gd name="connsiteY5" fmla="*/ 90490 h 191667"/>
                        <a:gd name="connsiteX6" fmla="*/ 0 w 292087"/>
                        <a:gd name="connsiteY6" fmla="*/ 1748 h 191667"/>
                        <a:gd name="connsiteX0" fmla="*/ 0 w 292087"/>
                        <a:gd name="connsiteY0" fmla="*/ 6937 h 196856"/>
                        <a:gd name="connsiteX1" fmla="*/ 211133 w 292087"/>
                        <a:gd name="connsiteY1" fmla="*/ 0 h 196856"/>
                        <a:gd name="connsiteX2" fmla="*/ 292087 w 292087"/>
                        <a:gd name="connsiteY2" fmla="*/ 101023 h 196856"/>
                        <a:gd name="connsiteX3" fmla="*/ 208233 w 292087"/>
                        <a:gd name="connsiteY3" fmla="*/ 196856 h 196856"/>
                        <a:gd name="connsiteX4" fmla="*/ 1950 w 292087"/>
                        <a:gd name="connsiteY4" fmla="*/ 196262 h 196856"/>
                        <a:gd name="connsiteX5" fmla="*/ 88425 w 292087"/>
                        <a:gd name="connsiteY5" fmla="*/ 95679 h 196856"/>
                        <a:gd name="connsiteX6" fmla="*/ 0 w 292087"/>
                        <a:gd name="connsiteY6" fmla="*/ 6937 h 196856"/>
                        <a:gd name="connsiteX0" fmla="*/ 0 w 294791"/>
                        <a:gd name="connsiteY0" fmla="*/ 3350 h 196856"/>
                        <a:gd name="connsiteX1" fmla="*/ 213837 w 294791"/>
                        <a:gd name="connsiteY1" fmla="*/ 0 h 196856"/>
                        <a:gd name="connsiteX2" fmla="*/ 294791 w 294791"/>
                        <a:gd name="connsiteY2" fmla="*/ 101023 h 196856"/>
                        <a:gd name="connsiteX3" fmla="*/ 210937 w 294791"/>
                        <a:gd name="connsiteY3" fmla="*/ 196856 h 196856"/>
                        <a:gd name="connsiteX4" fmla="*/ 4654 w 294791"/>
                        <a:gd name="connsiteY4" fmla="*/ 196262 h 196856"/>
                        <a:gd name="connsiteX5" fmla="*/ 91129 w 294791"/>
                        <a:gd name="connsiteY5" fmla="*/ 95679 h 196856"/>
                        <a:gd name="connsiteX6" fmla="*/ 0 w 294791"/>
                        <a:gd name="connsiteY6" fmla="*/ 3350 h 196856"/>
                        <a:gd name="connsiteX0" fmla="*/ 0 w 294791"/>
                        <a:gd name="connsiteY0" fmla="*/ 3350 h 196262"/>
                        <a:gd name="connsiteX1" fmla="*/ 213837 w 294791"/>
                        <a:gd name="connsiteY1" fmla="*/ 0 h 196262"/>
                        <a:gd name="connsiteX2" fmla="*/ 294791 w 294791"/>
                        <a:gd name="connsiteY2" fmla="*/ 101023 h 196262"/>
                        <a:gd name="connsiteX3" fmla="*/ 211128 w 294791"/>
                        <a:gd name="connsiteY3" fmla="*/ 188280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6262"/>
                        <a:gd name="connsiteX1" fmla="*/ 213837 w 294791"/>
                        <a:gd name="connsiteY1" fmla="*/ 0 h 196262"/>
                        <a:gd name="connsiteX2" fmla="*/ 294791 w 294791"/>
                        <a:gd name="connsiteY2" fmla="*/ 101023 h 196262"/>
                        <a:gd name="connsiteX3" fmla="*/ 206682 w 294791"/>
                        <a:gd name="connsiteY3" fmla="*/ 193617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3974"/>
                        <a:gd name="connsiteX1" fmla="*/ 213837 w 294791"/>
                        <a:gd name="connsiteY1" fmla="*/ 0 h 193974"/>
                        <a:gd name="connsiteX2" fmla="*/ 294791 w 294791"/>
                        <a:gd name="connsiteY2" fmla="*/ 101023 h 193974"/>
                        <a:gd name="connsiteX3" fmla="*/ 206682 w 294791"/>
                        <a:gd name="connsiteY3" fmla="*/ 193617 h 193974"/>
                        <a:gd name="connsiteX4" fmla="*/ 6559 w 294791"/>
                        <a:gd name="connsiteY4" fmla="*/ 193974 h 193974"/>
                        <a:gd name="connsiteX5" fmla="*/ 91129 w 294791"/>
                        <a:gd name="connsiteY5" fmla="*/ 95679 h 193974"/>
                        <a:gd name="connsiteX6" fmla="*/ 0 w 294791"/>
                        <a:gd name="connsiteY6" fmla="*/ 3350 h 193974"/>
                        <a:gd name="connsiteX0" fmla="*/ 0 w 294791"/>
                        <a:gd name="connsiteY0" fmla="*/ 0 h 190624"/>
                        <a:gd name="connsiteX1" fmla="*/ 199227 w 294791"/>
                        <a:gd name="connsiteY1" fmla="*/ 14187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4791"/>
                        <a:gd name="connsiteY0" fmla="*/ 0 h 190624"/>
                        <a:gd name="connsiteX1" fmla="*/ 209733 w 294791"/>
                        <a:gd name="connsiteY1" fmla="*/ 3245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8018"/>
                        <a:gd name="connsiteY0" fmla="*/ 0 h 190090"/>
                        <a:gd name="connsiteX1" fmla="*/ 212960 w 298018"/>
                        <a:gd name="connsiteY1" fmla="*/ 2711 h 190090"/>
                        <a:gd name="connsiteX2" fmla="*/ 298018 w 298018"/>
                        <a:gd name="connsiteY2" fmla="*/ 97139 h 190090"/>
                        <a:gd name="connsiteX3" fmla="*/ 209909 w 298018"/>
                        <a:gd name="connsiteY3" fmla="*/ 189733 h 190090"/>
                        <a:gd name="connsiteX4" fmla="*/ 9786 w 298018"/>
                        <a:gd name="connsiteY4" fmla="*/ 190090 h 190090"/>
                        <a:gd name="connsiteX5" fmla="*/ 94356 w 298018"/>
                        <a:gd name="connsiteY5" fmla="*/ 91795 h 190090"/>
                        <a:gd name="connsiteX6" fmla="*/ 0 w 298018"/>
                        <a:gd name="connsiteY6" fmla="*/ 0 h 190090"/>
                        <a:gd name="connsiteX0" fmla="*/ 0 w 300508"/>
                        <a:gd name="connsiteY0" fmla="*/ 3617 h 187379"/>
                        <a:gd name="connsiteX1" fmla="*/ 215450 w 300508"/>
                        <a:gd name="connsiteY1" fmla="*/ 0 h 187379"/>
                        <a:gd name="connsiteX2" fmla="*/ 300508 w 300508"/>
                        <a:gd name="connsiteY2" fmla="*/ 94428 h 187379"/>
                        <a:gd name="connsiteX3" fmla="*/ 212399 w 300508"/>
                        <a:gd name="connsiteY3" fmla="*/ 187022 h 187379"/>
                        <a:gd name="connsiteX4" fmla="*/ 12276 w 300508"/>
                        <a:gd name="connsiteY4" fmla="*/ 187379 h 187379"/>
                        <a:gd name="connsiteX5" fmla="*/ 96846 w 300508"/>
                        <a:gd name="connsiteY5" fmla="*/ 89084 h 187379"/>
                        <a:gd name="connsiteX6" fmla="*/ 0 w 300508"/>
                        <a:gd name="connsiteY6" fmla="*/ 3617 h 187379"/>
                        <a:gd name="connsiteX0" fmla="*/ 0 w 300508"/>
                        <a:gd name="connsiteY0" fmla="*/ 2092 h 185854"/>
                        <a:gd name="connsiteX1" fmla="*/ 214180 w 300508"/>
                        <a:gd name="connsiteY1" fmla="*/ 0 h 185854"/>
                        <a:gd name="connsiteX2" fmla="*/ 300508 w 300508"/>
                        <a:gd name="connsiteY2" fmla="*/ 92903 h 185854"/>
                        <a:gd name="connsiteX3" fmla="*/ 212399 w 300508"/>
                        <a:gd name="connsiteY3" fmla="*/ 185497 h 185854"/>
                        <a:gd name="connsiteX4" fmla="*/ 12276 w 300508"/>
                        <a:gd name="connsiteY4" fmla="*/ 185854 h 185854"/>
                        <a:gd name="connsiteX5" fmla="*/ 96846 w 300508"/>
                        <a:gd name="connsiteY5" fmla="*/ 87559 h 185854"/>
                        <a:gd name="connsiteX6" fmla="*/ 0 w 300508"/>
                        <a:gd name="connsiteY6" fmla="*/ 2092 h 185854"/>
                        <a:gd name="connsiteX0" fmla="*/ 0 w 300508"/>
                        <a:gd name="connsiteY0" fmla="*/ 2092 h 185497"/>
                        <a:gd name="connsiteX1" fmla="*/ 214180 w 300508"/>
                        <a:gd name="connsiteY1" fmla="*/ 0 h 185497"/>
                        <a:gd name="connsiteX2" fmla="*/ 300508 w 300508"/>
                        <a:gd name="connsiteY2" fmla="*/ 92903 h 185497"/>
                        <a:gd name="connsiteX3" fmla="*/ 212399 w 300508"/>
                        <a:gd name="connsiteY3" fmla="*/ 185497 h 185497"/>
                        <a:gd name="connsiteX4" fmla="*/ 15452 w 300508"/>
                        <a:gd name="connsiteY4" fmla="*/ 182042 h 185497"/>
                        <a:gd name="connsiteX5" fmla="*/ 96846 w 300508"/>
                        <a:gd name="connsiteY5" fmla="*/ 87559 h 185497"/>
                        <a:gd name="connsiteX6" fmla="*/ 0 w 300508"/>
                        <a:gd name="connsiteY6" fmla="*/ 2092 h 185497"/>
                        <a:gd name="connsiteX0" fmla="*/ 0 w 300508"/>
                        <a:gd name="connsiteY0" fmla="*/ 2092 h 183705"/>
                        <a:gd name="connsiteX1" fmla="*/ 214180 w 300508"/>
                        <a:gd name="connsiteY1" fmla="*/ 0 h 183705"/>
                        <a:gd name="connsiteX2" fmla="*/ 300508 w 300508"/>
                        <a:gd name="connsiteY2" fmla="*/ 92903 h 183705"/>
                        <a:gd name="connsiteX3" fmla="*/ 215283 w 300508"/>
                        <a:gd name="connsiteY3" fmla="*/ 183705 h 183705"/>
                        <a:gd name="connsiteX4" fmla="*/ 15452 w 300508"/>
                        <a:gd name="connsiteY4" fmla="*/ 182042 h 183705"/>
                        <a:gd name="connsiteX5" fmla="*/ 96846 w 300508"/>
                        <a:gd name="connsiteY5" fmla="*/ 87559 h 183705"/>
                        <a:gd name="connsiteX6" fmla="*/ 0 w 300508"/>
                        <a:gd name="connsiteY6" fmla="*/ 2092 h 1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08" h="183705">
                          <a:moveTo>
                            <a:pt x="0" y="2092"/>
                          </a:moveTo>
                          <a:lnTo>
                            <a:pt x="214180" y="0"/>
                          </a:lnTo>
                          <a:lnTo>
                            <a:pt x="300508" y="92903"/>
                          </a:lnTo>
                          <a:lnTo>
                            <a:pt x="215283" y="183705"/>
                          </a:lnTo>
                          <a:lnTo>
                            <a:pt x="15452" y="182042"/>
                          </a:lnTo>
                          <a:lnTo>
                            <a:pt x="96846" y="87559"/>
                          </a:lnTo>
                          <a:lnTo>
                            <a:pt x="0" y="2092"/>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1" name="Group 10">
                <a:extLst>
                  <a:ext uri="{FF2B5EF4-FFF2-40B4-BE49-F238E27FC236}">
                    <a16:creationId xmlns:a16="http://schemas.microsoft.com/office/drawing/2014/main" id="{153E1DDD-3609-47D5-B92F-DE9E4D941C8F}"/>
                  </a:ext>
                </a:extLst>
              </p:cNvPr>
              <p:cNvGrpSpPr/>
              <p:nvPr/>
            </p:nvGrpSpPr>
            <p:grpSpPr>
              <a:xfrm>
                <a:off x="-1" y="1790163"/>
                <a:ext cx="6671428" cy="3511282"/>
                <a:chOff x="-238640" y="1780219"/>
                <a:chExt cx="8794479" cy="3921419"/>
              </a:xfrm>
            </p:grpSpPr>
            <p:grpSp>
              <p:nvGrpSpPr>
                <p:cNvPr id="12" name="Group 11">
                  <a:extLst>
                    <a:ext uri="{FF2B5EF4-FFF2-40B4-BE49-F238E27FC236}">
                      <a16:creationId xmlns:a16="http://schemas.microsoft.com/office/drawing/2014/main" id="{CA1FD667-5902-48C1-B513-81140680EFA7}"/>
                    </a:ext>
                  </a:extLst>
                </p:cNvPr>
                <p:cNvGrpSpPr/>
                <p:nvPr/>
              </p:nvGrpSpPr>
              <p:grpSpPr>
                <a:xfrm>
                  <a:off x="-238640" y="1780219"/>
                  <a:ext cx="3546810" cy="3921419"/>
                  <a:chOff x="-238641" y="1780219"/>
                  <a:chExt cx="3546809" cy="3921419"/>
                </a:xfrm>
              </p:grpSpPr>
              <p:sp>
                <p:nvSpPr>
                  <p:cNvPr id="24" name="Rectangle 23">
                    <a:extLst>
                      <a:ext uri="{FF2B5EF4-FFF2-40B4-BE49-F238E27FC236}">
                        <a16:creationId xmlns:a16="http://schemas.microsoft.com/office/drawing/2014/main" id="{4E1387BA-E81A-4F79-B6C6-F1864184087F}"/>
                      </a:ext>
                    </a:extLst>
                  </p:cNvPr>
                  <p:cNvSpPr/>
                  <p:nvPr/>
                </p:nvSpPr>
                <p:spPr>
                  <a:xfrm flipH="1">
                    <a:off x="-238641" y="2790804"/>
                    <a:ext cx="3546808" cy="889664"/>
                  </a:xfrm>
                  <a:prstGeom prst="rect">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90D33BB8-9D35-4E39-9A58-B0C4FEA4AA5A}"/>
                      </a:ext>
                    </a:extLst>
                  </p:cNvPr>
                  <p:cNvSpPr/>
                  <p:nvPr/>
                </p:nvSpPr>
                <p:spPr>
                  <a:xfrm flipH="1">
                    <a:off x="-238641" y="1780219"/>
                    <a:ext cx="3546809" cy="889665"/>
                  </a:xfrm>
                  <a:prstGeom prst="rect">
                    <a:avLst/>
                  </a:prstGeom>
                  <a:solidFill>
                    <a:srgbClr val="8C130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E0408F54-154E-46E9-892D-E9AB513A7CCD}"/>
                      </a:ext>
                    </a:extLst>
                  </p:cNvPr>
                  <p:cNvSpPr/>
                  <p:nvPr/>
                </p:nvSpPr>
                <p:spPr>
                  <a:xfrm flipH="1">
                    <a:off x="-238641" y="4811974"/>
                    <a:ext cx="3546809" cy="889664"/>
                  </a:xfrm>
                  <a:prstGeom prst="rect">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6703559D-0798-41DD-B075-8536C4FE7899}"/>
                      </a:ext>
                    </a:extLst>
                  </p:cNvPr>
                  <p:cNvSpPr/>
                  <p:nvPr/>
                </p:nvSpPr>
                <p:spPr>
                  <a:xfrm flipH="1">
                    <a:off x="-238641" y="3801388"/>
                    <a:ext cx="3546809" cy="889665"/>
                  </a:xfrm>
                  <a:prstGeom prst="rect">
                    <a:avLst/>
                  </a:prstGeom>
                  <a:solidFill>
                    <a:srgbClr val="8C130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BB6F657F-DBAC-4584-A7B9-2E984D6E5C3A}"/>
                    </a:ext>
                  </a:extLst>
                </p:cNvPr>
                <p:cNvGrpSpPr/>
                <p:nvPr/>
              </p:nvGrpSpPr>
              <p:grpSpPr>
                <a:xfrm>
                  <a:off x="3297170" y="1780219"/>
                  <a:ext cx="5258669" cy="3921418"/>
                  <a:chOff x="3297170" y="1780220"/>
                  <a:chExt cx="5258669" cy="3921418"/>
                </a:xfrm>
              </p:grpSpPr>
              <p:grpSp>
                <p:nvGrpSpPr>
                  <p:cNvPr id="14" name="Group 13">
                    <a:extLst>
                      <a:ext uri="{FF2B5EF4-FFF2-40B4-BE49-F238E27FC236}">
                        <a16:creationId xmlns:a16="http://schemas.microsoft.com/office/drawing/2014/main" id="{7925CD55-73D1-4405-B02B-3EF2BC41681F}"/>
                      </a:ext>
                    </a:extLst>
                  </p:cNvPr>
                  <p:cNvGrpSpPr/>
                  <p:nvPr/>
                </p:nvGrpSpPr>
                <p:grpSpPr>
                  <a:xfrm>
                    <a:off x="5026521" y="2319319"/>
                    <a:ext cx="3529318" cy="2843218"/>
                    <a:chOff x="4717426" y="2319319"/>
                    <a:chExt cx="3529318" cy="2843218"/>
                  </a:xfrm>
                </p:grpSpPr>
                <p:sp>
                  <p:nvSpPr>
                    <p:cNvPr id="20" name="Freeform 122">
                      <a:extLst>
                        <a:ext uri="{FF2B5EF4-FFF2-40B4-BE49-F238E27FC236}">
                          <a16:creationId xmlns:a16="http://schemas.microsoft.com/office/drawing/2014/main" id="{C6710A66-5312-43D8-8AD4-1C9ED0D712F9}"/>
                        </a:ext>
                      </a:extLst>
                    </p:cNvPr>
                    <p:cNvSpPr/>
                    <p:nvPr/>
                  </p:nvSpPr>
                  <p:spPr>
                    <a:xfrm>
                      <a:off x="4717426" y="2319319"/>
                      <a:ext cx="3107050" cy="912034"/>
                    </a:xfrm>
                    <a:custGeom>
                      <a:avLst/>
                      <a:gdLst>
                        <a:gd name="connsiteX0" fmla="*/ 2258061 w 3107050"/>
                        <a:gd name="connsiteY0" fmla="*/ 0 h 912034"/>
                        <a:gd name="connsiteX1" fmla="*/ 2788950 w 3107050"/>
                        <a:gd name="connsiteY1" fmla="*/ 570312 h 912034"/>
                        <a:gd name="connsiteX2" fmla="*/ 2788949 w 3107050"/>
                        <a:gd name="connsiteY2" fmla="*/ 570312 h 912034"/>
                        <a:gd name="connsiteX3" fmla="*/ 3107050 w 3107050"/>
                        <a:gd name="connsiteY3" fmla="*/ 912034 h 912034"/>
                        <a:gd name="connsiteX4" fmla="*/ 2258060 w 3107050"/>
                        <a:gd name="connsiteY4" fmla="*/ 912034 h 912034"/>
                        <a:gd name="connsiteX5" fmla="*/ 0 w 3107050"/>
                        <a:gd name="connsiteY5" fmla="*/ 912034 h 912034"/>
                        <a:gd name="connsiteX6" fmla="*/ 0 w 3107050"/>
                        <a:gd name="connsiteY6" fmla="*/ 570312 h 912034"/>
                        <a:gd name="connsiteX7" fmla="*/ 2258060 w 3107050"/>
                        <a:gd name="connsiteY7" fmla="*/ 570312 h 912034"/>
                        <a:gd name="connsiteX8" fmla="*/ 2258061 w 3107050"/>
                        <a:gd name="connsiteY8" fmla="*/ 570312 h 9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050" h="912034">
                          <a:moveTo>
                            <a:pt x="2258061" y="0"/>
                          </a:moveTo>
                          <a:lnTo>
                            <a:pt x="2788950" y="570312"/>
                          </a:lnTo>
                          <a:lnTo>
                            <a:pt x="2788949" y="570312"/>
                          </a:lnTo>
                          <a:lnTo>
                            <a:pt x="3107050" y="912034"/>
                          </a:lnTo>
                          <a:lnTo>
                            <a:pt x="2258060" y="912034"/>
                          </a:lnTo>
                          <a:lnTo>
                            <a:pt x="0" y="912034"/>
                          </a:lnTo>
                          <a:lnTo>
                            <a:pt x="0" y="570312"/>
                          </a:lnTo>
                          <a:lnTo>
                            <a:pt x="2258060" y="570312"/>
                          </a:lnTo>
                          <a:lnTo>
                            <a:pt x="2258061" y="570312"/>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Freeform 123">
                      <a:extLst>
                        <a:ext uri="{FF2B5EF4-FFF2-40B4-BE49-F238E27FC236}">
                          <a16:creationId xmlns:a16="http://schemas.microsoft.com/office/drawing/2014/main" id="{CCB49747-1B6B-430A-9285-62F79CA84ADF}"/>
                        </a:ext>
                      </a:extLst>
                    </p:cNvPr>
                    <p:cNvSpPr/>
                    <p:nvPr/>
                  </p:nvSpPr>
                  <p:spPr>
                    <a:xfrm>
                      <a:off x="4717426" y="3343255"/>
                      <a:ext cx="3529318" cy="341722"/>
                    </a:xfrm>
                    <a:custGeom>
                      <a:avLst/>
                      <a:gdLst>
                        <a:gd name="connsiteX0" fmla="*/ 2258061 w 3529318"/>
                        <a:gd name="connsiteY0" fmla="*/ 0 h 341722"/>
                        <a:gd name="connsiteX1" fmla="*/ 3211217 w 3529318"/>
                        <a:gd name="connsiteY1" fmla="*/ 0 h 341722"/>
                        <a:gd name="connsiteX2" fmla="*/ 3529318 w 3529318"/>
                        <a:gd name="connsiteY2" fmla="*/ 341722 h 341722"/>
                        <a:gd name="connsiteX3" fmla="*/ 2258061 w 3529318"/>
                        <a:gd name="connsiteY3" fmla="*/ 341722 h 341722"/>
                        <a:gd name="connsiteX4" fmla="*/ 0 w 3529318"/>
                        <a:gd name="connsiteY4" fmla="*/ 0 h 341722"/>
                        <a:gd name="connsiteX5" fmla="*/ 2258060 w 3529318"/>
                        <a:gd name="connsiteY5" fmla="*/ 0 h 341722"/>
                        <a:gd name="connsiteX6" fmla="*/ 2258060 w 3529318"/>
                        <a:gd name="connsiteY6" fmla="*/ 341722 h 341722"/>
                        <a:gd name="connsiteX7" fmla="*/ 0 w 3529318"/>
                        <a:gd name="connsiteY7" fmla="*/ 341722 h 3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9318" h="341722">
                          <a:moveTo>
                            <a:pt x="2258061" y="0"/>
                          </a:moveTo>
                          <a:lnTo>
                            <a:pt x="3211217" y="0"/>
                          </a:lnTo>
                          <a:lnTo>
                            <a:pt x="3529318" y="341722"/>
                          </a:lnTo>
                          <a:lnTo>
                            <a:pt x="2258061" y="341722"/>
                          </a:lnTo>
                          <a:close/>
                          <a:moveTo>
                            <a:pt x="0" y="0"/>
                          </a:moveTo>
                          <a:lnTo>
                            <a:pt x="2258060" y="0"/>
                          </a:lnTo>
                          <a:lnTo>
                            <a:pt x="2258060" y="341722"/>
                          </a:lnTo>
                          <a:lnTo>
                            <a:pt x="0" y="341722"/>
                          </a:ln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124">
                      <a:extLst>
                        <a:ext uri="{FF2B5EF4-FFF2-40B4-BE49-F238E27FC236}">
                          <a16:creationId xmlns:a16="http://schemas.microsoft.com/office/drawing/2014/main" id="{EA3024C6-8112-47A8-A9F2-91FD522F140C}"/>
                        </a:ext>
                      </a:extLst>
                    </p:cNvPr>
                    <p:cNvSpPr/>
                    <p:nvPr/>
                  </p:nvSpPr>
                  <p:spPr>
                    <a:xfrm>
                      <a:off x="4717426" y="3796879"/>
                      <a:ext cx="3529318" cy="341722"/>
                    </a:xfrm>
                    <a:custGeom>
                      <a:avLst/>
                      <a:gdLst>
                        <a:gd name="connsiteX0" fmla="*/ 2258061 w 3529318"/>
                        <a:gd name="connsiteY0" fmla="*/ 0 h 341722"/>
                        <a:gd name="connsiteX1" fmla="*/ 3529318 w 3529318"/>
                        <a:gd name="connsiteY1" fmla="*/ 0 h 341722"/>
                        <a:gd name="connsiteX2" fmla="*/ 3211217 w 3529318"/>
                        <a:gd name="connsiteY2" fmla="*/ 341722 h 341722"/>
                        <a:gd name="connsiteX3" fmla="*/ 2258061 w 3529318"/>
                        <a:gd name="connsiteY3" fmla="*/ 341722 h 341722"/>
                        <a:gd name="connsiteX4" fmla="*/ 0 w 3529318"/>
                        <a:gd name="connsiteY4" fmla="*/ 0 h 341722"/>
                        <a:gd name="connsiteX5" fmla="*/ 2258060 w 3529318"/>
                        <a:gd name="connsiteY5" fmla="*/ 0 h 341722"/>
                        <a:gd name="connsiteX6" fmla="*/ 2258060 w 3529318"/>
                        <a:gd name="connsiteY6" fmla="*/ 341722 h 341722"/>
                        <a:gd name="connsiteX7" fmla="*/ 0 w 3529318"/>
                        <a:gd name="connsiteY7" fmla="*/ 341722 h 3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9318" h="341722">
                          <a:moveTo>
                            <a:pt x="2258061" y="0"/>
                          </a:moveTo>
                          <a:lnTo>
                            <a:pt x="3529318" y="0"/>
                          </a:lnTo>
                          <a:lnTo>
                            <a:pt x="3211217" y="341722"/>
                          </a:lnTo>
                          <a:lnTo>
                            <a:pt x="2258061" y="341722"/>
                          </a:lnTo>
                          <a:close/>
                          <a:moveTo>
                            <a:pt x="0" y="0"/>
                          </a:moveTo>
                          <a:lnTo>
                            <a:pt x="2258060" y="0"/>
                          </a:lnTo>
                          <a:lnTo>
                            <a:pt x="2258060" y="341722"/>
                          </a:lnTo>
                          <a:lnTo>
                            <a:pt x="0" y="341722"/>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Freeform 125">
                      <a:extLst>
                        <a:ext uri="{FF2B5EF4-FFF2-40B4-BE49-F238E27FC236}">
                          <a16:creationId xmlns:a16="http://schemas.microsoft.com/office/drawing/2014/main" id="{5EFC683C-6856-4324-A78E-ADC972ACD969}"/>
                        </a:ext>
                      </a:extLst>
                    </p:cNvPr>
                    <p:cNvSpPr/>
                    <p:nvPr/>
                  </p:nvSpPr>
                  <p:spPr>
                    <a:xfrm>
                      <a:off x="4717426" y="4250503"/>
                      <a:ext cx="3107050" cy="912034"/>
                    </a:xfrm>
                    <a:custGeom>
                      <a:avLst/>
                      <a:gdLst>
                        <a:gd name="connsiteX0" fmla="*/ 0 w 3107050"/>
                        <a:gd name="connsiteY0" fmla="*/ 0 h 912034"/>
                        <a:gd name="connsiteX1" fmla="*/ 2258060 w 3107050"/>
                        <a:gd name="connsiteY1" fmla="*/ 0 h 912034"/>
                        <a:gd name="connsiteX2" fmla="*/ 3107050 w 3107050"/>
                        <a:gd name="connsiteY2" fmla="*/ 0 h 912034"/>
                        <a:gd name="connsiteX3" fmla="*/ 2788949 w 3107050"/>
                        <a:gd name="connsiteY3" fmla="*/ 341722 h 912034"/>
                        <a:gd name="connsiteX4" fmla="*/ 2788950 w 3107050"/>
                        <a:gd name="connsiteY4" fmla="*/ 341722 h 912034"/>
                        <a:gd name="connsiteX5" fmla="*/ 2258061 w 3107050"/>
                        <a:gd name="connsiteY5" fmla="*/ 912034 h 912034"/>
                        <a:gd name="connsiteX6" fmla="*/ 2258061 w 3107050"/>
                        <a:gd name="connsiteY6" fmla="*/ 341722 h 912034"/>
                        <a:gd name="connsiteX7" fmla="*/ 2258060 w 3107050"/>
                        <a:gd name="connsiteY7" fmla="*/ 341722 h 912034"/>
                        <a:gd name="connsiteX8" fmla="*/ 0 w 3107050"/>
                        <a:gd name="connsiteY8" fmla="*/ 341722 h 9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050" h="912034">
                          <a:moveTo>
                            <a:pt x="0" y="0"/>
                          </a:moveTo>
                          <a:lnTo>
                            <a:pt x="2258060" y="0"/>
                          </a:lnTo>
                          <a:lnTo>
                            <a:pt x="3107050" y="0"/>
                          </a:lnTo>
                          <a:lnTo>
                            <a:pt x="2788949" y="341722"/>
                          </a:lnTo>
                          <a:lnTo>
                            <a:pt x="2788950" y="341722"/>
                          </a:lnTo>
                          <a:lnTo>
                            <a:pt x="2258061" y="912034"/>
                          </a:lnTo>
                          <a:lnTo>
                            <a:pt x="2258061" y="341722"/>
                          </a:lnTo>
                          <a:lnTo>
                            <a:pt x="2258060" y="341722"/>
                          </a:lnTo>
                          <a:lnTo>
                            <a:pt x="0" y="341722"/>
                          </a:ln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id="{702758D3-0A81-48F9-8CD5-0F6C7F8416F0}"/>
                      </a:ext>
                    </a:extLst>
                  </p:cNvPr>
                  <p:cNvGrpSpPr/>
                  <p:nvPr/>
                </p:nvGrpSpPr>
                <p:grpSpPr>
                  <a:xfrm>
                    <a:off x="3297170" y="1780220"/>
                    <a:ext cx="1732030" cy="3921418"/>
                    <a:chOff x="3297170" y="1780220"/>
                    <a:chExt cx="1732030" cy="3921418"/>
                  </a:xfrm>
                </p:grpSpPr>
                <p:sp>
                  <p:nvSpPr>
                    <p:cNvPr id="16" name="Freeform 93">
                      <a:extLst>
                        <a:ext uri="{FF2B5EF4-FFF2-40B4-BE49-F238E27FC236}">
                          <a16:creationId xmlns:a16="http://schemas.microsoft.com/office/drawing/2014/main" id="{BFA64561-F32E-48E2-BE61-3F3595F0EE8D}"/>
                        </a:ext>
                      </a:extLst>
                    </p:cNvPr>
                    <p:cNvSpPr/>
                    <p:nvPr/>
                  </p:nvSpPr>
                  <p:spPr>
                    <a:xfrm flipH="1">
                      <a:off x="3297170" y="2790804"/>
                      <a:ext cx="1732030" cy="894173"/>
                    </a:xfrm>
                    <a:custGeom>
                      <a:avLst/>
                      <a:gdLst>
                        <a:gd name="connsiteX0" fmla="*/ 1732030 w 1732030"/>
                        <a:gd name="connsiteY0" fmla="*/ 0 h 894173"/>
                        <a:gd name="connsiteX1" fmla="*/ 202704 w 1732030"/>
                        <a:gd name="connsiteY1" fmla="*/ 555900 h 894173"/>
                        <a:gd name="connsiteX2" fmla="*/ 202704 w 1732030"/>
                        <a:gd name="connsiteY2" fmla="*/ 552451 h 894173"/>
                        <a:gd name="connsiteX3" fmla="*/ 0 w 1732030"/>
                        <a:gd name="connsiteY3" fmla="*/ 552451 h 894173"/>
                        <a:gd name="connsiteX4" fmla="*/ 0 w 1732030"/>
                        <a:gd name="connsiteY4" fmla="*/ 894173 h 894173"/>
                        <a:gd name="connsiteX5" fmla="*/ 202704 w 1732030"/>
                        <a:gd name="connsiteY5" fmla="*/ 894173 h 894173"/>
                        <a:gd name="connsiteX6" fmla="*/ 202704 w 1732030"/>
                        <a:gd name="connsiteY6" fmla="*/ 839425 h 894173"/>
                        <a:gd name="connsiteX7" fmla="*/ 1732030 w 1732030"/>
                        <a:gd name="connsiteY7" fmla="*/ 889664 h 894173"/>
                        <a:gd name="connsiteX0" fmla="*/ 1732030 w 1732030"/>
                        <a:gd name="connsiteY0" fmla="*/ 0 h 894173"/>
                        <a:gd name="connsiteX1" fmla="*/ 202704 w 1732030"/>
                        <a:gd name="connsiteY1" fmla="*/ 555900 h 894173"/>
                        <a:gd name="connsiteX2" fmla="*/ 0 w 1732030"/>
                        <a:gd name="connsiteY2" fmla="*/ 552451 h 894173"/>
                        <a:gd name="connsiteX3" fmla="*/ 0 w 1732030"/>
                        <a:gd name="connsiteY3" fmla="*/ 894173 h 894173"/>
                        <a:gd name="connsiteX4" fmla="*/ 202704 w 1732030"/>
                        <a:gd name="connsiteY4" fmla="*/ 894173 h 894173"/>
                        <a:gd name="connsiteX5" fmla="*/ 202704 w 1732030"/>
                        <a:gd name="connsiteY5" fmla="*/ 839425 h 894173"/>
                        <a:gd name="connsiteX6" fmla="*/ 1732030 w 1732030"/>
                        <a:gd name="connsiteY6" fmla="*/ 889664 h 894173"/>
                        <a:gd name="connsiteX7" fmla="*/ 1732030 w 1732030"/>
                        <a:gd name="connsiteY7" fmla="*/ 0 h 894173"/>
                        <a:gd name="connsiteX0" fmla="*/ 1732030 w 1732030"/>
                        <a:gd name="connsiteY0" fmla="*/ 0 h 894173"/>
                        <a:gd name="connsiteX1" fmla="*/ 0 w 1732030"/>
                        <a:gd name="connsiteY1" fmla="*/ 552451 h 894173"/>
                        <a:gd name="connsiteX2" fmla="*/ 0 w 1732030"/>
                        <a:gd name="connsiteY2" fmla="*/ 894173 h 894173"/>
                        <a:gd name="connsiteX3" fmla="*/ 202704 w 1732030"/>
                        <a:gd name="connsiteY3" fmla="*/ 894173 h 894173"/>
                        <a:gd name="connsiteX4" fmla="*/ 202704 w 1732030"/>
                        <a:gd name="connsiteY4" fmla="*/ 839425 h 894173"/>
                        <a:gd name="connsiteX5" fmla="*/ 1732030 w 1732030"/>
                        <a:gd name="connsiteY5" fmla="*/ 889664 h 894173"/>
                        <a:gd name="connsiteX6" fmla="*/ 1732030 w 1732030"/>
                        <a:gd name="connsiteY6" fmla="*/ 0 h 894173"/>
                        <a:gd name="connsiteX0" fmla="*/ 1732030 w 1732030"/>
                        <a:gd name="connsiteY0" fmla="*/ 0 h 894173"/>
                        <a:gd name="connsiteX1" fmla="*/ 0 w 1732030"/>
                        <a:gd name="connsiteY1" fmla="*/ 552451 h 894173"/>
                        <a:gd name="connsiteX2" fmla="*/ 0 w 1732030"/>
                        <a:gd name="connsiteY2" fmla="*/ 894173 h 894173"/>
                        <a:gd name="connsiteX3" fmla="*/ 202704 w 1732030"/>
                        <a:gd name="connsiteY3" fmla="*/ 894173 h 894173"/>
                        <a:gd name="connsiteX4" fmla="*/ 1732030 w 1732030"/>
                        <a:gd name="connsiteY4" fmla="*/ 889664 h 894173"/>
                        <a:gd name="connsiteX5" fmla="*/ 1732030 w 1732030"/>
                        <a:gd name="connsiteY5" fmla="*/ 0 h 894173"/>
                        <a:gd name="connsiteX0" fmla="*/ 1732030 w 1732030"/>
                        <a:gd name="connsiteY0" fmla="*/ 0 h 894173"/>
                        <a:gd name="connsiteX1" fmla="*/ 0 w 1732030"/>
                        <a:gd name="connsiteY1" fmla="*/ 552451 h 894173"/>
                        <a:gd name="connsiteX2" fmla="*/ 0 w 1732030"/>
                        <a:gd name="connsiteY2" fmla="*/ 894173 h 894173"/>
                        <a:gd name="connsiteX3" fmla="*/ 1732030 w 1732030"/>
                        <a:gd name="connsiteY3" fmla="*/ 889664 h 894173"/>
                        <a:gd name="connsiteX4" fmla="*/ 1732030 w 1732030"/>
                        <a:gd name="connsiteY4" fmla="*/ 0 h 89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894173">
                          <a:moveTo>
                            <a:pt x="1732030" y="0"/>
                          </a:moveTo>
                          <a:lnTo>
                            <a:pt x="0" y="552451"/>
                          </a:lnTo>
                          <a:lnTo>
                            <a:pt x="0" y="894173"/>
                          </a:lnTo>
                          <a:lnTo>
                            <a:pt x="1732030" y="889664"/>
                          </a:lnTo>
                          <a:lnTo>
                            <a:pt x="1732030" y="0"/>
                          </a:lnTo>
                          <a:close/>
                        </a:path>
                      </a:pathLst>
                    </a:custGeom>
                    <a:solidFill>
                      <a:schemeClr val="bg1">
                        <a:lumMod val="6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96">
                      <a:extLst>
                        <a:ext uri="{FF2B5EF4-FFF2-40B4-BE49-F238E27FC236}">
                          <a16:creationId xmlns:a16="http://schemas.microsoft.com/office/drawing/2014/main" id="{78488F9B-5050-4335-9CAA-25428ADDFEF0}"/>
                        </a:ext>
                      </a:extLst>
                    </p:cNvPr>
                    <p:cNvSpPr/>
                    <p:nvPr/>
                  </p:nvSpPr>
                  <p:spPr>
                    <a:xfrm flipH="1">
                      <a:off x="3297170" y="4250503"/>
                      <a:ext cx="1732030" cy="1451135"/>
                    </a:xfrm>
                    <a:custGeom>
                      <a:avLst/>
                      <a:gdLst>
                        <a:gd name="connsiteX0" fmla="*/ 202704 w 1732030"/>
                        <a:gd name="connsiteY0" fmla="*/ 0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7" fmla="*/ 202704 w 1732030"/>
                        <a:gd name="connsiteY7" fmla="*/ 22369 h 1451135"/>
                        <a:gd name="connsiteX0" fmla="*/ 202704 w 1732030"/>
                        <a:gd name="connsiteY0" fmla="*/ 0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7" fmla="*/ 202704 w 1732030"/>
                        <a:gd name="connsiteY7" fmla="*/ 0 h 1451135"/>
                        <a:gd name="connsiteX0" fmla="*/ 1732030 w 1732030"/>
                        <a:gd name="connsiteY0" fmla="*/ 561471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0" fmla="*/ 1732030 w 1732030"/>
                        <a:gd name="connsiteY0" fmla="*/ 561471 h 1451135"/>
                        <a:gd name="connsiteX1" fmla="*/ 0 w 1732030"/>
                        <a:gd name="connsiteY1" fmla="*/ 0 h 1451135"/>
                        <a:gd name="connsiteX2" fmla="*/ 0 w 1732030"/>
                        <a:gd name="connsiteY2" fmla="*/ 341722 h 1451135"/>
                        <a:gd name="connsiteX3" fmla="*/ 202704 w 1732030"/>
                        <a:gd name="connsiteY3" fmla="*/ 341722 h 1451135"/>
                        <a:gd name="connsiteX4" fmla="*/ 1732030 w 1732030"/>
                        <a:gd name="connsiteY4" fmla="*/ 1451135 h 1451135"/>
                        <a:gd name="connsiteX5" fmla="*/ 1732030 w 1732030"/>
                        <a:gd name="connsiteY5" fmla="*/ 561471 h 1451135"/>
                        <a:gd name="connsiteX0" fmla="*/ 1732030 w 1732030"/>
                        <a:gd name="connsiteY0" fmla="*/ 561471 h 1451135"/>
                        <a:gd name="connsiteX1" fmla="*/ 0 w 1732030"/>
                        <a:gd name="connsiteY1" fmla="*/ 0 h 1451135"/>
                        <a:gd name="connsiteX2" fmla="*/ 0 w 1732030"/>
                        <a:gd name="connsiteY2" fmla="*/ 341722 h 1451135"/>
                        <a:gd name="connsiteX3" fmla="*/ 1732030 w 1732030"/>
                        <a:gd name="connsiteY3" fmla="*/ 1451135 h 1451135"/>
                        <a:gd name="connsiteX4" fmla="*/ 1732030 w 1732030"/>
                        <a:gd name="connsiteY4" fmla="*/ 561471 h 145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1451135">
                          <a:moveTo>
                            <a:pt x="1732030" y="561471"/>
                          </a:moveTo>
                          <a:lnTo>
                            <a:pt x="0" y="0"/>
                          </a:lnTo>
                          <a:lnTo>
                            <a:pt x="0" y="341722"/>
                          </a:lnTo>
                          <a:lnTo>
                            <a:pt x="1732030" y="1451135"/>
                          </a:lnTo>
                          <a:lnTo>
                            <a:pt x="1732030" y="561471"/>
                          </a:lnTo>
                          <a:close/>
                        </a:path>
                      </a:pathLst>
                    </a:custGeom>
                    <a:solidFill>
                      <a:schemeClr val="bg1">
                        <a:lumMod val="6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reeform 97">
                      <a:extLst>
                        <a:ext uri="{FF2B5EF4-FFF2-40B4-BE49-F238E27FC236}">
                          <a16:creationId xmlns:a16="http://schemas.microsoft.com/office/drawing/2014/main" id="{06618FB9-E85D-4865-AAAB-40DE5C959B23}"/>
                        </a:ext>
                      </a:extLst>
                    </p:cNvPr>
                    <p:cNvSpPr/>
                    <p:nvPr/>
                  </p:nvSpPr>
                  <p:spPr>
                    <a:xfrm flipH="1">
                      <a:off x="3297170" y="3796878"/>
                      <a:ext cx="1732030" cy="894174"/>
                    </a:xfrm>
                    <a:custGeom>
                      <a:avLst/>
                      <a:gdLst>
                        <a:gd name="connsiteX0" fmla="*/ 202704 w 1732030"/>
                        <a:gd name="connsiteY0" fmla="*/ 0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7" fmla="*/ 202704 w 1732030"/>
                        <a:gd name="connsiteY7" fmla="*/ 33907 h 894174"/>
                        <a:gd name="connsiteX0" fmla="*/ 202704 w 1732030"/>
                        <a:gd name="connsiteY0" fmla="*/ 33907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7" fmla="*/ 202704 w 1732030"/>
                        <a:gd name="connsiteY7" fmla="*/ 33907 h 894174"/>
                        <a:gd name="connsiteX0" fmla="*/ 1732030 w 1732030"/>
                        <a:gd name="connsiteY0" fmla="*/ 4509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0" fmla="*/ 1732030 w 1732030"/>
                        <a:gd name="connsiteY0" fmla="*/ 4509 h 894174"/>
                        <a:gd name="connsiteX1" fmla="*/ 0 w 1732030"/>
                        <a:gd name="connsiteY1" fmla="*/ 0 h 894174"/>
                        <a:gd name="connsiteX2" fmla="*/ 0 w 1732030"/>
                        <a:gd name="connsiteY2" fmla="*/ 341722 h 894174"/>
                        <a:gd name="connsiteX3" fmla="*/ 202704 w 1732030"/>
                        <a:gd name="connsiteY3" fmla="*/ 341722 h 894174"/>
                        <a:gd name="connsiteX4" fmla="*/ 1732030 w 1732030"/>
                        <a:gd name="connsiteY4" fmla="*/ 894174 h 894174"/>
                        <a:gd name="connsiteX5" fmla="*/ 1732030 w 1732030"/>
                        <a:gd name="connsiteY5" fmla="*/ 4509 h 894174"/>
                        <a:gd name="connsiteX0" fmla="*/ 1732030 w 1732030"/>
                        <a:gd name="connsiteY0" fmla="*/ 4509 h 894174"/>
                        <a:gd name="connsiteX1" fmla="*/ 0 w 1732030"/>
                        <a:gd name="connsiteY1" fmla="*/ 0 h 894174"/>
                        <a:gd name="connsiteX2" fmla="*/ 0 w 1732030"/>
                        <a:gd name="connsiteY2" fmla="*/ 341722 h 894174"/>
                        <a:gd name="connsiteX3" fmla="*/ 1732030 w 1732030"/>
                        <a:gd name="connsiteY3" fmla="*/ 894174 h 894174"/>
                        <a:gd name="connsiteX4" fmla="*/ 1732030 w 1732030"/>
                        <a:gd name="connsiteY4" fmla="*/ 4509 h 894174"/>
                        <a:gd name="connsiteX0" fmla="*/ 1732030 w 1732030"/>
                        <a:gd name="connsiteY0" fmla="*/ 7774 h 894174"/>
                        <a:gd name="connsiteX1" fmla="*/ 0 w 1732030"/>
                        <a:gd name="connsiteY1" fmla="*/ 0 h 894174"/>
                        <a:gd name="connsiteX2" fmla="*/ 0 w 1732030"/>
                        <a:gd name="connsiteY2" fmla="*/ 341722 h 894174"/>
                        <a:gd name="connsiteX3" fmla="*/ 1732030 w 1732030"/>
                        <a:gd name="connsiteY3" fmla="*/ 894174 h 894174"/>
                        <a:gd name="connsiteX4" fmla="*/ 1732030 w 1732030"/>
                        <a:gd name="connsiteY4" fmla="*/ 7774 h 89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894174">
                          <a:moveTo>
                            <a:pt x="1732030" y="7774"/>
                          </a:moveTo>
                          <a:lnTo>
                            <a:pt x="0" y="0"/>
                          </a:lnTo>
                          <a:lnTo>
                            <a:pt x="0" y="341722"/>
                          </a:lnTo>
                          <a:lnTo>
                            <a:pt x="1732030" y="894174"/>
                          </a:lnTo>
                          <a:lnTo>
                            <a:pt x="1732030" y="7774"/>
                          </a:lnTo>
                          <a:close/>
                        </a:path>
                      </a:pathLst>
                    </a:custGeom>
                    <a:solidFill>
                      <a:srgbClr val="8C130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Freeform 103">
                      <a:extLst>
                        <a:ext uri="{FF2B5EF4-FFF2-40B4-BE49-F238E27FC236}">
                          <a16:creationId xmlns:a16="http://schemas.microsoft.com/office/drawing/2014/main" id="{F8A24DF0-1481-4729-BEC2-A63C5FD81DA8}"/>
                        </a:ext>
                      </a:extLst>
                    </p:cNvPr>
                    <p:cNvSpPr/>
                    <p:nvPr/>
                  </p:nvSpPr>
                  <p:spPr>
                    <a:xfrm>
                      <a:off x="3297170" y="1780220"/>
                      <a:ext cx="1732030" cy="1451133"/>
                    </a:xfrm>
                    <a:custGeom>
                      <a:avLst/>
                      <a:gdLst>
                        <a:gd name="connsiteX0" fmla="*/ 0 w 1732030"/>
                        <a:gd name="connsiteY0" fmla="*/ 0 h 1451133"/>
                        <a:gd name="connsiteX1" fmla="*/ 1534002 w 1732030"/>
                        <a:gd name="connsiteY1" fmla="*/ 1109411 h 1451133"/>
                        <a:gd name="connsiteX2" fmla="*/ 1732030 w 1732030"/>
                        <a:gd name="connsiteY2" fmla="*/ 1109411 h 1451133"/>
                        <a:gd name="connsiteX3" fmla="*/ 1732030 w 1732030"/>
                        <a:gd name="connsiteY3" fmla="*/ 1451133 h 1451133"/>
                        <a:gd name="connsiteX4" fmla="*/ 1529326 w 1732030"/>
                        <a:gd name="connsiteY4" fmla="*/ 1451133 h 1451133"/>
                        <a:gd name="connsiteX5" fmla="*/ 1529326 w 1732030"/>
                        <a:gd name="connsiteY5" fmla="*/ 1382566 h 1451133"/>
                        <a:gd name="connsiteX6" fmla="*/ 0 w 1732030"/>
                        <a:gd name="connsiteY6" fmla="*/ 889665 h 1451133"/>
                        <a:gd name="connsiteX0" fmla="*/ 0 w 1732030"/>
                        <a:gd name="connsiteY0" fmla="*/ 0 h 1451133"/>
                        <a:gd name="connsiteX1" fmla="*/ 1732030 w 1732030"/>
                        <a:gd name="connsiteY1" fmla="*/ 1109411 h 1451133"/>
                        <a:gd name="connsiteX2" fmla="*/ 1732030 w 1732030"/>
                        <a:gd name="connsiteY2" fmla="*/ 1451133 h 1451133"/>
                        <a:gd name="connsiteX3" fmla="*/ 1529326 w 1732030"/>
                        <a:gd name="connsiteY3" fmla="*/ 1451133 h 1451133"/>
                        <a:gd name="connsiteX4" fmla="*/ 1529326 w 1732030"/>
                        <a:gd name="connsiteY4" fmla="*/ 1382566 h 1451133"/>
                        <a:gd name="connsiteX5" fmla="*/ 0 w 1732030"/>
                        <a:gd name="connsiteY5" fmla="*/ 889665 h 1451133"/>
                        <a:gd name="connsiteX6" fmla="*/ 0 w 1732030"/>
                        <a:gd name="connsiteY6" fmla="*/ 0 h 1451133"/>
                        <a:gd name="connsiteX0" fmla="*/ 0 w 1732030"/>
                        <a:gd name="connsiteY0" fmla="*/ 0 h 1451133"/>
                        <a:gd name="connsiteX1" fmla="*/ 1732030 w 1732030"/>
                        <a:gd name="connsiteY1" fmla="*/ 1109411 h 1451133"/>
                        <a:gd name="connsiteX2" fmla="*/ 1732030 w 1732030"/>
                        <a:gd name="connsiteY2" fmla="*/ 1451133 h 1451133"/>
                        <a:gd name="connsiteX3" fmla="*/ 1529326 w 1732030"/>
                        <a:gd name="connsiteY3" fmla="*/ 1451133 h 1451133"/>
                        <a:gd name="connsiteX4" fmla="*/ 0 w 1732030"/>
                        <a:gd name="connsiteY4" fmla="*/ 889665 h 1451133"/>
                        <a:gd name="connsiteX5" fmla="*/ 0 w 1732030"/>
                        <a:gd name="connsiteY5" fmla="*/ 0 h 1451133"/>
                        <a:gd name="connsiteX0" fmla="*/ 0 w 1732030"/>
                        <a:gd name="connsiteY0" fmla="*/ 0 h 1451133"/>
                        <a:gd name="connsiteX1" fmla="*/ 1732030 w 1732030"/>
                        <a:gd name="connsiteY1" fmla="*/ 1109411 h 1451133"/>
                        <a:gd name="connsiteX2" fmla="*/ 1732030 w 1732030"/>
                        <a:gd name="connsiteY2" fmla="*/ 1451133 h 1451133"/>
                        <a:gd name="connsiteX3" fmla="*/ 0 w 1732030"/>
                        <a:gd name="connsiteY3" fmla="*/ 889665 h 1451133"/>
                        <a:gd name="connsiteX4" fmla="*/ 0 w 1732030"/>
                        <a:gd name="connsiteY4" fmla="*/ 0 h 145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1451133">
                          <a:moveTo>
                            <a:pt x="0" y="0"/>
                          </a:moveTo>
                          <a:lnTo>
                            <a:pt x="1732030" y="1109411"/>
                          </a:lnTo>
                          <a:lnTo>
                            <a:pt x="1732030" y="1451133"/>
                          </a:lnTo>
                          <a:lnTo>
                            <a:pt x="0" y="889665"/>
                          </a:lnTo>
                          <a:lnTo>
                            <a:pt x="0" y="0"/>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grpSp>
          <p:nvGrpSpPr>
            <p:cNvPr id="5" name="Group 4">
              <a:extLst>
                <a:ext uri="{FF2B5EF4-FFF2-40B4-BE49-F238E27FC236}">
                  <a16:creationId xmlns:a16="http://schemas.microsoft.com/office/drawing/2014/main" id="{F46AB51E-BB9C-4033-A682-F20BBC72F394}"/>
                </a:ext>
              </a:extLst>
            </p:cNvPr>
            <p:cNvGrpSpPr/>
            <p:nvPr/>
          </p:nvGrpSpPr>
          <p:grpSpPr>
            <a:xfrm>
              <a:off x="76825" y="1945284"/>
              <a:ext cx="3214978" cy="3188685"/>
              <a:chOff x="-137363" y="1953460"/>
              <a:chExt cx="4238080" cy="3561140"/>
            </a:xfrm>
          </p:grpSpPr>
          <p:sp>
            <p:nvSpPr>
              <p:cNvPr id="6" name="TextBox 5">
                <a:extLst>
                  <a:ext uri="{FF2B5EF4-FFF2-40B4-BE49-F238E27FC236}">
                    <a16:creationId xmlns:a16="http://schemas.microsoft.com/office/drawing/2014/main" id="{56C97FF9-1235-4E4C-8B94-50246373F7D8}"/>
                  </a:ext>
                </a:extLst>
              </p:cNvPr>
              <p:cNvSpPr txBox="1"/>
              <p:nvPr/>
            </p:nvSpPr>
            <p:spPr>
              <a:xfrm>
                <a:off x="-137363" y="1953460"/>
                <a:ext cx="3333261"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Child Abuse</a:t>
                </a:r>
              </a:p>
            </p:txBody>
          </p:sp>
          <p:sp>
            <p:nvSpPr>
              <p:cNvPr id="7" name="TextBox 6">
                <a:extLst>
                  <a:ext uri="{FF2B5EF4-FFF2-40B4-BE49-F238E27FC236}">
                    <a16:creationId xmlns:a16="http://schemas.microsoft.com/office/drawing/2014/main" id="{C945C2F6-FF8B-4D9B-9AB0-FB593F593A64}"/>
                  </a:ext>
                </a:extLst>
              </p:cNvPr>
              <p:cNvSpPr txBox="1"/>
              <p:nvPr/>
            </p:nvSpPr>
            <p:spPr>
              <a:xfrm>
                <a:off x="-129266" y="2951505"/>
                <a:ext cx="4229983"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Family Violence </a:t>
                </a:r>
              </a:p>
            </p:txBody>
          </p:sp>
          <p:sp>
            <p:nvSpPr>
              <p:cNvPr id="8" name="TextBox 7">
                <a:extLst>
                  <a:ext uri="{FF2B5EF4-FFF2-40B4-BE49-F238E27FC236}">
                    <a16:creationId xmlns:a16="http://schemas.microsoft.com/office/drawing/2014/main" id="{31235A68-23FC-4D80-B91C-05E65E693067}"/>
                  </a:ext>
                </a:extLst>
              </p:cNvPr>
              <p:cNvSpPr txBox="1"/>
              <p:nvPr/>
            </p:nvSpPr>
            <p:spPr>
              <a:xfrm>
                <a:off x="-90488" y="4999010"/>
                <a:ext cx="3333260"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Sex Trafficking</a:t>
                </a:r>
              </a:p>
            </p:txBody>
          </p:sp>
          <p:sp>
            <p:nvSpPr>
              <p:cNvPr id="9" name="TextBox 8">
                <a:extLst>
                  <a:ext uri="{FF2B5EF4-FFF2-40B4-BE49-F238E27FC236}">
                    <a16:creationId xmlns:a16="http://schemas.microsoft.com/office/drawing/2014/main" id="{49C04E44-4E8C-4C90-ABE7-9132C3675F7D}"/>
                  </a:ext>
                </a:extLst>
              </p:cNvPr>
              <p:cNvSpPr txBox="1"/>
              <p:nvPr/>
            </p:nvSpPr>
            <p:spPr>
              <a:xfrm>
                <a:off x="-110323" y="3984141"/>
                <a:ext cx="3452923"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Dating Violence </a:t>
                </a:r>
              </a:p>
            </p:txBody>
          </p:sp>
        </p:grpSp>
      </p:grpSp>
      <p:sp>
        <p:nvSpPr>
          <p:cNvPr id="44" name="Title 1">
            <a:extLst>
              <a:ext uri="{FF2B5EF4-FFF2-40B4-BE49-F238E27FC236}">
                <a16:creationId xmlns:a16="http://schemas.microsoft.com/office/drawing/2014/main" id="{C54EF8F2-1BD9-498E-983C-ED36913C59E6}"/>
              </a:ext>
            </a:extLst>
          </p:cNvPr>
          <p:cNvSpPr txBox="1">
            <a:spLocks/>
          </p:cNvSpPr>
          <p:nvPr/>
        </p:nvSpPr>
        <p:spPr>
          <a:xfrm>
            <a:off x="1" y="-26546"/>
            <a:ext cx="11661168" cy="122390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1" i="0" u="none" strike="noStrike" cap="none">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4400"/>
              <a:buFont typeface="Calibri"/>
              <a:buNone/>
              <a:tabLst/>
              <a:defRPr/>
            </a:pPr>
            <a:r>
              <a:rPr kumimoji="0" lang="en-US" sz="4400" b="1" i="0" u="none" strike="noStrike" kern="1200" cap="none" spc="0" normalizeH="0" baseline="0" noProof="0" dirty="0">
                <a:ln>
                  <a:noFill/>
                </a:ln>
                <a:solidFill>
                  <a:prstClr val="white"/>
                </a:solidFill>
                <a:effectLst/>
                <a:uLnTx/>
                <a:uFillTx/>
                <a:latin typeface="Calibri"/>
                <a:cs typeface="Calibri"/>
                <a:sym typeface="Calibri"/>
              </a:rPr>
              <a:t>Prevention Curriculum Material Adoption </a:t>
            </a:r>
          </a:p>
        </p:txBody>
      </p:sp>
    </p:spTree>
    <p:extLst>
      <p:ext uri="{BB962C8B-B14F-4D97-AF65-F5344CB8AC3E}">
        <p14:creationId xmlns:p14="http://schemas.microsoft.com/office/powerpoint/2010/main" val="283968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E232D1-5EB7-471C-8F7E-B7B1280072E1}"/>
              </a:ext>
            </a:extLst>
          </p:cNvPr>
          <p:cNvSpPr txBox="1"/>
          <p:nvPr/>
        </p:nvSpPr>
        <p:spPr>
          <a:xfrm>
            <a:off x="0" y="209204"/>
            <a:ext cx="13541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Curriculum Adoption Process – EHAA(LOCAL) Policy</a:t>
            </a:r>
          </a:p>
        </p:txBody>
      </p:sp>
      <p:grpSp>
        <p:nvGrpSpPr>
          <p:cNvPr id="6" name="Group 5">
            <a:extLst>
              <a:ext uri="{FF2B5EF4-FFF2-40B4-BE49-F238E27FC236}">
                <a16:creationId xmlns:a16="http://schemas.microsoft.com/office/drawing/2014/main" id="{11156DD7-1222-497D-909D-B0CC54097A4C}"/>
              </a:ext>
            </a:extLst>
          </p:cNvPr>
          <p:cNvGrpSpPr/>
          <p:nvPr/>
        </p:nvGrpSpPr>
        <p:grpSpPr>
          <a:xfrm>
            <a:off x="-199532" y="1130158"/>
            <a:ext cx="10017346" cy="5628158"/>
            <a:chOff x="105170" y="477516"/>
            <a:chExt cx="10017346" cy="6905531"/>
          </a:xfrm>
        </p:grpSpPr>
        <p:grpSp>
          <p:nvGrpSpPr>
            <p:cNvPr id="7" name="Group 6">
              <a:extLst>
                <a:ext uri="{FF2B5EF4-FFF2-40B4-BE49-F238E27FC236}">
                  <a16:creationId xmlns:a16="http://schemas.microsoft.com/office/drawing/2014/main" id="{F8E85C1E-6C71-493A-B41F-43F2DFE0B699}"/>
                </a:ext>
              </a:extLst>
            </p:cNvPr>
            <p:cNvGrpSpPr/>
            <p:nvPr/>
          </p:nvGrpSpPr>
          <p:grpSpPr>
            <a:xfrm>
              <a:off x="5668988" y="504732"/>
              <a:ext cx="4453528" cy="6878315"/>
              <a:chOff x="6247552" y="49801"/>
              <a:chExt cx="4453528" cy="6878315"/>
            </a:xfrm>
          </p:grpSpPr>
          <p:sp>
            <p:nvSpPr>
              <p:cNvPr id="36" name="Freeform 62">
                <a:extLst>
                  <a:ext uri="{FF2B5EF4-FFF2-40B4-BE49-F238E27FC236}">
                    <a16:creationId xmlns:a16="http://schemas.microsoft.com/office/drawing/2014/main" id="{74EC7ABA-463B-4F49-BEE2-9C68DB4F45FC}"/>
                  </a:ext>
                </a:extLst>
              </p:cNvPr>
              <p:cNvSpPr/>
              <p:nvPr/>
            </p:nvSpPr>
            <p:spPr>
              <a:xfrm>
                <a:off x="6247552" y="49801"/>
                <a:ext cx="4453528" cy="6878315"/>
              </a:xfrm>
              <a:custGeom>
                <a:avLst/>
                <a:gdLst>
                  <a:gd name="connsiteX0" fmla="*/ 1853413 w 4453528"/>
                  <a:gd name="connsiteY0" fmla="*/ 0 h 6878315"/>
                  <a:gd name="connsiteX1" fmla="*/ 4453528 w 4453528"/>
                  <a:gd name="connsiteY1" fmla="*/ 0 h 6878315"/>
                  <a:gd name="connsiteX2" fmla="*/ 4453528 w 4453528"/>
                  <a:gd name="connsiteY2" fmla="*/ 6878315 h 6878315"/>
                  <a:gd name="connsiteX3" fmla="*/ 1845478 w 4453528"/>
                  <a:gd name="connsiteY3" fmla="*/ 6878315 h 6878315"/>
                  <a:gd name="connsiteX4" fmla="*/ 1817798 w 4453528"/>
                  <a:gd name="connsiteY4" fmla="*/ 6860570 h 6878315"/>
                  <a:gd name="connsiteX5" fmla="*/ 0 w 4453528"/>
                  <a:gd name="connsiteY5" fmla="*/ 3441701 h 6878315"/>
                  <a:gd name="connsiteX6" fmla="*/ 1817798 w 4453528"/>
                  <a:gd name="connsiteY6" fmla="*/ 22832 h 6878315"/>
                  <a:gd name="connsiteX7" fmla="*/ 1853413 w 4453528"/>
                  <a:gd name="connsiteY7" fmla="*/ 0 h 68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3528" h="6878315">
                    <a:moveTo>
                      <a:pt x="1853413" y="0"/>
                    </a:moveTo>
                    <a:lnTo>
                      <a:pt x="4453528" y="0"/>
                    </a:lnTo>
                    <a:lnTo>
                      <a:pt x="4453528" y="6878315"/>
                    </a:lnTo>
                    <a:lnTo>
                      <a:pt x="1845478" y="6878315"/>
                    </a:lnTo>
                    <a:lnTo>
                      <a:pt x="1817798" y="6860570"/>
                    </a:lnTo>
                    <a:cubicBezTo>
                      <a:pt x="721069" y="6119634"/>
                      <a:pt x="0" y="4864875"/>
                      <a:pt x="0" y="3441701"/>
                    </a:cubicBezTo>
                    <a:cubicBezTo>
                      <a:pt x="0" y="2018527"/>
                      <a:pt x="721069" y="763768"/>
                      <a:pt x="1817798" y="22832"/>
                    </a:cubicBezTo>
                    <a:lnTo>
                      <a:pt x="1853413" y="0"/>
                    </a:lnTo>
                    <a:close/>
                  </a:path>
                </a:pathLst>
              </a:custGeom>
              <a:solidFill>
                <a:schemeClr val="tx1">
                  <a:lumMod val="75000"/>
                  <a:lumOff val="25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4BD0D46-A4A5-410F-B957-D4B9667FE8C2}"/>
                  </a:ext>
                </a:extLst>
              </p:cNvPr>
              <p:cNvSpPr/>
              <p:nvPr/>
            </p:nvSpPr>
            <p:spPr>
              <a:xfrm flipH="1">
                <a:off x="6683960" y="1545712"/>
                <a:ext cx="3768665" cy="28322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Adoption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Curriculum  Resource</a:t>
                </a:r>
              </a:p>
            </p:txBody>
          </p:sp>
        </p:grpSp>
        <p:grpSp>
          <p:nvGrpSpPr>
            <p:cNvPr id="8" name="Group 7">
              <a:extLst>
                <a:ext uri="{FF2B5EF4-FFF2-40B4-BE49-F238E27FC236}">
                  <a16:creationId xmlns:a16="http://schemas.microsoft.com/office/drawing/2014/main" id="{7C13B8F3-D5F7-4425-9F09-C3EEB760B019}"/>
                </a:ext>
              </a:extLst>
            </p:cNvPr>
            <p:cNvGrpSpPr/>
            <p:nvPr/>
          </p:nvGrpSpPr>
          <p:grpSpPr>
            <a:xfrm>
              <a:off x="105170" y="477516"/>
              <a:ext cx="6707673" cy="6878315"/>
              <a:chOff x="-1023294" y="-12700"/>
              <a:chExt cx="6707673" cy="6878315"/>
            </a:xfrm>
          </p:grpSpPr>
          <p:sp>
            <p:nvSpPr>
              <p:cNvPr id="9" name="Freeform 6">
                <a:extLst>
                  <a:ext uri="{FF2B5EF4-FFF2-40B4-BE49-F238E27FC236}">
                    <a16:creationId xmlns:a16="http://schemas.microsoft.com/office/drawing/2014/main" id="{20F8059D-7967-41D8-A49D-AE95B925D1D7}"/>
                  </a:ext>
                </a:extLst>
              </p:cNvPr>
              <p:cNvSpPr/>
              <p:nvPr/>
            </p:nvSpPr>
            <p:spPr>
              <a:xfrm>
                <a:off x="4127796" y="-12700"/>
                <a:ext cx="1556583" cy="6878315"/>
              </a:xfrm>
              <a:custGeom>
                <a:avLst/>
                <a:gdLst>
                  <a:gd name="connsiteX0" fmla="*/ 1372952 w 1556583"/>
                  <a:gd name="connsiteY0" fmla="*/ 0 h 6878315"/>
                  <a:gd name="connsiteX1" fmla="*/ 1556583 w 1556583"/>
                  <a:gd name="connsiteY1" fmla="*/ 0 h 6878315"/>
                  <a:gd name="connsiteX2" fmla="*/ 1398715 w 1556583"/>
                  <a:gd name="connsiteY2" fmla="*/ 165582 h 6878315"/>
                  <a:gd name="connsiteX3" fmla="*/ 132943 w 1556583"/>
                  <a:gd name="connsiteY3" fmla="*/ 3441701 h 6878315"/>
                  <a:gd name="connsiteX4" fmla="*/ 1398715 w 1556583"/>
                  <a:gd name="connsiteY4" fmla="*/ 6717820 h 6878315"/>
                  <a:gd name="connsiteX5" fmla="*/ 1551733 w 1556583"/>
                  <a:gd name="connsiteY5" fmla="*/ 6878315 h 6878315"/>
                  <a:gd name="connsiteX6" fmla="*/ 1368102 w 1556583"/>
                  <a:gd name="connsiteY6" fmla="*/ 6878315 h 6878315"/>
                  <a:gd name="connsiteX7" fmla="*/ 1300308 w 1556583"/>
                  <a:gd name="connsiteY7" fmla="*/ 6807208 h 6878315"/>
                  <a:gd name="connsiteX8" fmla="*/ 0 w 1556583"/>
                  <a:gd name="connsiteY8" fmla="*/ 3441701 h 6878315"/>
                  <a:gd name="connsiteX9" fmla="*/ 1300308 w 1556583"/>
                  <a:gd name="connsiteY9" fmla="*/ 76194 h 6878315"/>
                  <a:gd name="connsiteX10" fmla="*/ 1372952 w 1556583"/>
                  <a:gd name="connsiteY10" fmla="*/ 0 h 68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6583" h="6878315">
                    <a:moveTo>
                      <a:pt x="1372952" y="0"/>
                    </a:moveTo>
                    <a:lnTo>
                      <a:pt x="1556583" y="0"/>
                    </a:lnTo>
                    <a:lnTo>
                      <a:pt x="1398715" y="165582"/>
                    </a:lnTo>
                    <a:cubicBezTo>
                      <a:pt x="612269" y="1030865"/>
                      <a:pt x="132943" y="2180307"/>
                      <a:pt x="132943" y="3441701"/>
                    </a:cubicBezTo>
                    <a:cubicBezTo>
                      <a:pt x="132943" y="4703096"/>
                      <a:pt x="612269" y="5852538"/>
                      <a:pt x="1398715" y="6717820"/>
                    </a:cubicBezTo>
                    <a:lnTo>
                      <a:pt x="1551733" y="6878315"/>
                    </a:lnTo>
                    <a:lnTo>
                      <a:pt x="1368102" y="6878315"/>
                    </a:lnTo>
                    <a:lnTo>
                      <a:pt x="1300308" y="6807208"/>
                    </a:lnTo>
                    <a:cubicBezTo>
                      <a:pt x="492404" y="5918316"/>
                      <a:pt x="0" y="4737512"/>
                      <a:pt x="0" y="3441701"/>
                    </a:cubicBezTo>
                    <a:cubicBezTo>
                      <a:pt x="0" y="2145890"/>
                      <a:pt x="492404" y="965086"/>
                      <a:pt x="1300308" y="76194"/>
                    </a:cubicBezTo>
                    <a:lnTo>
                      <a:pt x="1372952" y="0"/>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59D79FA-4122-49E6-94BA-7D042CD528BA}"/>
                  </a:ext>
                </a:extLst>
              </p:cNvPr>
              <p:cNvGrpSpPr/>
              <p:nvPr/>
            </p:nvGrpSpPr>
            <p:grpSpPr>
              <a:xfrm>
                <a:off x="-1023294" y="675811"/>
                <a:ext cx="6131153" cy="5040795"/>
                <a:chOff x="-638341" y="750894"/>
                <a:chExt cx="6131153" cy="5040795"/>
              </a:xfrm>
            </p:grpSpPr>
            <p:grpSp>
              <p:nvGrpSpPr>
                <p:cNvPr id="11" name="Group 10">
                  <a:extLst>
                    <a:ext uri="{FF2B5EF4-FFF2-40B4-BE49-F238E27FC236}">
                      <a16:creationId xmlns:a16="http://schemas.microsoft.com/office/drawing/2014/main" id="{BD2FD505-8955-45F5-86AE-CA15EE4AA5C6}"/>
                    </a:ext>
                  </a:extLst>
                </p:cNvPr>
                <p:cNvGrpSpPr/>
                <p:nvPr/>
              </p:nvGrpSpPr>
              <p:grpSpPr>
                <a:xfrm>
                  <a:off x="273572" y="1772358"/>
                  <a:ext cx="4781874" cy="793023"/>
                  <a:chOff x="273572" y="1772357"/>
                  <a:chExt cx="4781874" cy="793023"/>
                </a:xfrm>
              </p:grpSpPr>
              <p:sp>
                <p:nvSpPr>
                  <p:cNvPr id="34" name="Rectangle 33">
                    <a:extLst>
                      <a:ext uri="{FF2B5EF4-FFF2-40B4-BE49-F238E27FC236}">
                        <a16:creationId xmlns:a16="http://schemas.microsoft.com/office/drawing/2014/main" id="{0A2F22BC-1919-4ACF-98BC-1F014CE76FED}"/>
                      </a:ext>
                    </a:extLst>
                  </p:cNvPr>
                  <p:cNvSpPr/>
                  <p:nvPr/>
                </p:nvSpPr>
                <p:spPr>
                  <a:xfrm flipH="1">
                    <a:off x="273572" y="1772357"/>
                    <a:ext cx="4042620" cy="793023"/>
                  </a:xfrm>
                  <a:prstGeom prst="rect">
                    <a:avLst/>
                  </a:prstGeom>
                </p:spPr>
                <p:txBody>
                  <a:bodyPr wrap="square">
                    <a:spAutoFit/>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SHAC Holds At Least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Public Meeting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 a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Public Review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Period</a:t>
                    </a:r>
                  </a:p>
                </p:txBody>
              </p:sp>
              <p:sp>
                <p:nvSpPr>
                  <p:cNvPr id="35" name="Oval 34">
                    <a:extLst>
                      <a:ext uri="{FF2B5EF4-FFF2-40B4-BE49-F238E27FC236}">
                        <a16:creationId xmlns:a16="http://schemas.microsoft.com/office/drawing/2014/main" id="{BDDD4381-36FA-4220-8863-D5A2781A73A0}"/>
                      </a:ext>
                    </a:extLst>
                  </p:cNvPr>
                  <p:cNvSpPr/>
                  <p:nvPr/>
                </p:nvSpPr>
                <p:spPr>
                  <a:xfrm flipH="1">
                    <a:off x="4358391" y="1825740"/>
                    <a:ext cx="697055" cy="697055"/>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B4A2F530-B064-44B8-B7EC-40BE51ABA211}"/>
                    </a:ext>
                  </a:extLst>
                </p:cNvPr>
                <p:cNvGrpSpPr/>
                <p:nvPr/>
              </p:nvGrpSpPr>
              <p:grpSpPr>
                <a:xfrm>
                  <a:off x="-638341" y="3020987"/>
                  <a:ext cx="5541706" cy="793023"/>
                  <a:chOff x="-638341" y="3020986"/>
                  <a:chExt cx="5541706" cy="793023"/>
                </a:xfrm>
              </p:grpSpPr>
              <p:sp>
                <p:nvSpPr>
                  <p:cNvPr id="19" name="Rectangle 18">
                    <a:extLst>
                      <a:ext uri="{FF2B5EF4-FFF2-40B4-BE49-F238E27FC236}">
                        <a16:creationId xmlns:a16="http://schemas.microsoft.com/office/drawing/2014/main" id="{FA3CBD07-B713-4A64-8C9C-DA2AE914B0F1}"/>
                      </a:ext>
                    </a:extLst>
                  </p:cNvPr>
                  <p:cNvSpPr/>
                  <p:nvPr/>
                </p:nvSpPr>
                <p:spPr>
                  <a:xfrm flipH="1">
                    <a:off x="-638341" y="3020986"/>
                    <a:ext cx="4806153" cy="793023"/>
                  </a:xfrm>
                  <a:prstGeom prst="rect">
                    <a:avLst/>
                  </a:prstGeom>
                </p:spPr>
                <p:txBody>
                  <a:bodyPr wrap="square">
                    <a:spAutoFit/>
                  </a:bodyPr>
                  <a:lstStyle/>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SHAC Provides Recommendations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the Board at a Public Board Meeting</a:t>
                    </a:r>
                  </a:p>
                </p:txBody>
              </p:sp>
              <p:grpSp>
                <p:nvGrpSpPr>
                  <p:cNvPr id="20" name="Group 19">
                    <a:extLst>
                      <a:ext uri="{FF2B5EF4-FFF2-40B4-BE49-F238E27FC236}">
                        <a16:creationId xmlns:a16="http://schemas.microsoft.com/office/drawing/2014/main" id="{CA8E4456-D074-4E09-BB24-538DD8CAC41B}"/>
                      </a:ext>
                    </a:extLst>
                  </p:cNvPr>
                  <p:cNvGrpSpPr/>
                  <p:nvPr/>
                </p:nvGrpSpPr>
                <p:grpSpPr>
                  <a:xfrm>
                    <a:off x="4206310" y="3080473"/>
                    <a:ext cx="697055" cy="697055"/>
                    <a:chOff x="5747619" y="2964298"/>
                    <a:chExt cx="929406" cy="929406"/>
                  </a:xfrm>
                </p:grpSpPr>
                <p:sp>
                  <p:nvSpPr>
                    <p:cNvPr id="21" name="Oval 20">
                      <a:extLst>
                        <a:ext uri="{FF2B5EF4-FFF2-40B4-BE49-F238E27FC236}">
                          <a16:creationId xmlns:a16="http://schemas.microsoft.com/office/drawing/2014/main" id="{51A3430F-53D4-41FF-9F6E-1B566BCD77BF}"/>
                        </a:ext>
                      </a:extLst>
                    </p:cNvPr>
                    <p:cNvSpPr/>
                    <p:nvPr/>
                  </p:nvSpPr>
                  <p:spPr>
                    <a:xfrm flipH="1">
                      <a:off x="5747619" y="2964298"/>
                      <a:ext cx="929406" cy="929406"/>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7E119053-9AF4-4379-83D1-92EB6DCDD347}"/>
                        </a:ext>
                      </a:extLst>
                    </p:cNvPr>
                    <p:cNvGrpSpPr/>
                    <p:nvPr/>
                  </p:nvGrpSpPr>
                  <p:grpSpPr>
                    <a:xfrm>
                      <a:off x="5869143" y="3231356"/>
                      <a:ext cx="686358" cy="395290"/>
                      <a:chOff x="17154526" y="2692401"/>
                      <a:chExt cx="4087813" cy="2354263"/>
                    </a:xfrm>
                    <a:solidFill>
                      <a:schemeClr val="bg1"/>
                    </a:solidFill>
                  </p:grpSpPr>
                  <p:sp>
                    <p:nvSpPr>
                      <p:cNvPr id="23" name="Freeform 27">
                        <a:extLst>
                          <a:ext uri="{FF2B5EF4-FFF2-40B4-BE49-F238E27FC236}">
                            <a16:creationId xmlns:a16="http://schemas.microsoft.com/office/drawing/2014/main" id="{097A6B11-9617-4D2B-8F30-F088DBA56D7C}"/>
                          </a:ext>
                        </a:extLst>
                      </p:cNvPr>
                      <p:cNvSpPr>
                        <a:spLocks/>
                      </p:cNvSpPr>
                      <p:nvPr/>
                    </p:nvSpPr>
                    <p:spPr bwMode="auto">
                      <a:xfrm>
                        <a:off x="17427576" y="3370263"/>
                        <a:ext cx="968375" cy="1571625"/>
                      </a:xfrm>
                      <a:custGeom>
                        <a:avLst/>
                        <a:gdLst>
                          <a:gd name="T0" fmla="*/ 202 w 610"/>
                          <a:gd name="T1" fmla="*/ 6 h 990"/>
                          <a:gd name="T2" fmla="*/ 262 w 610"/>
                          <a:gd name="T3" fmla="*/ 41 h 990"/>
                          <a:gd name="T4" fmla="*/ 329 w 610"/>
                          <a:gd name="T5" fmla="*/ 122 h 990"/>
                          <a:gd name="T6" fmla="*/ 390 w 610"/>
                          <a:gd name="T7" fmla="*/ 189 h 990"/>
                          <a:gd name="T8" fmla="*/ 443 w 610"/>
                          <a:gd name="T9" fmla="*/ 203 h 990"/>
                          <a:gd name="T10" fmla="*/ 484 w 610"/>
                          <a:gd name="T11" fmla="*/ 193 h 990"/>
                          <a:gd name="T12" fmla="*/ 540 w 610"/>
                          <a:gd name="T13" fmla="*/ 179 h 990"/>
                          <a:gd name="T14" fmla="*/ 579 w 610"/>
                          <a:gd name="T15" fmla="*/ 193 h 990"/>
                          <a:gd name="T16" fmla="*/ 605 w 610"/>
                          <a:gd name="T17" fmla="*/ 227 h 990"/>
                          <a:gd name="T18" fmla="*/ 609 w 610"/>
                          <a:gd name="T19" fmla="*/ 271 h 990"/>
                          <a:gd name="T20" fmla="*/ 590 w 610"/>
                          <a:gd name="T21" fmla="*/ 307 h 990"/>
                          <a:gd name="T22" fmla="*/ 541 w 610"/>
                          <a:gd name="T23" fmla="*/ 331 h 990"/>
                          <a:gd name="T24" fmla="*/ 472 w 610"/>
                          <a:gd name="T25" fmla="*/ 350 h 990"/>
                          <a:gd name="T26" fmla="*/ 395 w 610"/>
                          <a:gd name="T27" fmla="*/ 348 h 990"/>
                          <a:gd name="T28" fmla="*/ 329 w 610"/>
                          <a:gd name="T29" fmla="*/ 326 h 990"/>
                          <a:gd name="T30" fmla="*/ 309 w 610"/>
                          <a:gd name="T31" fmla="*/ 422 h 990"/>
                          <a:gd name="T32" fmla="*/ 403 w 610"/>
                          <a:gd name="T33" fmla="*/ 422 h 990"/>
                          <a:gd name="T34" fmla="*/ 455 w 610"/>
                          <a:gd name="T35" fmla="*/ 433 h 990"/>
                          <a:gd name="T36" fmla="*/ 498 w 610"/>
                          <a:gd name="T37" fmla="*/ 460 h 990"/>
                          <a:gd name="T38" fmla="*/ 521 w 610"/>
                          <a:gd name="T39" fmla="*/ 502 h 990"/>
                          <a:gd name="T40" fmla="*/ 546 w 610"/>
                          <a:gd name="T41" fmla="*/ 726 h 990"/>
                          <a:gd name="T42" fmla="*/ 557 w 610"/>
                          <a:gd name="T43" fmla="*/ 813 h 990"/>
                          <a:gd name="T44" fmla="*/ 562 w 610"/>
                          <a:gd name="T45" fmla="*/ 930 h 990"/>
                          <a:gd name="T46" fmla="*/ 533 w 610"/>
                          <a:gd name="T47" fmla="*/ 973 h 990"/>
                          <a:gd name="T48" fmla="*/ 483 w 610"/>
                          <a:gd name="T49" fmla="*/ 990 h 990"/>
                          <a:gd name="T50" fmla="*/ 433 w 610"/>
                          <a:gd name="T51" fmla="*/ 975 h 990"/>
                          <a:gd name="T52" fmla="*/ 403 w 610"/>
                          <a:gd name="T53" fmla="*/ 939 h 990"/>
                          <a:gd name="T54" fmla="*/ 376 w 610"/>
                          <a:gd name="T55" fmla="*/ 740 h 990"/>
                          <a:gd name="T56" fmla="*/ 360 w 610"/>
                          <a:gd name="T57" fmla="*/ 605 h 990"/>
                          <a:gd name="T58" fmla="*/ 305 w 610"/>
                          <a:gd name="T59" fmla="*/ 593 h 990"/>
                          <a:gd name="T60" fmla="*/ 155 w 610"/>
                          <a:gd name="T61" fmla="*/ 593 h 990"/>
                          <a:gd name="T62" fmla="*/ 76 w 610"/>
                          <a:gd name="T63" fmla="*/ 574 h 990"/>
                          <a:gd name="T64" fmla="*/ 24 w 610"/>
                          <a:gd name="T65" fmla="*/ 533 h 990"/>
                          <a:gd name="T66" fmla="*/ 4 w 610"/>
                          <a:gd name="T67" fmla="*/ 486 h 990"/>
                          <a:gd name="T68" fmla="*/ 2 w 610"/>
                          <a:gd name="T69" fmla="*/ 331 h 990"/>
                          <a:gd name="T70" fmla="*/ 5 w 610"/>
                          <a:gd name="T71" fmla="*/ 108 h 990"/>
                          <a:gd name="T72" fmla="*/ 31 w 610"/>
                          <a:gd name="T73" fmla="*/ 55 h 990"/>
                          <a:gd name="T74" fmla="*/ 76 w 610"/>
                          <a:gd name="T75" fmla="*/ 19 h 990"/>
                          <a:gd name="T76" fmla="*/ 131 w 610"/>
                          <a:gd name="T77" fmla="*/ 1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0" h="990">
                            <a:moveTo>
                              <a:pt x="167" y="0"/>
                            </a:moveTo>
                            <a:lnTo>
                              <a:pt x="202" y="6"/>
                            </a:lnTo>
                            <a:lnTo>
                              <a:pt x="233" y="20"/>
                            </a:lnTo>
                            <a:lnTo>
                              <a:pt x="262" y="41"/>
                            </a:lnTo>
                            <a:lnTo>
                              <a:pt x="288" y="70"/>
                            </a:lnTo>
                            <a:lnTo>
                              <a:pt x="329" y="122"/>
                            </a:lnTo>
                            <a:lnTo>
                              <a:pt x="367" y="170"/>
                            </a:lnTo>
                            <a:lnTo>
                              <a:pt x="390" y="189"/>
                            </a:lnTo>
                            <a:lnTo>
                              <a:pt x="415" y="202"/>
                            </a:lnTo>
                            <a:lnTo>
                              <a:pt x="443" y="203"/>
                            </a:lnTo>
                            <a:lnTo>
                              <a:pt x="474" y="196"/>
                            </a:lnTo>
                            <a:lnTo>
                              <a:pt x="484" y="193"/>
                            </a:lnTo>
                            <a:lnTo>
                              <a:pt x="519" y="183"/>
                            </a:lnTo>
                            <a:lnTo>
                              <a:pt x="540" y="179"/>
                            </a:lnTo>
                            <a:lnTo>
                              <a:pt x="560" y="184"/>
                            </a:lnTo>
                            <a:lnTo>
                              <a:pt x="579" y="193"/>
                            </a:lnTo>
                            <a:lnTo>
                              <a:pt x="595" y="208"/>
                            </a:lnTo>
                            <a:lnTo>
                              <a:pt x="605" y="227"/>
                            </a:lnTo>
                            <a:lnTo>
                              <a:pt x="610" y="250"/>
                            </a:lnTo>
                            <a:lnTo>
                              <a:pt x="609" y="271"/>
                            </a:lnTo>
                            <a:lnTo>
                              <a:pt x="602" y="291"/>
                            </a:lnTo>
                            <a:lnTo>
                              <a:pt x="590" y="307"/>
                            </a:lnTo>
                            <a:lnTo>
                              <a:pt x="572" y="319"/>
                            </a:lnTo>
                            <a:lnTo>
                              <a:pt x="541" y="331"/>
                            </a:lnTo>
                            <a:lnTo>
                              <a:pt x="509" y="341"/>
                            </a:lnTo>
                            <a:lnTo>
                              <a:pt x="472" y="350"/>
                            </a:lnTo>
                            <a:lnTo>
                              <a:pt x="434" y="352"/>
                            </a:lnTo>
                            <a:lnTo>
                              <a:pt x="395" y="348"/>
                            </a:lnTo>
                            <a:lnTo>
                              <a:pt x="353" y="336"/>
                            </a:lnTo>
                            <a:lnTo>
                              <a:pt x="329" y="326"/>
                            </a:lnTo>
                            <a:lnTo>
                              <a:pt x="309" y="314"/>
                            </a:lnTo>
                            <a:lnTo>
                              <a:pt x="309" y="422"/>
                            </a:lnTo>
                            <a:lnTo>
                              <a:pt x="336" y="422"/>
                            </a:lnTo>
                            <a:lnTo>
                              <a:pt x="403" y="422"/>
                            </a:lnTo>
                            <a:lnTo>
                              <a:pt x="429" y="426"/>
                            </a:lnTo>
                            <a:lnTo>
                              <a:pt x="455" y="433"/>
                            </a:lnTo>
                            <a:lnTo>
                              <a:pt x="479" y="445"/>
                            </a:lnTo>
                            <a:lnTo>
                              <a:pt x="498" y="460"/>
                            </a:lnTo>
                            <a:lnTo>
                              <a:pt x="514" y="479"/>
                            </a:lnTo>
                            <a:lnTo>
                              <a:pt x="521" y="502"/>
                            </a:lnTo>
                            <a:lnTo>
                              <a:pt x="533" y="614"/>
                            </a:lnTo>
                            <a:lnTo>
                              <a:pt x="546" y="726"/>
                            </a:lnTo>
                            <a:lnTo>
                              <a:pt x="552" y="778"/>
                            </a:lnTo>
                            <a:lnTo>
                              <a:pt x="557" y="813"/>
                            </a:lnTo>
                            <a:lnTo>
                              <a:pt x="565" y="902"/>
                            </a:lnTo>
                            <a:lnTo>
                              <a:pt x="562" y="930"/>
                            </a:lnTo>
                            <a:lnTo>
                              <a:pt x="552" y="952"/>
                            </a:lnTo>
                            <a:lnTo>
                              <a:pt x="533" y="973"/>
                            </a:lnTo>
                            <a:lnTo>
                              <a:pt x="509" y="985"/>
                            </a:lnTo>
                            <a:lnTo>
                              <a:pt x="483" y="990"/>
                            </a:lnTo>
                            <a:lnTo>
                              <a:pt x="453" y="985"/>
                            </a:lnTo>
                            <a:lnTo>
                              <a:pt x="433" y="975"/>
                            </a:lnTo>
                            <a:lnTo>
                              <a:pt x="415" y="959"/>
                            </a:lnTo>
                            <a:lnTo>
                              <a:pt x="403" y="939"/>
                            </a:lnTo>
                            <a:lnTo>
                              <a:pt x="397" y="916"/>
                            </a:lnTo>
                            <a:lnTo>
                              <a:pt x="376" y="740"/>
                            </a:lnTo>
                            <a:lnTo>
                              <a:pt x="369" y="669"/>
                            </a:lnTo>
                            <a:lnTo>
                              <a:pt x="360" y="605"/>
                            </a:lnTo>
                            <a:lnTo>
                              <a:pt x="360" y="593"/>
                            </a:lnTo>
                            <a:lnTo>
                              <a:pt x="305" y="593"/>
                            </a:lnTo>
                            <a:lnTo>
                              <a:pt x="259" y="593"/>
                            </a:lnTo>
                            <a:lnTo>
                              <a:pt x="155" y="593"/>
                            </a:lnTo>
                            <a:lnTo>
                              <a:pt x="114" y="590"/>
                            </a:lnTo>
                            <a:lnTo>
                              <a:pt x="76" y="574"/>
                            </a:lnTo>
                            <a:lnTo>
                              <a:pt x="43" y="552"/>
                            </a:lnTo>
                            <a:lnTo>
                              <a:pt x="24" y="533"/>
                            </a:lnTo>
                            <a:lnTo>
                              <a:pt x="12" y="511"/>
                            </a:lnTo>
                            <a:lnTo>
                              <a:pt x="4" y="486"/>
                            </a:lnTo>
                            <a:lnTo>
                              <a:pt x="2" y="459"/>
                            </a:lnTo>
                            <a:lnTo>
                              <a:pt x="2" y="331"/>
                            </a:lnTo>
                            <a:lnTo>
                              <a:pt x="0" y="139"/>
                            </a:lnTo>
                            <a:lnTo>
                              <a:pt x="5" y="108"/>
                            </a:lnTo>
                            <a:lnTo>
                              <a:pt x="16" y="79"/>
                            </a:lnTo>
                            <a:lnTo>
                              <a:pt x="31" y="55"/>
                            </a:lnTo>
                            <a:lnTo>
                              <a:pt x="52" y="34"/>
                            </a:lnTo>
                            <a:lnTo>
                              <a:pt x="76" y="19"/>
                            </a:lnTo>
                            <a:lnTo>
                              <a:pt x="103" y="8"/>
                            </a:lnTo>
                            <a:lnTo>
                              <a:pt x="131" y="1"/>
                            </a:lnTo>
                            <a:lnTo>
                              <a:pt x="167"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8">
                        <a:extLst>
                          <a:ext uri="{FF2B5EF4-FFF2-40B4-BE49-F238E27FC236}">
                            <a16:creationId xmlns:a16="http://schemas.microsoft.com/office/drawing/2014/main" id="{F77C7492-631C-436C-BDBA-1EFF959E827C}"/>
                          </a:ext>
                        </a:extLst>
                      </p:cNvPr>
                      <p:cNvSpPr>
                        <a:spLocks/>
                      </p:cNvSpPr>
                      <p:nvPr/>
                    </p:nvSpPr>
                    <p:spPr bwMode="auto">
                      <a:xfrm>
                        <a:off x="17443451" y="2862263"/>
                        <a:ext cx="471488" cy="471488"/>
                      </a:xfrm>
                      <a:custGeom>
                        <a:avLst/>
                        <a:gdLst>
                          <a:gd name="T0" fmla="*/ 150 w 297"/>
                          <a:gd name="T1" fmla="*/ 0 h 297"/>
                          <a:gd name="T2" fmla="*/ 187 w 297"/>
                          <a:gd name="T3" fmla="*/ 5 h 297"/>
                          <a:gd name="T4" fmla="*/ 218 w 297"/>
                          <a:gd name="T5" fmla="*/ 17 h 297"/>
                          <a:gd name="T6" fmla="*/ 243 w 297"/>
                          <a:gd name="T7" fmla="*/ 35 h 297"/>
                          <a:gd name="T8" fmla="*/ 266 w 297"/>
                          <a:gd name="T9" fmla="*/ 59 h 297"/>
                          <a:gd name="T10" fmla="*/ 283 w 297"/>
                          <a:gd name="T11" fmla="*/ 87 h 297"/>
                          <a:gd name="T12" fmla="*/ 293 w 297"/>
                          <a:gd name="T13" fmla="*/ 118 h 297"/>
                          <a:gd name="T14" fmla="*/ 297 w 297"/>
                          <a:gd name="T15" fmla="*/ 152 h 297"/>
                          <a:gd name="T16" fmla="*/ 292 w 297"/>
                          <a:gd name="T17" fmla="*/ 187 h 297"/>
                          <a:gd name="T18" fmla="*/ 280 w 297"/>
                          <a:gd name="T19" fmla="*/ 218 h 297"/>
                          <a:gd name="T20" fmla="*/ 262 w 297"/>
                          <a:gd name="T21" fmla="*/ 244 h 297"/>
                          <a:gd name="T22" fmla="*/ 238 w 297"/>
                          <a:gd name="T23" fmla="*/ 266 h 297"/>
                          <a:gd name="T24" fmla="*/ 211 w 297"/>
                          <a:gd name="T25" fmla="*/ 283 h 297"/>
                          <a:gd name="T26" fmla="*/ 180 w 297"/>
                          <a:gd name="T27" fmla="*/ 294 h 297"/>
                          <a:gd name="T28" fmla="*/ 145 w 297"/>
                          <a:gd name="T29" fmla="*/ 297 h 297"/>
                          <a:gd name="T30" fmla="*/ 106 w 297"/>
                          <a:gd name="T31" fmla="*/ 290 h 297"/>
                          <a:gd name="T32" fmla="*/ 71 w 297"/>
                          <a:gd name="T33" fmla="*/ 275 h 297"/>
                          <a:gd name="T34" fmla="*/ 42 w 297"/>
                          <a:gd name="T35" fmla="*/ 250 h 297"/>
                          <a:gd name="T36" fmla="*/ 19 w 297"/>
                          <a:gd name="T37" fmla="*/ 221 h 297"/>
                          <a:gd name="T38" fmla="*/ 6 w 297"/>
                          <a:gd name="T39" fmla="*/ 185 h 297"/>
                          <a:gd name="T40" fmla="*/ 0 w 297"/>
                          <a:gd name="T41" fmla="*/ 147 h 297"/>
                          <a:gd name="T42" fmla="*/ 6 w 297"/>
                          <a:gd name="T43" fmla="*/ 112 h 297"/>
                          <a:gd name="T44" fmla="*/ 18 w 297"/>
                          <a:gd name="T45" fmla="*/ 81 h 297"/>
                          <a:gd name="T46" fmla="*/ 35 w 297"/>
                          <a:gd name="T47" fmla="*/ 54 h 297"/>
                          <a:gd name="T48" fmla="*/ 59 w 297"/>
                          <a:gd name="T49" fmla="*/ 31 h 297"/>
                          <a:gd name="T50" fmla="*/ 87 w 297"/>
                          <a:gd name="T51" fmla="*/ 14 h 297"/>
                          <a:gd name="T52" fmla="*/ 118 w 297"/>
                          <a:gd name="T53" fmla="*/ 4 h 297"/>
                          <a:gd name="T54" fmla="*/ 150 w 297"/>
                          <a:gd name="T5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 h="297">
                            <a:moveTo>
                              <a:pt x="150" y="0"/>
                            </a:moveTo>
                            <a:lnTo>
                              <a:pt x="187" y="5"/>
                            </a:lnTo>
                            <a:lnTo>
                              <a:pt x="218" y="17"/>
                            </a:lnTo>
                            <a:lnTo>
                              <a:pt x="243" y="35"/>
                            </a:lnTo>
                            <a:lnTo>
                              <a:pt x="266" y="59"/>
                            </a:lnTo>
                            <a:lnTo>
                              <a:pt x="283" y="87"/>
                            </a:lnTo>
                            <a:lnTo>
                              <a:pt x="293" y="118"/>
                            </a:lnTo>
                            <a:lnTo>
                              <a:pt x="297" y="152"/>
                            </a:lnTo>
                            <a:lnTo>
                              <a:pt x="292" y="187"/>
                            </a:lnTo>
                            <a:lnTo>
                              <a:pt x="280" y="218"/>
                            </a:lnTo>
                            <a:lnTo>
                              <a:pt x="262" y="244"/>
                            </a:lnTo>
                            <a:lnTo>
                              <a:pt x="238" y="266"/>
                            </a:lnTo>
                            <a:lnTo>
                              <a:pt x="211" y="283"/>
                            </a:lnTo>
                            <a:lnTo>
                              <a:pt x="180" y="294"/>
                            </a:lnTo>
                            <a:lnTo>
                              <a:pt x="145" y="297"/>
                            </a:lnTo>
                            <a:lnTo>
                              <a:pt x="106" y="290"/>
                            </a:lnTo>
                            <a:lnTo>
                              <a:pt x="71" y="275"/>
                            </a:lnTo>
                            <a:lnTo>
                              <a:pt x="42" y="250"/>
                            </a:lnTo>
                            <a:lnTo>
                              <a:pt x="19" y="221"/>
                            </a:lnTo>
                            <a:lnTo>
                              <a:pt x="6" y="185"/>
                            </a:lnTo>
                            <a:lnTo>
                              <a:pt x="0" y="147"/>
                            </a:lnTo>
                            <a:lnTo>
                              <a:pt x="6" y="112"/>
                            </a:lnTo>
                            <a:lnTo>
                              <a:pt x="18" y="81"/>
                            </a:lnTo>
                            <a:lnTo>
                              <a:pt x="35" y="54"/>
                            </a:lnTo>
                            <a:lnTo>
                              <a:pt x="59" y="31"/>
                            </a:lnTo>
                            <a:lnTo>
                              <a:pt x="87" y="14"/>
                            </a:lnTo>
                            <a:lnTo>
                              <a:pt x="118" y="4"/>
                            </a:lnTo>
                            <a:lnTo>
                              <a:pt x="150"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9">
                        <a:extLst>
                          <a:ext uri="{FF2B5EF4-FFF2-40B4-BE49-F238E27FC236}">
                            <a16:creationId xmlns:a16="http://schemas.microsoft.com/office/drawing/2014/main" id="{C829EEB2-B8A4-4949-BB75-DCC72E5B0E58}"/>
                          </a:ext>
                        </a:extLst>
                      </p:cNvPr>
                      <p:cNvSpPr>
                        <a:spLocks/>
                      </p:cNvSpPr>
                      <p:nvPr/>
                    </p:nvSpPr>
                    <p:spPr bwMode="auto">
                      <a:xfrm>
                        <a:off x="17154526" y="3400426"/>
                        <a:ext cx="795338" cy="1638300"/>
                      </a:xfrm>
                      <a:custGeom>
                        <a:avLst/>
                        <a:gdLst>
                          <a:gd name="T0" fmla="*/ 82 w 501"/>
                          <a:gd name="T1" fmla="*/ 5 h 1032"/>
                          <a:gd name="T2" fmla="*/ 113 w 501"/>
                          <a:gd name="T3" fmla="*/ 36 h 1032"/>
                          <a:gd name="T4" fmla="*/ 119 w 501"/>
                          <a:gd name="T5" fmla="*/ 623 h 1032"/>
                          <a:gd name="T6" fmla="*/ 188 w 501"/>
                          <a:gd name="T7" fmla="*/ 605 h 1032"/>
                          <a:gd name="T8" fmla="*/ 270 w 501"/>
                          <a:gd name="T9" fmla="*/ 600 h 1032"/>
                          <a:gd name="T10" fmla="*/ 367 w 501"/>
                          <a:gd name="T11" fmla="*/ 621 h 1032"/>
                          <a:gd name="T12" fmla="*/ 475 w 501"/>
                          <a:gd name="T13" fmla="*/ 674 h 1032"/>
                          <a:gd name="T14" fmla="*/ 498 w 501"/>
                          <a:gd name="T15" fmla="*/ 704 h 1032"/>
                          <a:gd name="T16" fmla="*/ 500 w 501"/>
                          <a:gd name="T17" fmla="*/ 740 h 1032"/>
                          <a:gd name="T18" fmla="*/ 479 w 501"/>
                          <a:gd name="T19" fmla="*/ 771 h 1032"/>
                          <a:gd name="T20" fmla="*/ 444 w 501"/>
                          <a:gd name="T21" fmla="*/ 783 h 1032"/>
                          <a:gd name="T22" fmla="*/ 410 w 501"/>
                          <a:gd name="T23" fmla="*/ 775 h 1032"/>
                          <a:gd name="T24" fmla="*/ 343 w 501"/>
                          <a:gd name="T25" fmla="*/ 738 h 1032"/>
                          <a:gd name="T26" fmla="*/ 310 w 501"/>
                          <a:gd name="T27" fmla="*/ 913 h 1032"/>
                          <a:gd name="T28" fmla="*/ 370 w 501"/>
                          <a:gd name="T29" fmla="*/ 918 h 1032"/>
                          <a:gd name="T30" fmla="*/ 401 w 501"/>
                          <a:gd name="T31" fmla="*/ 949 h 1032"/>
                          <a:gd name="T32" fmla="*/ 401 w 501"/>
                          <a:gd name="T33" fmla="*/ 996 h 1032"/>
                          <a:gd name="T34" fmla="*/ 370 w 501"/>
                          <a:gd name="T35" fmla="*/ 1027 h 1032"/>
                          <a:gd name="T36" fmla="*/ 155 w 501"/>
                          <a:gd name="T37" fmla="*/ 1032 h 1032"/>
                          <a:gd name="T38" fmla="*/ 113 w 501"/>
                          <a:gd name="T39" fmla="*/ 1015 h 1032"/>
                          <a:gd name="T40" fmla="*/ 95 w 501"/>
                          <a:gd name="T41" fmla="*/ 973 h 1032"/>
                          <a:gd name="T42" fmla="*/ 113 w 501"/>
                          <a:gd name="T43" fmla="*/ 930 h 1032"/>
                          <a:gd name="T44" fmla="*/ 155 w 501"/>
                          <a:gd name="T45" fmla="*/ 913 h 1032"/>
                          <a:gd name="T46" fmla="*/ 191 w 501"/>
                          <a:gd name="T47" fmla="*/ 726 h 1032"/>
                          <a:gd name="T48" fmla="*/ 136 w 501"/>
                          <a:gd name="T49" fmla="*/ 745 h 1032"/>
                          <a:gd name="T50" fmla="*/ 105 w 501"/>
                          <a:gd name="T51" fmla="*/ 764 h 1032"/>
                          <a:gd name="T52" fmla="*/ 79 w 501"/>
                          <a:gd name="T53" fmla="*/ 782 h 1032"/>
                          <a:gd name="T54" fmla="*/ 46 w 501"/>
                          <a:gd name="T55" fmla="*/ 783 h 1032"/>
                          <a:gd name="T56" fmla="*/ 15 w 501"/>
                          <a:gd name="T57" fmla="*/ 766 h 1032"/>
                          <a:gd name="T58" fmla="*/ 0 w 501"/>
                          <a:gd name="T59" fmla="*/ 725 h 1032"/>
                          <a:gd name="T60" fmla="*/ 5 w 501"/>
                          <a:gd name="T61" fmla="*/ 36 h 1032"/>
                          <a:gd name="T62" fmla="*/ 36 w 501"/>
                          <a:gd name="T63" fmla="*/ 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1032">
                            <a:moveTo>
                              <a:pt x="58" y="0"/>
                            </a:moveTo>
                            <a:lnTo>
                              <a:pt x="82" y="5"/>
                            </a:lnTo>
                            <a:lnTo>
                              <a:pt x="101" y="17"/>
                            </a:lnTo>
                            <a:lnTo>
                              <a:pt x="113" y="36"/>
                            </a:lnTo>
                            <a:lnTo>
                              <a:pt x="119" y="60"/>
                            </a:lnTo>
                            <a:lnTo>
                              <a:pt x="119" y="623"/>
                            </a:lnTo>
                            <a:lnTo>
                              <a:pt x="153" y="612"/>
                            </a:lnTo>
                            <a:lnTo>
                              <a:pt x="188" y="605"/>
                            </a:lnTo>
                            <a:lnTo>
                              <a:pt x="227" y="600"/>
                            </a:lnTo>
                            <a:lnTo>
                              <a:pt x="270" y="600"/>
                            </a:lnTo>
                            <a:lnTo>
                              <a:pt x="317" y="607"/>
                            </a:lnTo>
                            <a:lnTo>
                              <a:pt x="367" y="621"/>
                            </a:lnTo>
                            <a:lnTo>
                              <a:pt x="420" y="643"/>
                            </a:lnTo>
                            <a:lnTo>
                              <a:pt x="475" y="674"/>
                            </a:lnTo>
                            <a:lnTo>
                              <a:pt x="489" y="688"/>
                            </a:lnTo>
                            <a:lnTo>
                              <a:pt x="498" y="704"/>
                            </a:lnTo>
                            <a:lnTo>
                              <a:pt x="501" y="721"/>
                            </a:lnTo>
                            <a:lnTo>
                              <a:pt x="500" y="740"/>
                            </a:lnTo>
                            <a:lnTo>
                              <a:pt x="493" y="757"/>
                            </a:lnTo>
                            <a:lnTo>
                              <a:pt x="479" y="771"/>
                            </a:lnTo>
                            <a:lnTo>
                              <a:pt x="463" y="780"/>
                            </a:lnTo>
                            <a:lnTo>
                              <a:pt x="444" y="783"/>
                            </a:lnTo>
                            <a:lnTo>
                              <a:pt x="427" y="782"/>
                            </a:lnTo>
                            <a:lnTo>
                              <a:pt x="410" y="775"/>
                            </a:lnTo>
                            <a:lnTo>
                              <a:pt x="375" y="754"/>
                            </a:lnTo>
                            <a:lnTo>
                              <a:pt x="343" y="738"/>
                            </a:lnTo>
                            <a:lnTo>
                              <a:pt x="310" y="728"/>
                            </a:lnTo>
                            <a:lnTo>
                              <a:pt x="310" y="913"/>
                            </a:lnTo>
                            <a:lnTo>
                              <a:pt x="346" y="913"/>
                            </a:lnTo>
                            <a:lnTo>
                              <a:pt x="370" y="918"/>
                            </a:lnTo>
                            <a:lnTo>
                              <a:pt x="389" y="930"/>
                            </a:lnTo>
                            <a:lnTo>
                              <a:pt x="401" y="949"/>
                            </a:lnTo>
                            <a:lnTo>
                              <a:pt x="406" y="973"/>
                            </a:lnTo>
                            <a:lnTo>
                              <a:pt x="401" y="996"/>
                            </a:lnTo>
                            <a:lnTo>
                              <a:pt x="389" y="1015"/>
                            </a:lnTo>
                            <a:lnTo>
                              <a:pt x="370" y="1027"/>
                            </a:lnTo>
                            <a:lnTo>
                              <a:pt x="346" y="1032"/>
                            </a:lnTo>
                            <a:lnTo>
                              <a:pt x="155" y="1032"/>
                            </a:lnTo>
                            <a:lnTo>
                              <a:pt x="132" y="1027"/>
                            </a:lnTo>
                            <a:lnTo>
                              <a:pt x="113" y="1015"/>
                            </a:lnTo>
                            <a:lnTo>
                              <a:pt x="100" y="996"/>
                            </a:lnTo>
                            <a:lnTo>
                              <a:pt x="95" y="973"/>
                            </a:lnTo>
                            <a:lnTo>
                              <a:pt x="100" y="949"/>
                            </a:lnTo>
                            <a:lnTo>
                              <a:pt x="113" y="930"/>
                            </a:lnTo>
                            <a:lnTo>
                              <a:pt x="132" y="918"/>
                            </a:lnTo>
                            <a:lnTo>
                              <a:pt x="155" y="913"/>
                            </a:lnTo>
                            <a:lnTo>
                              <a:pt x="191" y="913"/>
                            </a:lnTo>
                            <a:lnTo>
                              <a:pt x="191" y="726"/>
                            </a:lnTo>
                            <a:lnTo>
                              <a:pt x="160" y="735"/>
                            </a:lnTo>
                            <a:lnTo>
                              <a:pt x="136" y="745"/>
                            </a:lnTo>
                            <a:lnTo>
                              <a:pt x="117" y="756"/>
                            </a:lnTo>
                            <a:lnTo>
                              <a:pt x="105" y="764"/>
                            </a:lnTo>
                            <a:lnTo>
                              <a:pt x="98" y="769"/>
                            </a:lnTo>
                            <a:lnTo>
                              <a:pt x="79" y="782"/>
                            </a:lnTo>
                            <a:lnTo>
                              <a:pt x="58" y="785"/>
                            </a:lnTo>
                            <a:lnTo>
                              <a:pt x="46" y="783"/>
                            </a:lnTo>
                            <a:lnTo>
                              <a:pt x="34" y="780"/>
                            </a:lnTo>
                            <a:lnTo>
                              <a:pt x="15" y="766"/>
                            </a:lnTo>
                            <a:lnTo>
                              <a:pt x="3" y="747"/>
                            </a:lnTo>
                            <a:lnTo>
                              <a:pt x="0" y="725"/>
                            </a:lnTo>
                            <a:lnTo>
                              <a:pt x="0" y="60"/>
                            </a:lnTo>
                            <a:lnTo>
                              <a:pt x="5" y="36"/>
                            </a:lnTo>
                            <a:lnTo>
                              <a:pt x="17" y="17"/>
                            </a:lnTo>
                            <a:lnTo>
                              <a:pt x="36" y="5"/>
                            </a:lnTo>
                            <a:lnTo>
                              <a:pt x="58"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30">
                        <a:extLst>
                          <a:ext uri="{FF2B5EF4-FFF2-40B4-BE49-F238E27FC236}">
                            <a16:creationId xmlns:a16="http://schemas.microsoft.com/office/drawing/2014/main" id="{CE5139F7-66FB-4F2E-9B2C-D4F89B946780}"/>
                          </a:ext>
                        </a:extLst>
                      </p:cNvPr>
                      <p:cNvSpPr>
                        <a:spLocks/>
                      </p:cNvSpPr>
                      <p:nvPr/>
                    </p:nvSpPr>
                    <p:spPr bwMode="auto">
                      <a:xfrm>
                        <a:off x="19999326" y="3370263"/>
                        <a:ext cx="968375" cy="1571625"/>
                      </a:xfrm>
                      <a:custGeom>
                        <a:avLst/>
                        <a:gdLst>
                          <a:gd name="T0" fmla="*/ 479 w 610"/>
                          <a:gd name="T1" fmla="*/ 1 h 990"/>
                          <a:gd name="T2" fmla="*/ 535 w 610"/>
                          <a:gd name="T3" fmla="*/ 19 h 990"/>
                          <a:gd name="T4" fmla="*/ 579 w 610"/>
                          <a:gd name="T5" fmla="*/ 55 h 990"/>
                          <a:gd name="T6" fmla="*/ 607 w 610"/>
                          <a:gd name="T7" fmla="*/ 108 h 990"/>
                          <a:gd name="T8" fmla="*/ 610 w 610"/>
                          <a:gd name="T9" fmla="*/ 331 h 990"/>
                          <a:gd name="T10" fmla="*/ 607 w 610"/>
                          <a:gd name="T11" fmla="*/ 486 h 990"/>
                          <a:gd name="T12" fmla="*/ 586 w 610"/>
                          <a:gd name="T13" fmla="*/ 533 h 990"/>
                          <a:gd name="T14" fmla="*/ 535 w 610"/>
                          <a:gd name="T15" fmla="*/ 574 h 990"/>
                          <a:gd name="T16" fmla="*/ 455 w 610"/>
                          <a:gd name="T17" fmla="*/ 593 h 990"/>
                          <a:gd name="T18" fmla="*/ 305 w 610"/>
                          <a:gd name="T19" fmla="*/ 593 h 990"/>
                          <a:gd name="T20" fmla="*/ 250 w 610"/>
                          <a:gd name="T21" fmla="*/ 605 h 990"/>
                          <a:gd name="T22" fmla="*/ 235 w 610"/>
                          <a:gd name="T23" fmla="*/ 740 h 990"/>
                          <a:gd name="T24" fmla="*/ 207 w 610"/>
                          <a:gd name="T25" fmla="*/ 939 h 990"/>
                          <a:gd name="T26" fmla="*/ 178 w 610"/>
                          <a:gd name="T27" fmla="*/ 975 h 990"/>
                          <a:gd name="T28" fmla="*/ 130 w 610"/>
                          <a:gd name="T29" fmla="*/ 990 h 990"/>
                          <a:gd name="T30" fmla="*/ 78 w 610"/>
                          <a:gd name="T31" fmla="*/ 973 h 990"/>
                          <a:gd name="T32" fmla="*/ 49 w 610"/>
                          <a:gd name="T33" fmla="*/ 930 h 990"/>
                          <a:gd name="T34" fmla="*/ 54 w 610"/>
                          <a:gd name="T35" fmla="*/ 813 h 990"/>
                          <a:gd name="T36" fmla="*/ 64 w 610"/>
                          <a:gd name="T37" fmla="*/ 726 h 990"/>
                          <a:gd name="T38" fmla="*/ 90 w 610"/>
                          <a:gd name="T39" fmla="*/ 502 h 990"/>
                          <a:gd name="T40" fmla="*/ 112 w 610"/>
                          <a:gd name="T41" fmla="*/ 460 h 990"/>
                          <a:gd name="T42" fmla="*/ 155 w 610"/>
                          <a:gd name="T43" fmla="*/ 433 h 990"/>
                          <a:gd name="T44" fmla="*/ 207 w 610"/>
                          <a:gd name="T45" fmla="*/ 422 h 990"/>
                          <a:gd name="T46" fmla="*/ 302 w 610"/>
                          <a:gd name="T47" fmla="*/ 422 h 990"/>
                          <a:gd name="T48" fmla="*/ 281 w 610"/>
                          <a:gd name="T49" fmla="*/ 326 h 990"/>
                          <a:gd name="T50" fmla="*/ 217 w 610"/>
                          <a:gd name="T51" fmla="*/ 348 h 990"/>
                          <a:gd name="T52" fmla="*/ 138 w 610"/>
                          <a:gd name="T53" fmla="*/ 350 h 990"/>
                          <a:gd name="T54" fmla="*/ 69 w 610"/>
                          <a:gd name="T55" fmla="*/ 331 h 990"/>
                          <a:gd name="T56" fmla="*/ 21 w 610"/>
                          <a:gd name="T57" fmla="*/ 307 h 990"/>
                          <a:gd name="T58" fmla="*/ 2 w 610"/>
                          <a:gd name="T59" fmla="*/ 271 h 990"/>
                          <a:gd name="T60" fmla="*/ 5 w 610"/>
                          <a:gd name="T61" fmla="*/ 227 h 990"/>
                          <a:gd name="T62" fmla="*/ 31 w 610"/>
                          <a:gd name="T63" fmla="*/ 193 h 990"/>
                          <a:gd name="T64" fmla="*/ 71 w 610"/>
                          <a:gd name="T65" fmla="*/ 179 h 990"/>
                          <a:gd name="T66" fmla="*/ 126 w 610"/>
                          <a:gd name="T67" fmla="*/ 193 h 990"/>
                          <a:gd name="T68" fmla="*/ 167 w 610"/>
                          <a:gd name="T69" fmla="*/ 203 h 990"/>
                          <a:gd name="T70" fmla="*/ 221 w 610"/>
                          <a:gd name="T71" fmla="*/ 189 h 990"/>
                          <a:gd name="T72" fmla="*/ 281 w 610"/>
                          <a:gd name="T73" fmla="*/ 122 h 990"/>
                          <a:gd name="T74" fmla="*/ 348 w 610"/>
                          <a:gd name="T75" fmla="*/ 41 h 990"/>
                          <a:gd name="T76" fmla="*/ 409 w 610"/>
                          <a:gd name="T77" fmla="*/ 6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0" h="990">
                            <a:moveTo>
                              <a:pt x="443" y="0"/>
                            </a:moveTo>
                            <a:lnTo>
                              <a:pt x="479" y="1"/>
                            </a:lnTo>
                            <a:lnTo>
                              <a:pt x="507" y="8"/>
                            </a:lnTo>
                            <a:lnTo>
                              <a:pt x="535" y="19"/>
                            </a:lnTo>
                            <a:lnTo>
                              <a:pt x="559" y="34"/>
                            </a:lnTo>
                            <a:lnTo>
                              <a:pt x="579" y="55"/>
                            </a:lnTo>
                            <a:lnTo>
                              <a:pt x="595" y="79"/>
                            </a:lnTo>
                            <a:lnTo>
                              <a:pt x="607" y="108"/>
                            </a:lnTo>
                            <a:lnTo>
                              <a:pt x="610" y="139"/>
                            </a:lnTo>
                            <a:lnTo>
                              <a:pt x="610" y="331"/>
                            </a:lnTo>
                            <a:lnTo>
                              <a:pt x="610" y="459"/>
                            </a:lnTo>
                            <a:lnTo>
                              <a:pt x="607" y="486"/>
                            </a:lnTo>
                            <a:lnTo>
                              <a:pt x="598" y="511"/>
                            </a:lnTo>
                            <a:lnTo>
                              <a:pt x="586" y="533"/>
                            </a:lnTo>
                            <a:lnTo>
                              <a:pt x="567" y="552"/>
                            </a:lnTo>
                            <a:lnTo>
                              <a:pt x="535" y="574"/>
                            </a:lnTo>
                            <a:lnTo>
                              <a:pt x="497" y="590"/>
                            </a:lnTo>
                            <a:lnTo>
                              <a:pt x="455" y="593"/>
                            </a:lnTo>
                            <a:lnTo>
                              <a:pt x="352" y="593"/>
                            </a:lnTo>
                            <a:lnTo>
                              <a:pt x="305" y="593"/>
                            </a:lnTo>
                            <a:lnTo>
                              <a:pt x="250" y="593"/>
                            </a:lnTo>
                            <a:lnTo>
                              <a:pt x="250" y="605"/>
                            </a:lnTo>
                            <a:lnTo>
                              <a:pt x="242" y="669"/>
                            </a:lnTo>
                            <a:lnTo>
                              <a:pt x="235" y="740"/>
                            </a:lnTo>
                            <a:lnTo>
                              <a:pt x="214" y="916"/>
                            </a:lnTo>
                            <a:lnTo>
                              <a:pt x="207" y="939"/>
                            </a:lnTo>
                            <a:lnTo>
                              <a:pt x="195" y="959"/>
                            </a:lnTo>
                            <a:lnTo>
                              <a:pt x="178" y="975"/>
                            </a:lnTo>
                            <a:lnTo>
                              <a:pt x="157" y="985"/>
                            </a:lnTo>
                            <a:lnTo>
                              <a:pt x="130" y="990"/>
                            </a:lnTo>
                            <a:lnTo>
                              <a:pt x="102" y="985"/>
                            </a:lnTo>
                            <a:lnTo>
                              <a:pt x="78" y="973"/>
                            </a:lnTo>
                            <a:lnTo>
                              <a:pt x="59" y="952"/>
                            </a:lnTo>
                            <a:lnTo>
                              <a:pt x="49" y="930"/>
                            </a:lnTo>
                            <a:lnTo>
                              <a:pt x="45" y="902"/>
                            </a:lnTo>
                            <a:lnTo>
                              <a:pt x="54" y="813"/>
                            </a:lnTo>
                            <a:lnTo>
                              <a:pt x="59" y="778"/>
                            </a:lnTo>
                            <a:lnTo>
                              <a:pt x="64" y="726"/>
                            </a:lnTo>
                            <a:lnTo>
                              <a:pt x="78" y="614"/>
                            </a:lnTo>
                            <a:lnTo>
                              <a:pt x="90" y="502"/>
                            </a:lnTo>
                            <a:lnTo>
                              <a:pt x="97" y="479"/>
                            </a:lnTo>
                            <a:lnTo>
                              <a:pt x="112" y="460"/>
                            </a:lnTo>
                            <a:lnTo>
                              <a:pt x="133" y="445"/>
                            </a:lnTo>
                            <a:lnTo>
                              <a:pt x="155" y="433"/>
                            </a:lnTo>
                            <a:lnTo>
                              <a:pt x="181" y="426"/>
                            </a:lnTo>
                            <a:lnTo>
                              <a:pt x="207" y="422"/>
                            </a:lnTo>
                            <a:lnTo>
                              <a:pt x="274" y="422"/>
                            </a:lnTo>
                            <a:lnTo>
                              <a:pt x="302" y="422"/>
                            </a:lnTo>
                            <a:lnTo>
                              <a:pt x="302" y="314"/>
                            </a:lnTo>
                            <a:lnTo>
                              <a:pt x="281" y="326"/>
                            </a:lnTo>
                            <a:lnTo>
                              <a:pt x="259" y="336"/>
                            </a:lnTo>
                            <a:lnTo>
                              <a:pt x="217" y="348"/>
                            </a:lnTo>
                            <a:lnTo>
                              <a:pt x="176" y="352"/>
                            </a:lnTo>
                            <a:lnTo>
                              <a:pt x="138" y="350"/>
                            </a:lnTo>
                            <a:lnTo>
                              <a:pt x="104" y="341"/>
                            </a:lnTo>
                            <a:lnTo>
                              <a:pt x="69" y="331"/>
                            </a:lnTo>
                            <a:lnTo>
                              <a:pt x="38" y="319"/>
                            </a:lnTo>
                            <a:lnTo>
                              <a:pt x="21" y="307"/>
                            </a:lnTo>
                            <a:lnTo>
                              <a:pt x="9" y="291"/>
                            </a:lnTo>
                            <a:lnTo>
                              <a:pt x="2" y="271"/>
                            </a:lnTo>
                            <a:lnTo>
                              <a:pt x="0" y="250"/>
                            </a:lnTo>
                            <a:lnTo>
                              <a:pt x="5" y="227"/>
                            </a:lnTo>
                            <a:lnTo>
                              <a:pt x="16" y="208"/>
                            </a:lnTo>
                            <a:lnTo>
                              <a:pt x="31" y="193"/>
                            </a:lnTo>
                            <a:lnTo>
                              <a:pt x="50" y="184"/>
                            </a:lnTo>
                            <a:lnTo>
                              <a:pt x="71" y="179"/>
                            </a:lnTo>
                            <a:lnTo>
                              <a:pt x="92" y="183"/>
                            </a:lnTo>
                            <a:lnTo>
                              <a:pt x="126" y="193"/>
                            </a:lnTo>
                            <a:lnTo>
                              <a:pt x="136" y="196"/>
                            </a:lnTo>
                            <a:lnTo>
                              <a:pt x="167" y="203"/>
                            </a:lnTo>
                            <a:lnTo>
                              <a:pt x="195" y="202"/>
                            </a:lnTo>
                            <a:lnTo>
                              <a:pt x="221" y="189"/>
                            </a:lnTo>
                            <a:lnTo>
                              <a:pt x="243" y="170"/>
                            </a:lnTo>
                            <a:lnTo>
                              <a:pt x="281" y="122"/>
                            </a:lnTo>
                            <a:lnTo>
                              <a:pt x="323" y="70"/>
                            </a:lnTo>
                            <a:lnTo>
                              <a:pt x="348" y="41"/>
                            </a:lnTo>
                            <a:lnTo>
                              <a:pt x="378" y="20"/>
                            </a:lnTo>
                            <a:lnTo>
                              <a:pt x="409" y="6"/>
                            </a:lnTo>
                            <a:lnTo>
                              <a:pt x="4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31">
                        <a:extLst>
                          <a:ext uri="{FF2B5EF4-FFF2-40B4-BE49-F238E27FC236}">
                            <a16:creationId xmlns:a16="http://schemas.microsoft.com/office/drawing/2014/main" id="{34A4B247-9C98-4555-BFFF-7D735AF34388}"/>
                          </a:ext>
                        </a:extLst>
                      </p:cNvPr>
                      <p:cNvSpPr>
                        <a:spLocks/>
                      </p:cNvSpPr>
                      <p:nvPr/>
                    </p:nvSpPr>
                    <p:spPr bwMode="auto">
                      <a:xfrm>
                        <a:off x="20481926" y="2862263"/>
                        <a:ext cx="469900" cy="471488"/>
                      </a:xfrm>
                      <a:custGeom>
                        <a:avLst/>
                        <a:gdLst>
                          <a:gd name="T0" fmla="*/ 146 w 296"/>
                          <a:gd name="T1" fmla="*/ 0 h 297"/>
                          <a:gd name="T2" fmla="*/ 179 w 296"/>
                          <a:gd name="T3" fmla="*/ 4 h 297"/>
                          <a:gd name="T4" fmla="*/ 210 w 296"/>
                          <a:gd name="T5" fmla="*/ 14 h 297"/>
                          <a:gd name="T6" fmla="*/ 238 w 296"/>
                          <a:gd name="T7" fmla="*/ 31 h 297"/>
                          <a:gd name="T8" fmla="*/ 262 w 296"/>
                          <a:gd name="T9" fmla="*/ 54 h 297"/>
                          <a:gd name="T10" fmla="*/ 279 w 296"/>
                          <a:gd name="T11" fmla="*/ 81 h 297"/>
                          <a:gd name="T12" fmla="*/ 291 w 296"/>
                          <a:gd name="T13" fmla="*/ 112 h 297"/>
                          <a:gd name="T14" fmla="*/ 296 w 296"/>
                          <a:gd name="T15" fmla="*/ 147 h 297"/>
                          <a:gd name="T16" fmla="*/ 291 w 296"/>
                          <a:gd name="T17" fmla="*/ 185 h 297"/>
                          <a:gd name="T18" fmla="*/ 277 w 296"/>
                          <a:gd name="T19" fmla="*/ 221 h 297"/>
                          <a:gd name="T20" fmla="*/ 255 w 296"/>
                          <a:gd name="T21" fmla="*/ 250 h 297"/>
                          <a:gd name="T22" fmla="*/ 225 w 296"/>
                          <a:gd name="T23" fmla="*/ 275 h 297"/>
                          <a:gd name="T24" fmla="*/ 191 w 296"/>
                          <a:gd name="T25" fmla="*/ 290 h 297"/>
                          <a:gd name="T26" fmla="*/ 151 w 296"/>
                          <a:gd name="T27" fmla="*/ 297 h 297"/>
                          <a:gd name="T28" fmla="*/ 117 w 296"/>
                          <a:gd name="T29" fmla="*/ 294 h 297"/>
                          <a:gd name="T30" fmla="*/ 86 w 296"/>
                          <a:gd name="T31" fmla="*/ 283 h 297"/>
                          <a:gd name="T32" fmla="*/ 58 w 296"/>
                          <a:gd name="T33" fmla="*/ 266 h 297"/>
                          <a:gd name="T34" fmla="*/ 34 w 296"/>
                          <a:gd name="T35" fmla="*/ 244 h 297"/>
                          <a:gd name="T36" fmla="*/ 17 w 296"/>
                          <a:gd name="T37" fmla="*/ 218 h 297"/>
                          <a:gd name="T38" fmla="*/ 5 w 296"/>
                          <a:gd name="T39" fmla="*/ 187 h 297"/>
                          <a:gd name="T40" fmla="*/ 0 w 296"/>
                          <a:gd name="T41" fmla="*/ 152 h 297"/>
                          <a:gd name="T42" fmla="*/ 3 w 296"/>
                          <a:gd name="T43" fmla="*/ 118 h 297"/>
                          <a:gd name="T44" fmla="*/ 13 w 296"/>
                          <a:gd name="T45" fmla="*/ 87 h 297"/>
                          <a:gd name="T46" fmla="*/ 31 w 296"/>
                          <a:gd name="T47" fmla="*/ 59 h 297"/>
                          <a:gd name="T48" fmla="*/ 53 w 296"/>
                          <a:gd name="T49" fmla="*/ 35 h 297"/>
                          <a:gd name="T50" fmla="*/ 79 w 296"/>
                          <a:gd name="T51" fmla="*/ 17 h 297"/>
                          <a:gd name="T52" fmla="*/ 112 w 296"/>
                          <a:gd name="T53" fmla="*/ 5 h 297"/>
                          <a:gd name="T54" fmla="*/ 146 w 296"/>
                          <a:gd name="T5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6" h="297">
                            <a:moveTo>
                              <a:pt x="146" y="0"/>
                            </a:moveTo>
                            <a:lnTo>
                              <a:pt x="179" y="4"/>
                            </a:lnTo>
                            <a:lnTo>
                              <a:pt x="210" y="14"/>
                            </a:lnTo>
                            <a:lnTo>
                              <a:pt x="238" y="31"/>
                            </a:lnTo>
                            <a:lnTo>
                              <a:pt x="262" y="54"/>
                            </a:lnTo>
                            <a:lnTo>
                              <a:pt x="279" y="81"/>
                            </a:lnTo>
                            <a:lnTo>
                              <a:pt x="291" y="112"/>
                            </a:lnTo>
                            <a:lnTo>
                              <a:pt x="296" y="147"/>
                            </a:lnTo>
                            <a:lnTo>
                              <a:pt x="291" y="185"/>
                            </a:lnTo>
                            <a:lnTo>
                              <a:pt x="277" y="221"/>
                            </a:lnTo>
                            <a:lnTo>
                              <a:pt x="255" y="250"/>
                            </a:lnTo>
                            <a:lnTo>
                              <a:pt x="225" y="275"/>
                            </a:lnTo>
                            <a:lnTo>
                              <a:pt x="191" y="290"/>
                            </a:lnTo>
                            <a:lnTo>
                              <a:pt x="151" y="297"/>
                            </a:lnTo>
                            <a:lnTo>
                              <a:pt x="117" y="294"/>
                            </a:lnTo>
                            <a:lnTo>
                              <a:pt x="86" y="283"/>
                            </a:lnTo>
                            <a:lnTo>
                              <a:pt x="58" y="266"/>
                            </a:lnTo>
                            <a:lnTo>
                              <a:pt x="34" y="244"/>
                            </a:lnTo>
                            <a:lnTo>
                              <a:pt x="17" y="218"/>
                            </a:lnTo>
                            <a:lnTo>
                              <a:pt x="5" y="187"/>
                            </a:lnTo>
                            <a:lnTo>
                              <a:pt x="0" y="152"/>
                            </a:lnTo>
                            <a:lnTo>
                              <a:pt x="3" y="118"/>
                            </a:lnTo>
                            <a:lnTo>
                              <a:pt x="13" y="87"/>
                            </a:lnTo>
                            <a:lnTo>
                              <a:pt x="31" y="59"/>
                            </a:lnTo>
                            <a:lnTo>
                              <a:pt x="53" y="35"/>
                            </a:lnTo>
                            <a:lnTo>
                              <a:pt x="79" y="17"/>
                            </a:lnTo>
                            <a:lnTo>
                              <a:pt x="112" y="5"/>
                            </a:lnTo>
                            <a:lnTo>
                              <a:pt x="146"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32">
                        <a:extLst>
                          <a:ext uri="{FF2B5EF4-FFF2-40B4-BE49-F238E27FC236}">
                            <a16:creationId xmlns:a16="http://schemas.microsoft.com/office/drawing/2014/main" id="{38159D2E-44AF-4532-915C-E74895F9B398}"/>
                          </a:ext>
                        </a:extLst>
                      </p:cNvPr>
                      <p:cNvSpPr>
                        <a:spLocks/>
                      </p:cNvSpPr>
                      <p:nvPr/>
                    </p:nvSpPr>
                    <p:spPr bwMode="auto">
                      <a:xfrm>
                        <a:off x="20445414" y="3400426"/>
                        <a:ext cx="796925" cy="1638300"/>
                      </a:xfrm>
                      <a:custGeom>
                        <a:avLst/>
                        <a:gdLst>
                          <a:gd name="T0" fmla="*/ 466 w 502"/>
                          <a:gd name="T1" fmla="*/ 5 h 1032"/>
                          <a:gd name="T2" fmla="*/ 498 w 502"/>
                          <a:gd name="T3" fmla="*/ 36 h 1032"/>
                          <a:gd name="T4" fmla="*/ 502 w 502"/>
                          <a:gd name="T5" fmla="*/ 725 h 1032"/>
                          <a:gd name="T6" fmla="*/ 486 w 502"/>
                          <a:gd name="T7" fmla="*/ 766 h 1032"/>
                          <a:gd name="T8" fmla="*/ 455 w 502"/>
                          <a:gd name="T9" fmla="*/ 783 h 1032"/>
                          <a:gd name="T10" fmla="*/ 423 w 502"/>
                          <a:gd name="T11" fmla="*/ 782 h 1032"/>
                          <a:gd name="T12" fmla="*/ 398 w 502"/>
                          <a:gd name="T13" fmla="*/ 764 h 1032"/>
                          <a:gd name="T14" fmla="*/ 366 w 502"/>
                          <a:gd name="T15" fmla="*/ 745 h 1032"/>
                          <a:gd name="T16" fmla="*/ 311 w 502"/>
                          <a:gd name="T17" fmla="*/ 726 h 1032"/>
                          <a:gd name="T18" fmla="*/ 347 w 502"/>
                          <a:gd name="T19" fmla="*/ 913 h 1032"/>
                          <a:gd name="T20" fmla="*/ 390 w 502"/>
                          <a:gd name="T21" fmla="*/ 930 h 1032"/>
                          <a:gd name="T22" fmla="*/ 407 w 502"/>
                          <a:gd name="T23" fmla="*/ 973 h 1032"/>
                          <a:gd name="T24" fmla="*/ 390 w 502"/>
                          <a:gd name="T25" fmla="*/ 1015 h 1032"/>
                          <a:gd name="T26" fmla="*/ 347 w 502"/>
                          <a:gd name="T27" fmla="*/ 1032 h 1032"/>
                          <a:gd name="T28" fmla="*/ 131 w 502"/>
                          <a:gd name="T29" fmla="*/ 1027 h 1032"/>
                          <a:gd name="T30" fmla="*/ 100 w 502"/>
                          <a:gd name="T31" fmla="*/ 996 h 1032"/>
                          <a:gd name="T32" fmla="*/ 100 w 502"/>
                          <a:gd name="T33" fmla="*/ 949 h 1032"/>
                          <a:gd name="T34" fmla="*/ 131 w 502"/>
                          <a:gd name="T35" fmla="*/ 918 h 1032"/>
                          <a:gd name="T36" fmla="*/ 192 w 502"/>
                          <a:gd name="T37" fmla="*/ 913 h 1032"/>
                          <a:gd name="T38" fmla="*/ 161 w 502"/>
                          <a:gd name="T39" fmla="*/ 738 h 1032"/>
                          <a:gd name="T40" fmla="*/ 92 w 502"/>
                          <a:gd name="T41" fmla="*/ 775 h 1032"/>
                          <a:gd name="T42" fmla="*/ 57 w 502"/>
                          <a:gd name="T43" fmla="*/ 783 h 1032"/>
                          <a:gd name="T44" fmla="*/ 23 w 502"/>
                          <a:gd name="T45" fmla="*/ 771 h 1032"/>
                          <a:gd name="T46" fmla="*/ 2 w 502"/>
                          <a:gd name="T47" fmla="*/ 740 h 1032"/>
                          <a:gd name="T48" fmla="*/ 4 w 502"/>
                          <a:gd name="T49" fmla="*/ 704 h 1032"/>
                          <a:gd name="T50" fmla="*/ 26 w 502"/>
                          <a:gd name="T51" fmla="*/ 674 h 1032"/>
                          <a:gd name="T52" fmla="*/ 135 w 502"/>
                          <a:gd name="T53" fmla="*/ 621 h 1032"/>
                          <a:gd name="T54" fmla="*/ 231 w 502"/>
                          <a:gd name="T55" fmla="*/ 600 h 1032"/>
                          <a:gd name="T56" fmla="*/ 314 w 502"/>
                          <a:gd name="T57" fmla="*/ 605 h 1032"/>
                          <a:gd name="T58" fmla="*/ 383 w 502"/>
                          <a:gd name="T59" fmla="*/ 623 h 1032"/>
                          <a:gd name="T60" fmla="*/ 388 w 502"/>
                          <a:gd name="T61" fmla="*/ 36 h 1032"/>
                          <a:gd name="T62" fmla="*/ 419 w 502"/>
                          <a:gd name="T63" fmla="*/ 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2" h="1032">
                            <a:moveTo>
                              <a:pt x="443" y="0"/>
                            </a:moveTo>
                            <a:lnTo>
                              <a:pt x="466" y="5"/>
                            </a:lnTo>
                            <a:lnTo>
                              <a:pt x="485" y="17"/>
                            </a:lnTo>
                            <a:lnTo>
                              <a:pt x="498" y="36"/>
                            </a:lnTo>
                            <a:lnTo>
                              <a:pt x="502" y="60"/>
                            </a:lnTo>
                            <a:lnTo>
                              <a:pt x="502" y="725"/>
                            </a:lnTo>
                            <a:lnTo>
                              <a:pt x="498" y="747"/>
                            </a:lnTo>
                            <a:lnTo>
                              <a:pt x="486" y="766"/>
                            </a:lnTo>
                            <a:lnTo>
                              <a:pt x="467" y="780"/>
                            </a:lnTo>
                            <a:lnTo>
                              <a:pt x="455" y="783"/>
                            </a:lnTo>
                            <a:lnTo>
                              <a:pt x="443" y="785"/>
                            </a:lnTo>
                            <a:lnTo>
                              <a:pt x="423" y="782"/>
                            </a:lnTo>
                            <a:lnTo>
                              <a:pt x="404" y="769"/>
                            </a:lnTo>
                            <a:lnTo>
                              <a:pt x="398" y="764"/>
                            </a:lnTo>
                            <a:lnTo>
                              <a:pt x="385" y="756"/>
                            </a:lnTo>
                            <a:lnTo>
                              <a:pt x="366" y="745"/>
                            </a:lnTo>
                            <a:lnTo>
                              <a:pt x="342" y="735"/>
                            </a:lnTo>
                            <a:lnTo>
                              <a:pt x="311" y="726"/>
                            </a:lnTo>
                            <a:lnTo>
                              <a:pt x="311" y="913"/>
                            </a:lnTo>
                            <a:lnTo>
                              <a:pt x="347" y="913"/>
                            </a:lnTo>
                            <a:lnTo>
                              <a:pt x="371" y="918"/>
                            </a:lnTo>
                            <a:lnTo>
                              <a:pt x="390" y="930"/>
                            </a:lnTo>
                            <a:lnTo>
                              <a:pt x="402" y="949"/>
                            </a:lnTo>
                            <a:lnTo>
                              <a:pt x="407" y="973"/>
                            </a:lnTo>
                            <a:lnTo>
                              <a:pt x="402" y="996"/>
                            </a:lnTo>
                            <a:lnTo>
                              <a:pt x="390" y="1015"/>
                            </a:lnTo>
                            <a:lnTo>
                              <a:pt x="371" y="1027"/>
                            </a:lnTo>
                            <a:lnTo>
                              <a:pt x="347" y="1032"/>
                            </a:lnTo>
                            <a:lnTo>
                              <a:pt x="155" y="1032"/>
                            </a:lnTo>
                            <a:lnTo>
                              <a:pt x="131" y="1027"/>
                            </a:lnTo>
                            <a:lnTo>
                              <a:pt x="112" y="1015"/>
                            </a:lnTo>
                            <a:lnTo>
                              <a:pt x="100" y="996"/>
                            </a:lnTo>
                            <a:lnTo>
                              <a:pt x="95" y="973"/>
                            </a:lnTo>
                            <a:lnTo>
                              <a:pt x="100" y="949"/>
                            </a:lnTo>
                            <a:lnTo>
                              <a:pt x="112" y="930"/>
                            </a:lnTo>
                            <a:lnTo>
                              <a:pt x="131" y="918"/>
                            </a:lnTo>
                            <a:lnTo>
                              <a:pt x="155" y="913"/>
                            </a:lnTo>
                            <a:lnTo>
                              <a:pt x="192" y="913"/>
                            </a:lnTo>
                            <a:lnTo>
                              <a:pt x="192" y="728"/>
                            </a:lnTo>
                            <a:lnTo>
                              <a:pt x="161" y="738"/>
                            </a:lnTo>
                            <a:lnTo>
                              <a:pt x="126" y="754"/>
                            </a:lnTo>
                            <a:lnTo>
                              <a:pt x="92" y="775"/>
                            </a:lnTo>
                            <a:lnTo>
                              <a:pt x="74" y="782"/>
                            </a:lnTo>
                            <a:lnTo>
                              <a:pt x="57" y="783"/>
                            </a:lnTo>
                            <a:lnTo>
                              <a:pt x="38" y="780"/>
                            </a:lnTo>
                            <a:lnTo>
                              <a:pt x="23" y="771"/>
                            </a:lnTo>
                            <a:lnTo>
                              <a:pt x="9" y="757"/>
                            </a:lnTo>
                            <a:lnTo>
                              <a:pt x="2" y="740"/>
                            </a:lnTo>
                            <a:lnTo>
                              <a:pt x="0" y="721"/>
                            </a:lnTo>
                            <a:lnTo>
                              <a:pt x="4" y="704"/>
                            </a:lnTo>
                            <a:lnTo>
                              <a:pt x="12" y="688"/>
                            </a:lnTo>
                            <a:lnTo>
                              <a:pt x="26" y="674"/>
                            </a:lnTo>
                            <a:lnTo>
                              <a:pt x="81" y="643"/>
                            </a:lnTo>
                            <a:lnTo>
                              <a:pt x="135" y="621"/>
                            </a:lnTo>
                            <a:lnTo>
                              <a:pt x="185" y="607"/>
                            </a:lnTo>
                            <a:lnTo>
                              <a:pt x="231" y="600"/>
                            </a:lnTo>
                            <a:lnTo>
                              <a:pt x="274" y="600"/>
                            </a:lnTo>
                            <a:lnTo>
                              <a:pt x="314" y="605"/>
                            </a:lnTo>
                            <a:lnTo>
                              <a:pt x="348" y="612"/>
                            </a:lnTo>
                            <a:lnTo>
                              <a:pt x="383" y="623"/>
                            </a:lnTo>
                            <a:lnTo>
                              <a:pt x="383" y="60"/>
                            </a:lnTo>
                            <a:lnTo>
                              <a:pt x="388" y="36"/>
                            </a:lnTo>
                            <a:lnTo>
                              <a:pt x="400" y="17"/>
                            </a:lnTo>
                            <a:lnTo>
                              <a:pt x="419" y="5"/>
                            </a:lnTo>
                            <a:lnTo>
                              <a:pt x="4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33">
                        <a:extLst>
                          <a:ext uri="{FF2B5EF4-FFF2-40B4-BE49-F238E27FC236}">
                            <a16:creationId xmlns:a16="http://schemas.microsoft.com/office/drawing/2014/main" id="{D98CF640-11DB-4226-B9CC-DCF0FA008BB5}"/>
                          </a:ext>
                        </a:extLst>
                      </p:cNvPr>
                      <p:cNvSpPr>
                        <a:spLocks/>
                      </p:cNvSpPr>
                      <p:nvPr/>
                    </p:nvSpPr>
                    <p:spPr bwMode="auto">
                      <a:xfrm>
                        <a:off x="18875376" y="4276726"/>
                        <a:ext cx="287338" cy="769938"/>
                      </a:xfrm>
                      <a:custGeom>
                        <a:avLst/>
                        <a:gdLst>
                          <a:gd name="T0" fmla="*/ 81 w 181"/>
                          <a:gd name="T1" fmla="*/ 0 h 485"/>
                          <a:gd name="T2" fmla="*/ 103 w 181"/>
                          <a:gd name="T3" fmla="*/ 3 h 485"/>
                          <a:gd name="T4" fmla="*/ 126 w 181"/>
                          <a:gd name="T5" fmla="*/ 10 h 485"/>
                          <a:gd name="T6" fmla="*/ 146 w 181"/>
                          <a:gd name="T7" fmla="*/ 22 h 485"/>
                          <a:gd name="T8" fmla="*/ 165 w 181"/>
                          <a:gd name="T9" fmla="*/ 40 h 485"/>
                          <a:gd name="T10" fmla="*/ 176 w 181"/>
                          <a:gd name="T11" fmla="*/ 59 h 485"/>
                          <a:gd name="T12" fmla="*/ 181 w 181"/>
                          <a:gd name="T13" fmla="*/ 79 h 485"/>
                          <a:gd name="T14" fmla="*/ 162 w 181"/>
                          <a:gd name="T15" fmla="*/ 447 h 485"/>
                          <a:gd name="T16" fmla="*/ 158 w 181"/>
                          <a:gd name="T17" fmla="*/ 463 h 485"/>
                          <a:gd name="T18" fmla="*/ 150 w 181"/>
                          <a:gd name="T19" fmla="*/ 475 h 485"/>
                          <a:gd name="T20" fmla="*/ 138 w 181"/>
                          <a:gd name="T21" fmla="*/ 483 h 485"/>
                          <a:gd name="T22" fmla="*/ 122 w 181"/>
                          <a:gd name="T23" fmla="*/ 485 h 485"/>
                          <a:gd name="T24" fmla="*/ 41 w 181"/>
                          <a:gd name="T25" fmla="*/ 485 h 485"/>
                          <a:gd name="T26" fmla="*/ 26 w 181"/>
                          <a:gd name="T27" fmla="*/ 482 h 485"/>
                          <a:gd name="T28" fmla="*/ 12 w 181"/>
                          <a:gd name="T29" fmla="*/ 473 h 485"/>
                          <a:gd name="T30" fmla="*/ 3 w 181"/>
                          <a:gd name="T31" fmla="*/ 461 h 485"/>
                          <a:gd name="T32" fmla="*/ 0 w 181"/>
                          <a:gd name="T33" fmla="*/ 445 h 485"/>
                          <a:gd name="T34" fmla="*/ 0 w 181"/>
                          <a:gd name="T35" fmla="*/ 79 h 485"/>
                          <a:gd name="T36" fmla="*/ 5 w 181"/>
                          <a:gd name="T37" fmla="*/ 55 h 485"/>
                          <a:gd name="T38" fmla="*/ 15 w 181"/>
                          <a:gd name="T39" fmla="*/ 33 h 485"/>
                          <a:gd name="T40" fmla="*/ 33 w 181"/>
                          <a:gd name="T41" fmla="*/ 15 h 485"/>
                          <a:gd name="T42" fmla="*/ 55 w 181"/>
                          <a:gd name="T43" fmla="*/ 3 h 485"/>
                          <a:gd name="T44" fmla="*/ 81 w 181"/>
                          <a:gd name="T4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485">
                            <a:moveTo>
                              <a:pt x="81" y="0"/>
                            </a:moveTo>
                            <a:lnTo>
                              <a:pt x="103" y="3"/>
                            </a:lnTo>
                            <a:lnTo>
                              <a:pt x="126" y="10"/>
                            </a:lnTo>
                            <a:lnTo>
                              <a:pt x="146" y="22"/>
                            </a:lnTo>
                            <a:lnTo>
                              <a:pt x="165" y="40"/>
                            </a:lnTo>
                            <a:lnTo>
                              <a:pt x="176" y="59"/>
                            </a:lnTo>
                            <a:lnTo>
                              <a:pt x="181" y="79"/>
                            </a:lnTo>
                            <a:lnTo>
                              <a:pt x="162" y="447"/>
                            </a:lnTo>
                            <a:lnTo>
                              <a:pt x="158" y="463"/>
                            </a:lnTo>
                            <a:lnTo>
                              <a:pt x="150" y="475"/>
                            </a:lnTo>
                            <a:lnTo>
                              <a:pt x="138" y="483"/>
                            </a:lnTo>
                            <a:lnTo>
                              <a:pt x="122" y="485"/>
                            </a:lnTo>
                            <a:lnTo>
                              <a:pt x="41" y="485"/>
                            </a:lnTo>
                            <a:lnTo>
                              <a:pt x="26" y="482"/>
                            </a:lnTo>
                            <a:lnTo>
                              <a:pt x="12" y="473"/>
                            </a:lnTo>
                            <a:lnTo>
                              <a:pt x="3" y="461"/>
                            </a:lnTo>
                            <a:lnTo>
                              <a:pt x="0" y="445"/>
                            </a:lnTo>
                            <a:lnTo>
                              <a:pt x="0" y="79"/>
                            </a:lnTo>
                            <a:lnTo>
                              <a:pt x="5" y="55"/>
                            </a:lnTo>
                            <a:lnTo>
                              <a:pt x="15" y="33"/>
                            </a:lnTo>
                            <a:lnTo>
                              <a:pt x="33" y="15"/>
                            </a:lnTo>
                            <a:lnTo>
                              <a:pt x="55" y="3"/>
                            </a:lnTo>
                            <a:lnTo>
                              <a:pt x="81"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34">
                        <a:extLst>
                          <a:ext uri="{FF2B5EF4-FFF2-40B4-BE49-F238E27FC236}">
                            <a16:creationId xmlns:a16="http://schemas.microsoft.com/office/drawing/2014/main" id="{0A05E261-D209-49D7-BEA3-206786478E74}"/>
                          </a:ext>
                        </a:extLst>
                      </p:cNvPr>
                      <p:cNvSpPr>
                        <a:spLocks/>
                      </p:cNvSpPr>
                      <p:nvPr/>
                    </p:nvSpPr>
                    <p:spPr bwMode="auto">
                      <a:xfrm>
                        <a:off x="19234151" y="4276726"/>
                        <a:ext cx="287338" cy="769938"/>
                      </a:xfrm>
                      <a:custGeom>
                        <a:avLst/>
                        <a:gdLst>
                          <a:gd name="T0" fmla="*/ 79 w 181"/>
                          <a:gd name="T1" fmla="*/ 0 h 485"/>
                          <a:gd name="T2" fmla="*/ 103 w 181"/>
                          <a:gd name="T3" fmla="*/ 3 h 485"/>
                          <a:gd name="T4" fmla="*/ 126 w 181"/>
                          <a:gd name="T5" fmla="*/ 10 h 485"/>
                          <a:gd name="T6" fmla="*/ 146 w 181"/>
                          <a:gd name="T7" fmla="*/ 22 h 485"/>
                          <a:gd name="T8" fmla="*/ 163 w 181"/>
                          <a:gd name="T9" fmla="*/ 40 h 485"/>
                          <a:gd name="T10" fmla="*/ 175 w 181"/>
                          <a:gd name="T11" fmla="*/ 59 h 485"/>
                          <a:gd name="T12" fmla="*/ 181 w 181"/>
                          <a:gd name="T13" fmla="*/ 79 h 485"/>
                          <a:gd name="T14" fmla="*/ 162 w 181"/>
                          <a:gd name="T15" fmla="*/ 447 h 485"/>
                          <a:gd name="T16" fmla="*/ 158 w 181"/>
                          <a:gd name="T17" fmla="*/ 463 h 485"/>
                          <a:gd name="T18" fmla="*/ 150 w 181"/>
                          <a:gd name="T19" fmla="*/ 475 h 485"/>
                          <a:gd name="T20" fmla="*/ 136 w 181"/>
                          <a:gd name="T21" fmla="*/ 483 h 485"/>
                          <a:gd name="T22" fmla="*/ 122 w 181"/>
                          <a:gd name="T23" fmla="*/ 485 h 485"/>
                          <a:gd name="T24" fmla="*/ 39 w 181"/>
                          <a:gd name="T25" fmla="*/ 485 h 485"/>
                          <a:gd name="T26" fmla="*/ 24 w 181"/>
                          <a:gd name="T27" fmla="*/ 482 h 485"/>
                          <a:gd name="T28" fmla="*/ 12 w 181"/>
                          <a:gd name="T29" fmla="*/ 473 h 485"/>
                          <a:gd name="T30" fmla="*/ 3 w 181"/>
                          <a:gd name="T31" fmla="*/ 461 h 485"/>
                          <a:gd name="T32" fmla="*/ 0 w 181"/>
                          <a:gd name="T33" fmla="*/ 445 h 485"/>
                          <a:gd name="T34" fmla="*/ 0 w 181"/>
                          <a:gd name="T35" fmla="*/ 79 h 485"/>
                          <a:gd name="T36" fmla="*/ 3 w 181"/>
                          <a:gd name="T37" fmla="*/ 55 h 485"/>
                          <a:gd name="T38" fmla="*/ 15 w 181"/>
                          <a:gd name="T39" fmla="*/ 33 h 485"/>
                          <a:gd name="T40" fmla="*/ 32 w 181"/>
                          <a:gd name="T41" fmla="*/ 15 h 485"/>
                          <a:gd name="T42" fmla="*/ 55 w 181"/>
                          <a:gd name="T43" fmla="*/ 3 h 485"/>
                          <a:gd name="T44" fmla="*/ 79 w 181"/>
                          <a:gd name="T4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485">
                            <a:moveTo>
                              <a:pt x="79" y="0"/>
                            </a:moveTo>
                            <a:lnTo>
                              <a:pt x="103" y="3"/>
                            </a:lnTo>
                            <a:lnTo>
                              <a:pt x="126" y="10"/>
                            </a:lnTo>
                            <a:lnTo>
                              <a:pt x="146" y="22"/>
                            </a:lnTo>
                            <a:lnTo>
                              <a:pt x="163" y="40"/>
                            </a:lnTo>
                            <a:lnTo>
                              <a:pt x="175" y="59"/>
                            </a:lnTo>
                            <a:lnTo>
                              <a:pt x="181" y="79"/>
                            </a:lnTo>
                            <a:lnTo>
                              <a:pt x="162" y="447"/>
                            </a:lnTo>
                            <a:lnTo>
                              <a:pt x="158" y="463"/>
                            </a:lnTo>
                            <a:lnTo>
                              <a:pt x="150" y="475"/>
                            </a:lnTo>
                            <a:lnTo>
                              <a:pt x="136" y="483"/>
                            </a:lnTo>
                            <a:lnTo>
                              <a:pt x="122" y="485"/>
                            </a:lnTo>
                            <a:lnTo>
                              <a:pt x="39" y="485"/>
                            </a:lnTo>
                            <a:lnTo>
                              <a:pt x="24" y="482"/>
                            </a:lnTo>
                            <a:lnTo>
                              <a:pt x="12" y="473"/>
                            </a:lnTo>
                            <a:lnTo>
                              <a:pt x="3" y="461"/>
                            </a:lnTo>
                            <a:lnTo>
                              <a:pt x="0" y="445"/>
                            </a:lnTo>
                            <a:lnTo>
                              <a:pt x="0" y="79"/>
                            </a:lnTo>
                            <a:lnTo>
                              <a:pt x="3" y="55"/>
                            </a:lnTo>
                            <a:lnTo>
                              <a:pt x="15" y="33"/>
                            </a:lnTo>
                            <a:lnTo>
                              <a:pt x="32" y="15"/>
                            </a:lnTo>
                            <a:lnTo>
                              <a:pt x="55" y="3"/>
                            </a:lnTo>
                            <a:lnTo>
                              <a:pt x="79"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35">
                        <a:extLst>
                          <a:ext uri="{FF2B5EF4-FFF2-40B4-BE49-F238E27FC236}">
                            <a16:creationId xmlns:a16="http://schemas.microsoft.com/office/drawing/2014/main" id="{D1CCA63F-DD9C-479D-9E16-FDD37C02560B}"/>
                          </a:ext>
                        </a:extLst>
                      </p:cNvPr>
                      <p:cNvSpPr>
                        <a:spLocks/>
                      </p:cNvSpPr>
                      <p:nvPr/>
                    </p:nvSpPr>
                    <p:spPr bwMode="auto">
                      <a:xfrm>
                        <a:off x="18957926" y="2692401"/>
                        <a:ext cx="488950" cy="487363"/>
                      </a:xfrm>
                      <a:custGeom>
                        <a:avLst/>
                        <a:gdLst>
                          <a:gd name="T0" fmla="*/ 153 w 308"/>
                          <a:gd name="T1" fmla="*/ 0 h 307"/>
                          <a:gd name="T2" fmla="*/ 189 w 308"/>
                          <a:gd name="T3" fmla="*/ 4 h 307"/>
                          <a:gd name="T4" fmla="*/ 222 w 308"/>
                          <a:gd name="T5" fmla="*/ 16 h 307"/>
                          <a:gd name="T6" fmla="*/ 250 w 308"/>
                          <a:gd name="T7" fmla="*/ 33 h 307"/>
                          <a:gd name="T8" fmla="*/ 274 w 308"/>
                          <a:gd name="T9" fmla="*/ 57 h 307"/>
                          <a:gd name="T10" fmla="*/ 293 w 308"/>
                          <a:gd name="T11" fmla="*/ 86 h 307"/>
                          <a:gd name="T12" fmla="*/ 303 w 308"/>
                          <a:gd name="T13" fmla="*/ 119 h 307"/>
                          <a:gd name="T14" fmla="*/ 308 w 308"/>
                          <a:gd name="T15" fmla="*/ 154 h 307"/>
                          <a:gd name="T16" fmla="*/ 303 w 308"/>
                          <a:gd name="T17" fmla="*/ 190 h 307"/>
                          <a:gd name="T18" fmla="*/ 293 w 308"/>
                          <a:gd name="T19" fmla="*/ 221 h 307"/>
                          <a:gd name="T20" fmla="*/ 274 w 308"/>
                          <a:gd name="T21" fmla="*/ 250 h 307"/>
                          <a:gd name="T22" fmla="*/ 250 w 308"/>
                          <a:gd name="T23" fmla="*/ 275 h 307"/>
                          <a:gd name="T24" fmla="*/ 222 w 308"/>
                          <a:gd name="T25" fmla="*/ 292 h 307"/>
                          <a:gd name="T26" fmla="*/ 189 w 308"/>
                          <a:gd name="T27" fmla="*/ 304 h 307"/>
                          <a:gd name="T28" fmla="*/ 153 w 308"/>
                          <a:gd name="T29" fmla="*/ 307 h 307"/>
                          <a:gd name="T30" fmla="*/ 119 w 308"/>
                          <a:gd name="T31" fmla="*/ 304 h 307"/>
                          <a:gd name="T32" fmla="*/ 86 w 308"/>
                          <a:gd name="T33" fmla="*/ 292 h 307"/>
                          <a:gd name="T34" fmla="*/ 58 w 308"/>
                          <a:gd name="T35" fmla="*/ 275 h 307"/>
                          <a:gd name="T36" fmla="*/ 34 w 308"/>
                          <a:gd name="T37" fmla="*/ 250 h 307"/>
                          <a:gd name="T38" fmla="*/ 15 w 308"/>
                          <a:gd name="T39" fmla="*/ 221 h 307"/>
                          <a:gd name="T40" fmla="*/ 5 w 308"/>
                          <a:gd name="T41" fmla="*/ 190 h 307"/>
                          <a:gd name="T42" fmla="*/ 0 w 308"/>
                          <a:gd name="T43" fmla="*/ 154 h 307"/>
                          <a:gd name="T44" fmla="*/ 5 w 308"/>
                          <a:gd name="T45" fmla="*/ 119 h 307"/>
                          <a:gd name="T46" fmla="*/ 15 w 308"/>
                          <a:gd name="T47" fmla="*/ 86 h 307"/>
                          <a:gd name="T48" fmla="*/ 34 w 308"/>
                          <a:gd name="T49" fmla="*/ 57 h 307"/>
                          <a:gd name="T50" fmla="*/ 58 w 308"/>
                          <a:gd name="T51" fmla="*/ 33 h 307"/>
                          <a:gd name="T52" fmla="*/ 86 w 308"/>
                          <a:gd name="T53" fmla="*/ 16 h 307"/>
                          <a:gd name="T54" fmla="*/ 119 w 308"/>
                          <a:gd name="T55" fmla="*/ 4 h 307"/>
                          <a:gd name="T56" fmla="*/ 153 w 308"/>
                          <a:gd name="T5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307">
                            <a:moveTo>
                              <a:pt x="153" y="0"/>
                            </a:moveTo>
                            <a:lnTo>
                              <a:pt x="189" y="4"/>
                            </a:lnTo>
                            <a:lnTo>
                              <a:pt x="222" y="16"/>
                            </a:lnTo>
                            <a:lnTo>
                              <a:pt x="250" y="33"/>
                            </a:lnTo>
                            <a:lnTo>
                              <a:pt x="274" y="57"/>
                            </a:lnTo>
                            <a:lnTo>
                              <a:pt x="293" y="86"/>
                            </a:lnTo>
                            <a:lnTo>
                              <a:pt x="303" y="119"/>
                            </a:lnTo>
                            <a:lnTo>
                              <a:pt x="308" y="154"/>
                            </a:lnTo>
                            <a:lnTo>
                              <a:pt x="303" y="190"/>
                            </a:lnTo>
                            <a:lnTo>
                              <a:pt x="293" y="221"/>
                            </a:lnTo>
                            <a:lnTo>
                              <a:pt x="274" y="250"/>
                            </a:lnTo>
                            <a:lnTo>
                              <a:pt x="250" y="275"/>
                            </a:lnTo>
                            <a:lnTo>
                              <a:pt x="222" y="292"/>
                            </a:lnTo>
                            <a:lnTo>
                              <a:pt x="189" y="304"/>
                            </a:lnTo>
                            <a:lnTo>
                              <a:pt x="153" y="307"/>
                            </a:lnTo>
                            <a:lnTo>
                              <a:pt x="119" y="304"/>
                            </a:lnTo>
                            <a:lnTo>
                              <a:pt x="86" y="292"/>
                            </a:lnTo>
                            <a:lnTo>
                              <a:pt x="58" y="275"/>
                            </a:lnTo>
                            <a:lnTo>
                              <a:pt x="34" y="250"/>
                            </a:lnTo>
                            <a:lnTo>
                              <a:pt x="15" y="221"/>
                            </a:lnTo>
                            <a:lnTo>
                              <a:pt x="5" y="190"/>
                            </a:lnTo>
                            <a:lnTo>
                              <a:pt x="0" y="154"/>
                            </a:lnTo>
                            <a:lnTo>
                              <a:pt x="5" y="119"/>
                            </a:lnTo>
                            <a:lnTo>
                              <a:pt x="15" y="86"/>
                            </a:lnTo>
                            <a:lnTo>
                              <a:pt x="34" y="57"/>
                            </a:lnTo>
                            <a:lnTo>
                              <a:pt x="58" y="33"/>
                            </a:lnTo>
                            <a:lnTo>
                              <a:pt x="86" y="16"/>
                            </a:lnTo>
                            <a:lnTo>
                              <a:pt x="119" y="4"/>
                            </a:lnTo>
                            <a:lnTo>
                              <a:pt x="15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36">
                        <a:extLst>
                          <a:ext uri="{FF2B5EF4-FFF2-40B4-BE49-F238E27FC236}">
                            <a16:creationId xmlns:a16="http://schemas.microsoft.com/office/drawing/2014/main" id="{AE6711F9-569B-4BA0-9BBE-5A84165AD432}"/>
                          </a:ext>
                        </a:extLst>
                      </p:cNvPr>
                      <p:cNvSpPr>
                        <a:spLocks/>
                      </p:cNvSpPr>
                      <p:nvPr/>
                    </p:nvSpPr>
                    <p:spPr bwMode="auto">
                      <a:xfrm>
                        <a:off x="18773776" y="3273426"/>
                        <a:ext cx="847725" cy="577850"/>
                      </a:xfrm>
                      <a:custGeom>
                        <a:avLst/>
                        <a:gdLst>
                          <a:gd name="T0" fmla="*/ 243 w 534"/>
                          <a:gd name="T1" fmla="*/ 0 h 364"/>
                          <a:gd name="T2" fmla="*/ 291 w 534"/>
                          <a:gd name="T3" fmla="*/ 0 h 364"/>
                          <a:gd name="T4" fmla="*/ 297 w 534"/>
                          <a:gd name="T5" fmla="*/ 2 h 364"/>
                          <a:gd name="T6" fmla="*/ 303 w 534"/>
                          <a:gd name="T7" fmla="*/ 4 h 364"/>
                          <a:gd name="T8" fmla="*/ 307 w 534"/>
                          <a:gd name="T9" fmla="*/ 7 h 364"/>
                          <a:gd name="T10" fmla="*/ 310 w 534"/>
                          <a:gd name="T11" fmla="*/ 12 h 364"/>
                          <a:gd name="T12" fmla="*/ 314 w 534"/>
                          <a:gd name="T13" fmla="*/ 17 h 364"/>
                          <a:gd name="T14" fmla="*/ 314 w 534"/>
                          <a:gd name="T15" fmla="*/ 23 h 364"/>
                          <a:gd name="T16" fmla="*/ 314 w 534"/>
                          <a:gd name="T17" fmla="*/ 29 h 364"/>
                          <a:gd name="T18" fmla="*/ 310 w 534"/>
                          <a:gd name="T19" fmla="*/ 35 h 364"/>
                          <a:gd name="T20" fmla="*/ 286 w 534"/>
                          <a:gd name="T21" fmla="*/ 73 h 364"/>
                          <a:gd name="T22" fmla="*/ 297 w 534"/>
                          <a:gd name="T23" fmla="*/ 169 h 364"/>
                          <a:gd name="T24" fmla="*/ 366 w 534"/>
                          <a:gd name="T25" fmla="*/ 2 h 364"/>
                          <a:gd name="T26" fmla="*/ 395 w 534"/>
                          <a:gd name="T27" fmla="*/ 2 h 364"/>
                          <a:gd name="T28" fmla="*/ 426 w 534"/>
                          <a:gd name="T29" fmla="*/ 5 h 364"/>
                          <a:gd name="T30" fmla="*/ 455 w 534"/>
                          <a:gd name="T31" fmla="*/ 10 h 364"/>
                          <a:gd name="T32" fmla="*/ 481 w 534"/>
                          <a:gd name="T33" fmla="*/ 17 h 364"/>
                          <a:gd name="T34" fmla="*/ 497 w 534"/>
                          <a:gd name="T35" fmla="*/ 26 h 364"/>
                          <a:gd name="T36" fmla="*/ 517 w 534"/>
                          <a:gd name="T37" fmla="*/ 45 h 364"/>
                          <a:gd name="T38" fmla="*/ 529 w 534"/>
                          <a:gd name="T39" fmla="*/ 69 h 364"/>
                          <a:gd name="T40" fmla="*/ 534 w 534"/>
                          <a:gd name="T41" fmla="*/ 97 h 364"/>
                          <a:gd name="T42" fmla="*/ 534 w 534"/>
                          <a:gd name="T43" fmla="*/ 364 h 364"/>
                          <a:gd name="T44" fmla="*/ 0 w 534"/>
                          <a:gd name="T45" fmla="*/ 364 h 364"/>
                          <a:gd name="T46" fmla="*/ 0 w 534"/>
                          <a:gd name="T47" fmla="*/ 99 h 364"/>
                          <a:gd name="T48" fmla="*/ 4 w 534"/>
                          <a:gd name="T49" fmla="*/ 76 h 364"/>
                          <a:gd name="T50" fmla="*/ 12 w 534"/>
                          <a:gd name="T51" fmla="*/ 54 h 364"/>
                          <a:gd name="T52" fmla="*/ 26 w 534"/>
                          <a:gd name="T53" fmla="*/ 36 h 364"/>
                          <a:gd name="T54" fmla="*/ 45 w 534"/>
                          <a:gd name="T55" fmla="*/ 23 h 364"/>
                          <a:gd name="T56" fmla="*/ 62 w 534"/>
                          <a:gd name="T57" fmla="*/ 16 h 364"/>
                          <a:gd name="T58" fmla="*/ 86 w 534"/>
                          <a:gd name="T59" fmla="*/ 12 h 364"/>
                          <a:gd name="T60" fmla="*/ 116 w 534"/>
                          <a:gd name="T61" fmla="*/ 7 h 364"/>
                          <a:gd name="T62" fmla="*/ 145 w 534"/>
                          <a:gd name="T63" fmla="*/ 5 h 364"/>
                          <a:gd name="T64" fmla="*/ 171 w 534"/>
                          <a:gd name="T65" fmla="*/ 4 h 364"/>
                          <a:gd name="T66" fmla="*/ 238 w 534"/>
                          <a:gd name="T67" fmla="*/ 169 h 364"/>
                          <a:gd name="T68" fmla="*/ 248 w 534"/>
                          <a:gd name="T69" fmla="*/ 73 h 364"/>
                          <a:gd name="T70" fmla="*/ 224 w 534"/>
                          <a:gd name="T71" fmla="*/ 35 h 364"/>
                          <a:gd name="T72" fmla="*/ 221 w 534"/>
                          <a:gd name="T73" fmla="*/ 28 h 364"/>
                          <a:gd name="T74" fmla="*/ 221 w 534"/>
                          <a:gd name="T75" fmla="*/ 23 h 364"/>
                          <a:gd name="T76" fmla="*/ 221 w 534"/>
                          <a:gd name="T77" fmla="*/ 17 h 364"/>
                          <a:gd name="T78" fmla="*/ 224 w 534"/>
                          <a:gd name="T79" fmla="*/ 12 h 364"/>
                          <a:gd name="T80" fmla="*/ 228 w 534"/>
                          <a:gd name="T81" fmla="*/ 7 h 364"/>
                          <a:gd name="T82" fmla="*/ 233 w 534"/>
                          <a:gd name="T83" fmla="*/ 4 h 364"/>
                          <a:gd name="T84" fmla="*/ 238 w 534"/>
                          <a:gd name="T85" fmla="*/ 2 h 364"/>
                          <a:gd name="T86" fmla="*/ 243 w 534"/>
                          <a:gd name="T8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4" h="364">
                            <a:moveTo>
                              <a:pt x="243" y="0"/>
                            </a:moveTo>
                            <a:lnTo>
                              <a:pt x="291" y="0"/>
                            </a:lnTo>
                            <a:lnTo>
                              <a:pt x="297" y="2"/>
                            </a:lnTo>
                            <a:lnTo>
                              <a:pt x="303" y="4"/>
                            </a:lnTo>
                            <a:lnTo>
                              <a:pt x="307" y="7"/>
                            </a:lnTo>
                            <a:lnTo>
                              <a:pt x="310" y="12"/>
                            </a:lnTo>
                            <a:lnTo>
                              <a:pt x="314" y="17"/>
                            </a:lnTo>
                            <a:lnTo>
                              <a:pt x="314" y="23"/>
                            </a:lnTo>
                            <a:lnTo>
                              <a:pt x="314" y="29"/>
                            </a:lnTo>
                            <a:lnTo>
                              <a:pt x="310" y="35"/>
                            </a:lnTo>
                            <a:lnTo>
                              <a:pt x="286" y="73"/>
                            </a:lnTo>
                            <a:lnTo>
                              <a:pt x="297" y="169"/>
                            </a:lnTo>
                            <a:lnTo>
                              <a:pt x="366" y="2"/>
                            </a:lnTo>
                            <a:lnTo>
                              <a:pt x="395" y="2"/>
                            </a:lnTo>
                            <a:lnTo>
                              <a:pt x="426" y="5"/>
                            </a:lnTo>
                            <a:lnTo>
                              <a:pt x="455" y="10"/>
                            </a:lnTo>
                            <a:lnTo>
                              <a:pt x="481" y="17"/>
                            </a:lnTo>
                            <a:lnTo>
                              <a:pt x="497" y="26"/>
                            </a:lnTo>
                            <a:lnTo>
                              <a:pt x="517" y="45"/>
                            </a:lnTo>
                            <a:lnTo>
                              <a:pt x="529" y="69"/>
                            </a:lnTo>
                            <a:lnTo>
                              <a:pt x="534" y="97"/>
                            </a:lnTo>
                            <a:lnTo>
                              <a:pt x="534" y="364"/>
                            </a:lnTo>
                            <a:lnTo>
                              <a:pt x="0" y="364"/>
                            </a:lnTo>
                            <a:lnTo>
                              <a:pt x="0" y="99"/>
                            </a:lnTo>
                            <a:lnTo>
                              <a:pt x="4" y="76"/>
                            </a:lnTo>
                            <a:lnTo>
                              <a:pt x="12" y="54"/>
                            </a:lnTo>
                            <a:lnTo>
                              <a:pt x="26" y="36"/>
                            </a:lnTo>
                            <a:lnTo>
                              <a:pt x="45" y="23"/>
                            </a:lnTo>
                            <a:lnTo>
                              <a:pt x="62" y="16"/>
                            </a:lnTo>
                            <a:lnTo>
                              <a:pt x="86" y="12"/>
                            </a:lnTo>
                            <a:lnTo>
                              <a:pt x="116" y="7"/>
                            </a:lnTo>
                            <a:lnTo>
                              <a:pt x="145" y="5"/>
                            </a:lnTo>
                            <a:lnTo>
                              <a:pt x="171" y="4"/>
                            </a:lnTo>
                            <a:lnTo>
                              <a:pt x="238" y="169"/>
                            </a:lnTo>
                            <a:lnTo>
                              <a:pt x="248" y="73"/>
                            </a:lnTo>
                            <a:lnTo>
                              <a:pt x="224" y="35"/>
                            </a:lnTo>
                            <a:lnTo>
                              <a:pt x="221" y="28"/>
                            </a:lnTo>
                            <a:lnTo>
                              <a:pt x="221" y="23"/>
                            </a:lnTo>
                            <a:lnTo>
                              <a:pt x="221" y="17"/>
                            </a:lnTo>
                            <a:lnTo>
                              <a:pt x="224" y="12"/>
                            </a:lnTo>
                            <a:lnTo>
                              <a:pt x="228" y="7"/>
                            </a:lnTo>
                            <a:lnTo>
                              <a:pt x="233" y="4"/>
                            </a:lnTo>
                            <a:lnTo>
                              <a:pt x="238" y="2"/>
                            </a:lnTo>
                            <a:lnTo>
                              <a:pt x="2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37">
                        <a:extLst>
                          <a:ext uri="{FF2B5EF4-FFF2-40B4-BE49-F238E27FC236}">
                            <a16:creationId xmlns:a16="http://schemas.microsoft.com/office/drawing/2014/main" id="{1E3E4127-4ABC-433A-857E-696279B3378E}"/>
                          </a:ext>
                        </a:extLst>
                      </p:cNvPr>
                      <p:cNvSpPr>
                        <a:spLocks/>
                      </p:cNvSpPr>
                      <p:nvPr/>
                    </p:nvSpPr>
                    <p:spPr bwMode="auto">
                      <a:xfrm>
                        <a:off x="18275301" y="3951288"/>
                        <a:ext cx="1844675" cy="1095375"/>
                      </a:xfrm>
                      <a:custGeom>
                        <a:avLst/>
                        <a:gdLst>
                          <a:gd name="T0" fmla="*/ 50 w 1162"/>
                          <a:gd name="T1" fmla="*/ 0 h 690"/>
                          <a:gd name="T2" fmla="*/ 1110 w 1162"/>
                          <a:gd name="T3" fmla="*/ 0 h 690"/>
                          <a:gd name="T4" fmla="*/ 1131 w 1162"/>
                          <a:gd name="T5" fmla="*/ 3 h 690"/>
                          <a:gd name="T6" fmla="*/ 1148 w 1162"/>
                          <a:gd name="T7" fmla="*/ 15 h 690"/>
                          <a:gd name="T8" fmla="*/ 1159 w 1162"/>
                          <a:gd name="T9" fmla="*/ 31 h 690"/>
                          <a:gd name="T10" fmla="*/ 1162 w 1162"/>
                          <a:gd name="T11" fmla="*/ 51 h 690"/>
                          <a:gd name="T12" fmla="*/ 1159 w 1162"/>
                          <a:gd name="T13" fmla="*/ 70 h 690"/>
                          <a:gd name="T14" fmla="*/ 1148 w 1162"/>
                          <a:gd name="T15" fmla="*/ 88 h 690"/>
                          <a:gd name="T16" fmla="*/ 1131 w 1162"/>
                          <a:gd name="T17" fmla="*/ 98 h 690"/>
                          <a:gd name="T18" fmla="*/ 1110 w 1162"/>
                          <a:gd name="T19" fmla="*/ 101 h 690"/>
                          <a:gd name="T20" fmla="*/ 1052 w 1162"/>
                          <a:gd name="T21" fmla="*/ 101 h 690"/>
                          <a:gd name="T22" fmla="*/ 1052 w 1162"/>
                          <a:gd name="T23" fmla="*/ 640 h 690"/>
                          <a:gd name="T24" fmla="*/ 1048 w 1162"/>
                          <a:gd name="T25" fmla="*/ 659 h 690"/>
                          <a:gd name="T26" fmla="*/ 1036 w 1162"/>
                          <a:gd name="T27" fmla="*/ 676 h 690"/>
                          <a:gd name="T28" fmla="*/ 1021 w 1162"/>
                          <a:gd name="T29" fmla="*/ 687 h 690"/>
                          <a:gd name="T30" fmla="*/ 1000 w 1162"/>
                          <a:gd name="T31" fmla="*/ 690 h 690"/>
                          <a:gd name="T32" fmla="*/ 981 w 1162"/>
                          <a:gd name="T33" fmla="*/ 687 h 690"/>
                          <a:gd name="T34" fmla="*/ 964 w 1162"/>
                          <a:gd name="T35" fmla="*/ 676 h 690"/>
                          <a:gd name="T36" fmla="*/ 954 w 1162"/>
                          <a:gd name="T37" fmla="*/ 659 h 690"/>
                          <a:gd name="T38" fmla="*/ 948 w 1162"/>
                          <a:gd name="T39" fmla="*/ 640 h 690"/>
                          <a:gd name="T40" fmla="*/ 948 w 1162"/>
                          <a:gd name="T41" fmla="*/ 101 h 690"/>
                          <a:gd name="T42" fmla="*/ 214 w 1162"/>
                          <a:gd name="T43" fmla="*/ 101 h 690"/>
                          <a:gd name="T44" fmla="*/ 214 w 1162"/>
                          <a:gd name="T45" fmla="*/ 640 h 690"/>
                          <a:gd name="T46" fmla="*/ 209 w 1162"/>
                          <a:gd name="T47" fmla="*/ 659 h 690"/>
                          <a:gd name="T48" fmla="*/ 199 w 1162"/>
                          <a:gd name="T49" fmla="*/ 676 h 690"/>
                          <a:gd name="T50" fmla="*/ 181 w 1162"/>
                          <a:gd name="T51" fmla="*/ 687 h 690"/>
                          <a:gd name="T52" fmla="*/ 162 w 1162"/>
                          <a:gd name="T53" fmla="*/ 690 h 690"/>
                          <a:gd name="T54" fmla="*/ 142 w 1162"/>
                          <a:gd name="T55" fmla="*/ 687 h 690"/>
                          <a:gd name="T56" fmla="*/ 126 w 1162"/>
                          <a:gd name="T57" fmla="*/ 676 h 690"/>
                          <a:gd name="T58" fmla="*/ 116 w 1162"/>
                          <a:gd name="T59" fmla="*/ 659 h 690"/>
                          <a:gd name="T60" fmla="*/ 111 w 1162"/>
                          <a:gd name="T61" fmla="*/ 640 h 690"/>
                          <a:gd name="T62" fmla="*/ 111 w 1162"/>
                          <a:gd name="T63" fmla="*/ 101 h 690"/>
                          <a:gd name="T64" fmla="*/ 50 w 1162"/>
                          <a:gd name="T65" fmla="*/ 101 h 690"/>
                          <a:gd name="T66" fmla="*/ 31 w 1162"/>
                          <a:gd name="T67" fmla="*/ 98 h 690"/>
                          <a:gd name="T68" fmla="*/ 14 w 1162"/>
                          <a:gd name="T69" fmla="*/ 88 h 690"/>
                          <a:gd name="T70" fmla="*/ 4 w 1162"/>
                          <a:gd name="T71" fmla="*/ 70 h 690"/>
                          <a:gd name="T72" fmla="*/ 0 w 1162"/>
                          <a:gd name="T73" fmla="*/ 51 h 690"/>
                          <a:gd name="T74" fmla="*/ 4 w 1162"/>
                          <a:gd name="T75" fmla="*/ 31 h 690"/>
                          <a:gd name="T76" fmla="*/ 14 w 1162"/>
                          <a:gd name="T77" fmla="*/ 15 h 690"/>
                          <a:gd name="T78" fmla="*/ 31 w 1162"/>
                          <a:gd name="T79" fmla="*/ 3 h 690"/>
                          <a:gd name="T80" fmla="*/ 50 w 1162"/>
                          <a:gd name="T8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2" h="690">
                            <a:moveTo>
                              <a:pt x="50" y="0"/>
                            </a:moveTo>
                            <a:lnTo>
                              <a:pt x="1110" y="0"/>
                            </a:lnTo>
                            <a:lnTo>
                              <a:pt x="1131" y="3"/>
                            </a:lnTo>
                            <a:lnTo>
                              <a:pt x="1148" y="15"/>
                            </a:lnTo>
                            <a:lnTo>
                              <a:pt x="1159" y="31"/>
                            </a:lnTo>
                            <a:lnTo>
                              <a:pt x="1162" y="51"/>
                            </a:lnTo>
                            <a:lnTo>
                              <a:pt x="1159" y="70"/>
                            </a:lnTo>
                            <a:lnTo>
                              <a:pt x="1148" y="88"/>
                            </a:lnTo>
                            <a:lnTo>
                              <a:pt x="1131" y="98"/>
                            </a:lnTo>
                            <a:lnTo>
                              <a:pt x="1110" y="101"/>
                            </a:lnTo>
                            <a:lnTo>
                              <a:pt x="1052" y="101"/>
                            </a:lnTo>
                            <a:lnTo>
                              <a:pt x="1052" y="640"/>
                            </a:lnTo>
                            <a:lnTo>
                              <a:pt x="1048" y="659"/>
                            </a:lnTo>
                            <a:lnTo>
                              <a:pt x="1036" y="676"/>
                            </a:lnTo>
                            <a:lnTo>
                              <a:pt x="1021" y="687"/>
                            </a:lnTo>
                            <a:lnTo>
                              <a:pt x="1000" y="690"/>
                            </a:lnTo>
                            <a:lnTo>
                              <a:pt x="981" y="687"/>
                            </a:lnTo>
                            <a:lnTo>
                              <a:pt x="964" y="676"/>
                            </a:lnTo>
                            <a:lnTo>
                              <a:pt x="954" y="659"/>
                            </a:lnTo>
                            <a:lnTo>
                              <a:pt x="948" y="640"/>
                            </a:lnTo>
                            <a:lnTo>
                              <a:pt x="948" y="101"/>
                            </a:lnTo>
                            <a:lnTo>
                              <a:pt x="214" y="101"/>
                            </a:lnTo>
                            <a:lnTo>
                              <a:pt x="214" y="640"/>
                            </a:lnTo>
                            <a:lnTo>
                              <a:pt x="209" y="659"/>
                            </a:lnTo>
                            <a:lnTo>
                              <a:pt x="199" y="676"/>
                            </a:lnTo>
                            <a:lnTo>
                              <a:pt x="181" y="687"/>
                            </a:lnTo>
                            <a:lnTo>
                              <a:pt x="162" y="690"/>
                            </a:lnTo>
                            <a:lnTo>
                              <a:pt x="142" y="687"/>
                            </a:lnTo>
                            <a:lnTo>
                              <a:pt x="126" y="676"/>
                            </a:lnTo>
                            <a:lnTo>
                              <a:pt x="116" y="659"/>
                            </a:lnTo>
                            <a:lnTo>
                              <a:pt x="111" y="640"/>
                            </a:lnTo>
                            <a:lnTo>
                              <a:pt x="111" y="101"/>
                            </a:lnTo>
                            <a:lnTo>
                              <a:pt x="50" y="101"/>
                            </a:lnTo>
                            <a:lnTo>
                              <a:pt x="31" y="98"/>
                            </a:lnTo>
                            <a:lnTo>
                              <a:pt x="14" y="88"/>
                            </a:lnTo>
                            <a:lnTo>
                              <a:pt x="4" y="70"/>
                            </a:lnTo>
                            <a:lnTo>
                              <a:pt x="0" y="51"/>
                            </a:lnTo>
                            <a:lnTo>
                              <a:pt x="4" y="31"/>
                            </a:lnTo>
                            <a:lnTo>
                              <a:pt x="14" y="15"/>
                            </a:lnTo>
                            <a:lnTo>
                              <a:pt x="31" y="3"/>
                            </a:lnTo>
                            <a:lnTo>
                              <a:pt x="50"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3" name="Group 12">
                  <a:extLst>
                    <a:ext uri="{FF2B5EF4-FFF2-40B4-BE49-F238E27FC236}">
                      <a16:creationId xmlns:a16="http://schemas.microsoft.com/office/drawing/2014/main" id="{3B7F86C6-6A66-4BC8-B76D-BB55FB980943}"/>
                    </a:ext>
                  </a:extLst>
                </p:cNvPr>
                <p:cNvGrpSpPr/>
                <p:nvPr/>
              </p:nvGrpSpPr>
              <p:grpSpPr>
                <a:xfrm>
                  <a:off x="-638340" y="4245264"/>
                  <a:ext cx="5645691" cy="1546425"/>
                  <a:chOff x="-638340" y="4245263"/>
                  <a:chExt cx="5645691" cy="1546425"/>
                </a:xfrm>
              </p:grpSpPr>
              <p:sp>
                <p:nvSpPr>
                  <p:cNvPr id="15" name="Rectangle 14">
                    <a:extLst>
                      <a:ext uri="{FF2B5EF4-FFF2-40B4-BE49-F238E27FC236}">
                        <a16:creationId xmlns:a16="http://schemas.microsoft.com/office/drawing/2014/main" id="{0D1F0874-2620-46E5-A248-8BC02F3BA3C3}"/>
                      </a:ext>
                    </a:extLst>
                  </p:cNvPr>
                  <p:cNvSpPr/>
                  <p:nvPr/>
                </p:nvSpPr>
                <p:spPr>
                  <a:xfrm flipH="1">
                    <a:off x="-638340" y="4318931"/>
                    <a:ext cx="4970178" cy="1472757"/>
                  </a:xfrm>
                  <a:prstGeom prst="rect">
                    <a:avLst/>
                  </a:prstGeom>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The Board, 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 a Public Board Meeting, will Act on the Adoption of Recommendations through a Vote </a:t>
                    </a:r>
                  </a:p>
                  <a:p>
                    <a:pPr marL="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F4A71F7-22EC-45C4-8E23-9A2E50B8CB3A}"/>
                      </a:ext>
                    </a:extLst>
                  </p:cNvPr>
                  <p:cNvGrpSpPr/>
                  <p:nvPr/>
                </p:nvGrpSpPr>
                <p:grpSpPr>
                  <a:xfrm>
                    <a:off x="4310296" y="4245263"/>
                    <a:ext cx="697055" cy="697055"/>
                    <a:chOff x="6019618" y="4203021"/>
                    <a:chExt cx="929406" cy="929406"/>
                  </a:xfrm>
                </p:grpSpPr>
                <p:sp>
                  <p:nvSpPr>
                    <p:cNvPr id="17" name="Oval 16">
                      <a:extLst>
                        <a:ext uri="{FF2B5EF4-FFF2-40B4-BE49-F238E27FC236}">
                          <a16:creationId xmlns:a16="http://schemas.microsoft.com/office/drawing/2014/main" id="{07BD7FFF-7ED4-46A9-895E-0785657F8B10}"/>
                        </a:ext>
                      </a:extLst>
                    </p:cNvPr>
                    <p:cNvSpPr/>
                    <p:nvPr/>
                  </p:nvSpPr>
                  <p:spPr>
                    <a:xfrm flipH="1">
                      <a:off x="6019618" y="4203021"/>
                      <a:ext cx="929406" cy="929406"/>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reeform 23">
                      <a:extLst>
                        <a:ext uri="{FF2B5EF4-FFF2-40B4-BE49-F238E27FC236}">
                          <a16:creationId xmlns:a16="http://schemas.microsoft.com/office/drawing/2014/main" id="{43B338CF-F44D-47BE-A4CB-33F72AC915B4}"/>
                        </a:ext>
                      </a:extLst>
                    </p:cNvPr>
                    <p:cNvSpPr>
                      <a:spLocks noEditPoints="1"/>
                    </p:cNvSpPr>
                    <p:nvPr/>
                  </p:nvSpPr>
                  <p:spPr bwMode="auto">
                    <a:xfrm>
                      <a:off x="6127311" y="4432983"/>
                      <a:ext cx="714020" cy="469482"/>
                    </a:xfrm>
                    <a:custGeom>
                      <a:avLst/>
                      <a:gdLst>
                        <a:gd name="T0" fmla="*/ 2480 w 6472"/>
                        <a:gd name="T1" fmla="*/ 1455 h 4255"/>
                        <a:gd name="T2" fmla="*/ 3053 w 6472"/>
                        <a:gd name="T3" fmla="*/ 460 h 4255"/>
                        <a:gd name="T4" fmla="*/ 3753 w 6472"/>
                        <a:gd name="T5" fmla="*/ 715 h 4255"/>
                        <a:gd name="T6" fmla="*/ 4077 w 6472"/>
                        <a:gd name="T7" fmla="*/ 1765 h 4255"/>
                        <a:gd name="T8" fmla="*/ 2831 w 6472"/>
                        <a:gd name="T9" fmla="*/ 2517 h 4255"/>
                        <a:gd name="T10" fmla="*/ 4799 w 6472"/>
                        <a:gd name="T11" fmla="*/ 3558 h 4255"/>
                        <a:gd name="T12" fmla="*/ 3456 w 6472"/>
                        <a:gd name="T13" fmla="*/ 3715 h 4255"/>
                        <a:gd name="T14" fmla="*/ 3017 w 6472"/>
                        <a:gd name="T15" fmla="*/ 3712 h 4255"/>
                        <a:gd name="T16" fmla="*/ 2929 w 6472"/>
                        <a:gd name="T17" fmla="*/ 3441 h 4255"/>
                        <a:gd name="T18" fmla="*/ 1708 w 6472"/>
                        <a:gd name="T19" fmla="*/ 3884 h 4255"/>
                        <a:gd name="T20" fmla="*/ 4766 w 6472"/>
                        <a:gd name="T21" fmla="*/ 3884 h 4255"/>
                        <a:gd name="T22" fmla="*/ 1511 w 6472"/>
                        <a:gd name="T23" fmla="*/ 3255 h 4255"/>
                        <a:gd name="T24" fmla="*/ 1292 w 6472"/>
                        <a:gd name="T25" fmla="*/ 3273 h 4255"/>
                        <a:gd name="T26" fmla="*/ 187 w 6472"/>
                        <a:gd name="T27" fmla="*/ 2326 h 4255"/>
                        <a:gd name="T28" fmla="*/ 819 w 6472"/>
                        <a:gd name="T29" fmla="*/ 2581 h 4255"/>
                        <a:gd name="T30" fmla="*/ 1223 w 6472"/>
                        <a:gd name="T31" fmla="*/ 3033 h 4255"/>
                        <a:gd name="T32" fmla="*/ 603 w 6472"/>
                        <a:gd name="T33" fmla="*/ 992 h 4255"/>
                        <a:gd name="T34" fmla="*/ 2247 w 6472"/>
                        <a:gd name="T35" fmla="*/ 1703 h 4255"/>
                        <a:gd name="T36" fmla="*/ 1763 w 6472"/>
                        <a:gd name="T37" fmla="*/ 2584 h 4255"/>
                        <a:gd name="T38" fmla="*/ 1765 w 6472"/>
                        <a:gd name="T39" fmla="*/ 2581 h 4255"/>
                        <a:gd name="T40" fmla="*/ 1811 w 6472"/>
                        <a:gd name="T41" fmla="*/ 2093 h 4255"/>
                        <a:gd name="T42" fmla="*/ 1834 w 6472"/>
                        <a:gd name="T43" fmla="*/ 2110 h 4255"/>
                        <a:gd name="T44" fmla="*/ 1859 w 6472"/>
                        <a:gd name="T45" fmla="*/ 2125 h 4255"/>
                        <a:gd name="T46" fmla="*/ 1892 w 6472"/>
                        <a:gd name="T47" fmla="*/ 2142 h 4255"/>
                        <a:gd name="T48" fmla="*/ 1921 w 6472"/>
                        <a:gd name="T49" fmla="*/ 2155 h 4255"/>
                        <a:gd name="T50" fmla="*/ 1955 w 6472"/>
                        <a:gd name="T51" fmla="*/ 2169 h 4255"/>
                        <a:gd name="T52" fmla="*/ 1986 w 6472"/>
                        <a:gd name="T53" fmla="*/ 2180 h 4255"/>
                        <a:gd name="T54" fmla="*/ 2122 w 6472"/>
                        <a:gd name="T55" fmla="*/ 2222 h 4255"/>
                        <a:gd name="T56" fmla="*/ 2460 w 6472"/>
                        <a:gd name="T57" fmla="*/ 2365 h 4255"/>
                        <a:gd name="T58" fmla="*/ 2486 w 6472"/>
                        <a:gd name="T59" fmla="*/ 2388 h 4255"/>
                        <a:gd name="T60" fmla="*/ 2533 w 6472"/>
                        <a:gd name="T61" fmla="*/ 2445 h 4255"/>
                        <a:gd name="T62" fmla="*/ 2546 w 6472"/>
                        <a:gd name="T63" fmla="*/ 2468 h 4255"/>
                        <a:gd name="T64" fmla="*/ 2558 w 6472"/>
                        <a:gd name="T65" fmla="*/ 2492 h 4255"/>
                        <a:gd name="T66" fmla="*/ 2571 w 6472"/>
                        <a:gd name="T67" fmla="*/ 2526 h 4255"/>
                        <a:gd name="T68" fmla="*/ 2529 w 6472"/>
                        <a:gd name="T69" fmla="*/ 2549 h 4255"/>
                        <a:gd name="T70" fmla="*/ 1292 w 6472"/>
                        <a:gd name="T71" fmla="*/ 3273 h 4255"/>
                        <a:gd name="T72" fmla="*/ 3938 w 6472"/>
                        <a:gd name="T73" fmla="*/ 2546 h 4255"/>
                        <a:gd name="T74" fmla="*/ 3909 w 6472"/>
                        <a:gd name="T75" fmla="*/ 2504 h 4255"/>
                        <a:gd name="T76" fmla="*/ 3920 w 6472"/>
                        <a:gd name="T77" fmla="*/ 2480 h 4255"/>
                        <a:gd name="T78" fmla="*/ 3932 w 6472"/>
                        <a:gd name="T79" fmla="*/ 2456 h 4255"/>
                        <a:gd name="T80" fmla="*/ 3974 w 6472"/>
                        <a:gd name="T81" fmla="*/ 2400 h 4255"/>
                        <a:gd name="T82" fmla="*/ 3998 w 6472"/>
                        <a:gd name="T83" fmla="*/ 2376 h 4255"/>
                        <a:gd name="T84" fmla="*/ 4025 w 6472"/>
                        <a:gd name="T85" fmla="*/ 2355 h 4255"/>
                        <a:gd name="T86" fmla="*/ 4472 w 6472"/>
                        <a:gd name="T87" fmla="*/ 2185 h 4255"/>
                        <a:gd name="T88" fmla="*/ 4502 w 6472"/>
                        <a:gd name="T89" fmla="*/ 2175 h 4255"/>
                        <a:gd name="T90" fmla="*/ 4536 w 6472"/>
                        <a:gd name="T91" fmla="*/ 2161 h 4255"/>
                        <a:gd name="T92" fmla="*/ 4566 w 6472"/>
                        <a:gd name="T93" fmla="*/ 2149 h 4255"/>
                        <a:gd name="T94" fmla="*/ 4595 w 6472"/>
                        <a:gd name="T95" fmla="*/ 2135 h 4255"/>
                        <a:gd name="T96" fmla="*/ 4626 w 6472"/>
                        <a:gd name="T97" fmla="*/ 2117 h 4255"/>
                        <a:gd name="T98" fmla="*/ 4650 w 6472"/>
                        <a:gd name="T99" fmla="*/ 2102 h 4255"/>
                        <a:gd name="T100" fmla="*/ 4673 w 6472"/>
                        <a:gd name="T101" fmla="*/ 2082 h 4255"/>
                        <a:gd name="T102" fmla="*/ 4707 w 6472"/>
                        <a:gd name="T103" fmla="*/ 2581 h 4255"/>
                        <a:gd name="T104" fmla="*/ 4816 w 6472"/>
                        <a:gd name="T105" fmla="*/ 2097 h 4255"/>
                        <a:gd name="T106" fmla="*/ 4919 w 6472"/>
                        <a:gd name="T107" fmla="*/ 211 h 4255"/>
                        <a:gd name="T108" fmla="*/ 5518 w 6472"/>
                        <a:gd name="T109" fmla="*/ 1889 h 4255"/>
                        <a:gd name="T110" fmla="*/ 5180 w 6472"/>
                        <a:gd name="T111" fmla="*/ 3273 h 4255"/>
                        <a:gd name="T112" fmla="*/ 5671 w 6472"/>
                        <a:gd name="T113" fmla="*/ 2083 h 4255"/>
                        <a:gd name="T114" fmla="*/ 6472 w 6472"/>
                        <a:gd name="T115" fmla="*/ 2885 h 4255"/>
                        <a:gd name="T116" fmla="*/ 5180 w 6472"/>
                        <a:gd name="T117" fmla="*/ 3273 h 4255"/>
                        <a:gd name="T118" fmla="*/ 3943 w 6472"/>
                        <a:gd name="T119" fmla="*/ 2549 h 4255"/>
                        <a:gd name="T120" fmla="*/ 5180 w 6472"/>
                        <a:gd name="T121" fmla="*/ 3273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2" h="4255">
                          <a:moveTo>
                            <a:pt x="2395" y="1765"/>
                          </a:moveTo>
                          <a:cubicBezTo>
                            <a:pt x="2328" y="1507"/>
                            <a:pt x="2391" y="1456"/>
                            <a:pt x="2452" y="1457"/>
                          </a:cubicBezTo>
                          <a:cubicBezTo>
                            <a:pt x="2466" y="1457"/>
                            <a:pt x="2468" y="1457"/>
                            <a:pt x="2480" y="1460"/>
                          </a:cubicBezTo>
                          <a:lnTo>
                            <a:pt x="2480" y="1455"/>
                          </a:lnTo>
                          <a:cubicBezTo>
                            <a:pt x="2480" y="1455"/>
                            <a:pt x="2300" y="853"/>
                            <a:pt x="2734" y="588"/>
                          </a:cubicBezTo>
                          <a:cubicBezTo>
                            <a:pt x="2734" y="588"/>
                            <a:pt x="2657" y="526"/>
                            <a:pt x="2663" y="437"/>
                          </a:cubicBezTo>
                          <a:lnTo>
                            <a:pt x="2663" y="437"/>
                          </a:lnTo>
                          <a:cubicBezTo>
                            <a:pt x="2663" y="437"/>
                            <a:pt x="2862" y="460"/>
                            <a:pt x="3053" y="460"/>
                          </a:cubicBezTo>
                          <a:cubicBezTo>
                            <a:pt x="3140" y="460"/>
                            <a:pt x="3225" y="456"/>
                            <a:pt x="3288" y="443"/>
                          </a:cubicBezTo>
                          <a:cubicBezTo>
                            <a:pt x="3314" y="437"/>
                            <a:pt x="3340" y="435"/>
                            <a:pt x="3365" y="436"/>
                          </a:cubicBezTo>
                          <a:cubicBezTo>
                            <a:pt x="3544" y="441"/>
                            <a:pt x="3716" y="580"/>
                            <a:pt x="3746" y="715"/>
                          </a:cubicBezTo>
                          <a:cubicBezTo>
                            <a:pt x="3746" y="715"/>
                            <a:pt x="3749" y="715"/>
                            <a:pt x="3753" y="715"/>
                          </a:cubicBezTo>
                          <a:cubicBezTo>
                            <a:pt x="3810" y="715"/>
                            <a:pt x="4166" y="742"/>
                            <a:pt x="3995" y="1457"/>
                          </a:cubicBezTo>
                          <a:cubicBezTo>
                            <a:pt x="3995" y="1457"/>
                            <a:pt x="3995" y="1458"/>
                            <a:pt x="3995" y="1460"/>
                          </a:cubicBezTo>
                          <a:cubicBezTo>
                            <a:pt x="4003" y="1458"/>
                            <a:pt x="4011" y="1457"/>
                            <a:pt x="4020" y="1457"/>
                          </a:cubicBezTo>
                          <a:cubicBezTo>
                            <a:pt x="4081" y="1456"/>
                            <a:pt x="4145" y="1507"/>
                            <a:pt x="4077" y="1765"/>
                          </a:cubicBezTo>
                          <a:cubicBezTo>
                            <a:pt x="4024" y="1971"/>
                            <a:pt x="3974" y="2024"/>
                            <a:pt x="3937" y="2024"/>
                          </a:cubicBezTo>
                          <a:cubicBezTo>
                            <a:pt x="3925" y="2024"/>
                            <a:pt x="3914" y="2018"/>
                            <a:pt x="3905" y="2010"/>
                          </a:cubicBezTo>
                          <a:cubicBezTo>
                            <a:pt x="3879" y="2172"/>
                            <a:pt x="3811" y="2370"/>
                            <a:pt x="3642" y="2510"/>
                          </a:cubicBezTo>
                          <a:cubicBezTo>
                            <a:pt x="3226" y="2830"/>
                            <a:pt x="2831" y="2517"/>
                            <a:pt x="2831" y="2517"/>
                          </a:cubicBezTo>
                          <a:cubicBezTo>
                            <a:pt x="2659" y="2377"/>
                            <a:pt x="2589" y="2178"/>
                            <a:pt x="2562" y="2015"/>
                          </a:cubicBezTo>
                          <a:cubicBezTo>
                            <a:pt x="2554" y="2021"/>
                            <a:pt x="2545" y="2024"/>
                            <a:pt x="2534" y="2024"/>
                          </a:cubicBezTo>
                          <a:cubicBezTo>
                            <a:pt x="2497" y="2023"/>
                            <a:pt x="2448" y="1969"/>
                            <a:pt x="2395" y="1765"/>
                          </a:cubicBezTo>
                          <a:close/>
                          <a:moveTo>
                            <a:pt x="4799" y="3558"/>
                          </a:moveTo>
                          <a:cubicBezTo>
                            <a:pt x="4810" y="3391"/>
                            <a:pt x="4796" y="3053"/>
                            <a:pt x="4504" y="2978"/>
                          </a:cubicBezTo>
                          <a:cubicBezTo>
                            <a:pt x="4111" y="2878"/>
                            <a:pt x="3792" y="2654"/>
                            <a:pt x="3792" y="2654"/>
                          </a:cubicBezTo>
                          <a:lnTo>
                            <a:pt x="3497" y="3589"/>
                          </a:lnTo>
                          <a:lnTo>
                            <a:pt x="3456" y="3715"/>
                          </a:lnTo>
                          <a:lnTo>
                            <a:pt x="3324" y="3340"/>
                          </a:lnTo>
                          <a:cubicBezTo>
                            <a:pt x="3656" y="2877"/>
                            <a:pt x="3236" y="2895"/>
                            <a:pt x="3236" y="2895"/>
                          </a:cubicBezTo>
                          <a:cubicBezTo>
                            <a:pt x="3236" y="2895"/>
                            <a:pt x="2817" y="2877"/>
                            <a:pt x="3148" y="3340"/>
                          </a:cubicBezTo>
                          <a:lnTo>
                            <a:pt x="3017" y="3712"/>
                          </a:lnTo>
                          <a:lnTo>
                            <a:pt x="2976" y="3587"/>
                          </a:lnTo>
                          <a:lnTo>
                            <a:pt x="2975" y="3589"/>
                          </a:lnTo>
                          <a:lnTo>
                            <a:pt x="2929" y="3441"/>
                          </a:lnTo>
                          <a:lnTo>
                            <a:pt x="2929" y="3441"/>
                          </a:lnTo>
                          <a:lnTo>
                            <a:pt x="2680" y="2654"/>
                          </a:lnTo>
                          <a:cubicBezTo>
                            <a:pt x="2680" y="2654"/>
                            <a:pt x="2361" y="2878"/>
                            <a:pt x="1968" y="2978"/>
                          </a:cubicBezTo>
                          <a:cubicBezTo>
                            <a:pt x="1676" y="3053"/>
                            <a:pt x="1662" y="3390"/>
                            <a:pt x="1673" y="3557"/>
                          </a:cubicBezTo>
                          <a:cubicBezTo>
                            <a:pt x="1673" y="3557"/>
                            <a:pt x="1670" y="3790"/>
                            <a:pt x="1708" y="3884"/>
                          </a:cubicBezTo>
                          <a:cubicBezTo>
                            <a:pt x="1708" y="3884"/>
                            <a:pt x="2279" y="4255"/>
                            <a:pt x="3236" y="4255"/>
                          </a:cubicBezTo>
                          <a:lnTo>
                            <a:pt x="3238" y="4234"/>
                          </a:lnTo>
                          <a:lnTo>
                            <a:pt x="3237" y="4255"/>
                          </a:lnTo>
                          <a:cubicBezTo>
                            <a:pt x="4194" y="4255"/>
                            <a:pt x="4766" y="3884"/>
                            <a:pt x="4766" y="3884"/>
                          </a:cubicBezTo>
                          <a:cubicBezTo>
                            <a:pt x="4803" y="3790"/>
                            <a:pt x="4800" y="3557"/>
                            <a:pt x="4800" y="3557"/>
                          </a:cubicBezTo>
                          <a:lnTo>
                            <a:pt x="4799" y="3558"/>
                          </a:lnTo>
                          <a:close/>
                          <a:moveTo>
                            <a:pt x="1866" y="2823"/>
                          </a:moveTo>
                          <a:cubicBezTo>
                            <a:pt x="1635" y="2882"/>
                            <a:pt x="1543" y="3071"/>
                            <a:pt x="1511" y="3255"/>
                          </a:cubicBezTo>
                          <a:cubicBezTo>
                            <a:pt x="1384" y="3269"/>
                            <a:pt x="1298" y="3273"/>
                            <a:pt x="1293" y="3273"/>
                          </a:cubicBezTo>
                          <a:lnTo>
                            <a:pt x="1293" y="3273"/>
                          </a:lnTo>
                          <a:lnTo>
                            <a:pt x="1293" y="3273"/>
                          </a:lnTo>
                          <a:cubicBezTo>
                            <a:pt x="1292" y="3273"/>
                            <a:pt x="1292" y="3273"/>
                            <a:pt x="1292" y="3273"/>
                          </a:cubicBezTo>
                          <a:lnTo>
                            <a:pt x="1292" y="3273"/>
                          </a:lnTo>
                          <a:cubicBezTo>
                            <a:pt x="1292" y="3273"/>
                            <a:pt x="304" y="3233"/>
                            <a:pt x="0" y="2886"/>
                          </a:cubicBezTo>
                          <a:lnTo>
                            <a:pt x="0" y="2591"/>
                          </a:lnTo>
                          <a:cubicBezTo>
                            <a:pt x="0" y="2591"/>
                            <a:pt x="10" y="2409"/>
                            <a:pt x="187" y="2326"/>
                          </a:cubicBezTo>
                          <a:cubicBezTo>
                            <a:pt x="365" y="2242"/>
                            <a:pt x="456" y="2225"/>
                            <a:pt x="462" y="2222"/>
                          </a:cubicBezTo>
                          <a:cubicBezTo>
                            <a:pt x="468" y="2219"/>
                            <a:pt x="718" y="2165"/>
                            <a:pt x="801" y="2083"/>
                          </a:cubicBezTo>
                          <a:lnTo>
                            <a:pt x="570" y="2618"/>
                          </a:lnTo>
                          <a:lnTo>
                            <a:pt x="819" y="2581"/>
                          </a:lnTo>
                          <a:lnTo>
                            <a:pt x="1292" y="3273"/>
                          </a:lnTo>
                          <a:lnTo>
                            <a:pt x="1292" y="3273"/>
                          </a:lnTo>
                          <a:lnTo>
                            <a:pt x="819" y="2581"/>
                          </a:lnTo>
                          <a:lnTo>
                            <a:pt x="1223" y="3033"/>
                          </a:lnTo>
                          <a:lnTo>
                            <a:pt x="954" y="2097"/>
                          </a:lnTo>
                          <a:lnTo>
                            <a:pt x="954" y="1889"/>
                          </a:lnTo>
                          <a:cubicBezTo>
                            <a:pt x="491" y="1893"/>
                            <a:pt x="354" y="1694"/>
                            <a:pt x="354" y="1694"/>
                          </a:cubicBezTo>
                          <a:cubicBezTo>
                            <a:pt x="354" y="1694"/>
                            <a:pt x="619" y="1690"/>
                            <a:pt x="603" y="992"/>
                          </a:cubicBezTo>
                          <a:cubicBezTo>
                            <a:pt x="586" y="294"/>
                            <a:pt x="908" y="178"/>
                            <a:pt x="1028" y="133"/>
                          </a:cubicBezTo>
                          <a:cubicBezTo>
                            <a:pt x="1377" y="0"/>
                            <a:pt x="1553" y="211"/>
                            <a:pt x="1553" y="211"/>
                          </a:cubicBezTo>
                          <a:cubicBezTo>
                            <a:pt x="1958" y="174"/>
                            <a:pt x="2070" y="616"/>
                            <a:pt x="2020" y="1120"/>
                          </a:cubicBezTo>
                          <a:cubicBezTo>
                            <a:pt x="1970" y="1624"/>
                            <a:pt x="2247" y="1703"/>
                            <a:pt x="2247" y="1703"/>
                          </a:cubicBezTo>
                          <a:cubicBezTo>
                            <a:pt x="2057" y="1897"/>
                            <a:pt x="1656" y="1885"/>
                            <a:pt x="1656" y="1885"/>
                          </a:cubicBezTo>
                          <a:lnTo>
                            <a:pt x="1656" y="2097"/>
                          </a:lnTo>
                          <a:lnTo>
                            <a:pt x="1369" y="3025"/>
                          </a:lnTo>
                          <a:lnTo>
                            <a:pt x="1763" y="2584"/>
                          </a:lnTo>
                          <a:lnTo>
                            <a:pt x="1765" y="2581"/>
                          </a:lnTo>
                          <a:lnTo>
                            <a:pt x="1765" y="2581"/>
                          </a:lnTo>
                          <a:lnTo>
                            <a:pt x="1765" y="2581"/>
                          </a:lnTo>
                          <a:lnTo>
                            <a:pt x="1765" y="2581"/>
                          </a:lnTo>
                          <a:lnTo>
                            <a:pt x="2014" y="2618"/>
                          </a:lnTo>
                          <a:lnTo>
                            <a:pt x="1799" y="2082"/>
                          </a:lnTo>
                          <a:cubicBezTo>
                            <a:pt x="1802" y="2084"/>
                            <a:pt x="1805" y="2087"/>
                            <a:pt x="1808" y="2090"/>
                          </a:cubicBezTo>
                          <a:cubicBezTo>
                            <a:pt x="1809" y="2091"/>
                            <a:pt x="1810" y="2092"/>
                            <a:pt x="1811" y="2093"/>
                          </a:cubicBezTo>
                          <a:cubicBezTo>
                            <a:pt x="1814" y="2095"/>
                            <a:pt x="1816" y="2097"/>
                            <a:pt x="1818" y="2098"/>
                          </a:cubicBezTo>
                          <a:cubicBezTo>
                            <a:pt x="1820" y="2099"/>
                            <a:pt x="1821" y="2100"/>
                            <a:pt x="1823" y="2101"/>
                          </a:cubicBezTo>
                          <a:cubicBezTo>
                            <a:pt x="1825" y="2103"/>
                            <a:pt x="1827" y="2105"/>
                            <a:pt x="1830" y="2107"/>
                          </a:cubicBezTo>
                          <a:cubicBezTo>
                            <a:pt x="1831" y="2108"/>
                            <a:pt x="1833" y="2109"/>
                            <a:pt x="1834" y="2110"/>
                          </a:cubicBezTo>
                          <a:cubicBezTo>
                            <a:pt x="1837" y="2111"/>
                            <a:pt x="1839" y="2113"/>
                            <a:pt x="1842" y="2115"/>
                          </a:cubicBezTo>
                          <a:cubicBezTo>
                            <a:pt x="1844" y="2116"/>
                            <a:pt x="1845" y="2116"/>
                            <a:pt x="1846" y="2117"/>
                          </a:cubicBezTo>
                          <a:cubicBezTo>
                            <a:pt x="1850" y="2120"/>
                            <a:pt x="1854" y="2122"/>
                            <a:pt x="1858" y="2124"/>
                          </a:cubicBezTo>
                          <a:cubicBezTo>
                            <a:pt x="1858" y="2124"/>
                            <a:pt x="1859" y="2125"/>
                            <a:pt x="1859" y="2125"/>
                          </a:cubicBezTo>
                          <a:cubicBezTo>
                            <a:pt x="1863" y="2127"/>
                            <a:pt x="1868" y="2130"/>
                            <a:pt x="1872" y="2132"/>
                          </a:cubicBezTo>
                          <a:cubicBezTo>
                            <a:pt x="1874" y="2133"/>
                            <a:pt x="1875" y="2134"/>
                            <a:pt x="1877" y="2134"/>
                          </a:cubicBezTo>
                          <a:cubicBezTo>
                            <a:pt x="1880" y="2136"/>
                            <a:pt x="1883" y="2138"/>
                            <a:pt x="1886" y="2139"/>
                          </a:cubicBezTo>
                          <a:cubicBezTo>
                            <a:pt x="1888" y="2140"/>
                            <a:pt x="1890" y="2141"/>
                            <a:pt x="1892" y="2142"/>
                          </a:cubicBezTo>
                          <a:cubicBezTo>
                            <a:pt x="1895" y="2143"/>
                            <a:pt x="1898" y="2145"/>
                            <a:pt x="1901" y="2146"/>
                          </a:cubicBezTo>
                          <a:cubicBezTo>
                            <a:pt x="1903" y="2147"/>
                            <a:pt x="1905" y="2148"/>
                            <a:pt x="1906" y="2149"/>
                          </a:cubicBezTo>
                          <a:cubicBezTo>
                            <a:pt x="1910" y="2150"/>
                            <a:pt x="1913" y="2152"/>
                            <a:pt x="1916" y="2153"/>
                          </a:cubicBezTo>
                          <a:cubicBezTo>
                            <a:pt x="1918" y="2154"/>
                            <a:pt x="1919" y="2154"/>
                            <a:pt x="1921" y="2155"/>
                          </a:cubicBezTo>
                          <a:cubicBezTo>
                            <a:pt x="1926" y="2157"/>
                            <a:pt x="1930" y="2159"/>
                            <a:pt x="1935" y="2161"/>
                          </a:cubicBezTo>
                          <a:cubicBezTo>
                            <a:pt x="1935" y="2161"/>
                            <a:pt x="1936" y="2161"/>
                            <a:pt x="1936" y="2161"/>
                          </a:cubicBezTo>
                          <a:cubicBezTo>
                            <a:pt x="1941" y="2163"/>
                            <a:pt x="1946" y="2165"/>
                            <a:pt x="1951" y="2167"/>
                          </a:cubicBezTo>
                          <a:cubicBezTo>
                            <a:pt x="1952" y="2168"/>
                            <a:pt x="1953" y="2168"/>
                            <a:pt x="1955" y="2169"/>
                          </a:cubicBezTo>
                          <a:cubicBezTo>
                            <a:pt x="1958" y="2170"/>
                            <a:pt x="1962" y="2172"/>
                            <a:pt x="1966" y="2173"/>
                          </a:cubicBezTo>
                          <a:cubicBezTo>
                            <a:pt x="1968" y="2174"/>
                            <a:pt x="1969" y="2174"/>
                            <a:pt x="1971" y="2175"/>
                          </a:cubicBezTo>
                          <a:cubicBezTo>
                            <a:pt x="1974" y="2176"/>
                            <a:pt x="1978" y="2177"/>
                            <a:pt x="1981" y="2179"/>
                          </a:cubicBezTo>
                          <a:cubicBezTo>
                            <a:pt x="1983" y="2179"/>
                            <a:pt x="1984" y="2180"/>
                            <a:pt x="1986" y="2180"/>
                          </a:cubicBezTo>
                          <a:cubicBezTo>
                            <a:pt x="1989" y="2182"/>
                            <a:pt x="1993" y="2183"/>
                            <a:pt x="1997" y="2184"/>
                          </a:cubicBezTo>
                          <a:cubicBezTo>
                            <a:pt x="1998" y="2184"/>
                            <a:pt x="1999" y="2185"/>
                            <a:pt x="2000" y="2185"/>
                          </a:cubicBezTo>
                          <a:cubicBezTo>
                            <a:pt x="2010" y="2189"/>
                            <a:pt x="2020" y="2192"/>
                            <a:pt x="2029" y="2195"/>
                          </a:cubicBezTo>
                          <a:cubicBezTo>
                            <a:pt x="2080" y="2211"/>
                            <a:pt x="2120" y="2221"/>
                            <a:pt x="2122" y="2222"/>
                          </a:cubicBezTo>
                          <a:cubicBezTo>
                            <a:pt x="2129" y="2225"/>
                            <a:pt x="2219" y="2242"/>
                            <a:pt x="2397" y="2326"/>
                          </a:cubicBezTo>
                          <a:cubicBezTo>
                            <a:pt x="2415" y="2334"/>
                            <a:pt x="2432" y="2344"/>
                            <a:pt x="2447" y="2355"/>
                          </a:cubicBezTo>
                          <a:cubicBezTo>
                            <a:pt x="2448" y="2355"/>
                            <a:pt x="2448" y="2356"/>
                            <a:pt x="2448" y="2356"/>
                          </a:cubicBezTo>
                          <a:cubicBezTo>
                            <a:pt x="2452" y="2359"/>
                            <a:pt x="2457" y="2362"/>
                            <a:pt x="2460" y="2365"/>
                          </a:cubicBezTo>
                          <a:cubicBezTo>
                            <a:pt x="2461" y="2366"/>
                            <a:pt x="2462" y="2366"/>
                            <a:pt x="2463" y="2367"/>
                          </a:cubicBezTo>
                          <a:cubicBezTo>
                            <a:pt x="2467" y="2370"/>
                            <a:pt x="2470" y="2373"/>
                            <a:pt x="2474" y="2376"/>
                          </a:cubicBezTo>
                          <a:cubicBezTo>
                            <a:pt x="2475" y="2377"/>
                            <a:pt x="2476" y="2377"/>
                            <a:pt x="2476" y="2378"/>
                          </a:cubicBezTo>
                          <a:cubicBezTo>
                            <a:pt x="2480" y="2381"/>
                            <a:pt x="2483" y="2384"/>
                            <a:pt x="2486" y="2388"/>
                          </a:cubicBezTo>
                          <a:cubicBezTo>
                            <a:pt x="2487" y="2388"/>
                            <a:pt x="2488" y="2389"/>
                            <a:pt x="2489" y="2390"/>
                          </a:cubicBezTo>
                          <a:cubicBezTo>
                            <a:pt x="2492" y="2393"/>
                            <a:pt x="2495" y="2396"/>
                            <a:pt x="2498" y="2400"/>
                          </a:cubicBezTo>
                          <a:cubicBezTo>
                            <a:pt x="2499" y="2400"/>
                            <a:pt x="2499" y="2401"/>
                            <a:pt x="2500" y="2401"/>
                          </a:cubicBezTo>
                          <a:cubicBezTo>
                            <a:pt x="2513" y="2415"/>
                            <a:pt x="2524" y="2430"/>
                            <a:pt x="2533" y="2445"/>
                          </a:cubicBezTo>
                          <a:cubicBezTo>
                            <a:pt x="2534" y="2446"/>
                            <a:pt x="2534" y="2447"/>
                            <a:pt x="2535" y="2448"/>
                          </a:cubicBezTo>
                          <a:cubicBezTo>
                            <a:pt x="2537" y="2451"/>
                            <a:pt x="2538" y="2453"/>
                            <a:pt x="2540" y="2456"/>
                          </a:cubicBezTo>
                          <a:cubicBezTo>
                            <a:pt x="2541" y="2458"/>
                            <a:pt x="2542" y="2460"/>
                            <a:pt x="2543" y="2461"/>
                          </a:cubicBezTo>
                          <a:cubicBezTo>
                            <a:pt x="2544" y="2464"/>
                            <a:pt x="2545" y="2466"/>
                            <a:pt x="2546" y="2468"/>
                          </a:cubicBezTo>
                          <a:cubicBezTo>
                            <a:pt x="2548" y="2470"/>
                            <a:pt x="2549" y="2472"/>
                            <a:pt x="2550" y="2474"/>
                          </a:cubicBezTo>
                          <a:cubicBezTo>
                            <a:pt x="2551" y="2476"/>
                            <a:pt x="2552" y="2478"/>
                            <a:pt x="2552" y="2480"/>
                          </a:cubicBezTo>
                          <a:cubicBezTo>
                            <a:pt x="2554" y="2483"/>
                            <a:pt x="2555" y="2485"/>
                            <a:pt x="2556" y="2488"/>
                          </a:cubicBezTo>
                          <a:cubicBezTo>
                            <a:pt x="2557" y="2489"/>
                            <a:pt x="2557" y="2491"/>
                            <a:pt x="2558" y="2492"/>
                          </a:cubicBezTo>
                          <a:cubicBezTo>
                            <a:pt x="2559" y="2495"/>
                            <a:pt x="2561" y="2498"/>
                            <a:pt x="2562" y="2501"/>
                          </a:cubicBezTo>
                          <a:cubicBezTo>
                            <a:pt x="2562" y="2502"/>
                            <a:pt x="2562" y="2503"/>
                            <a:pt x="2563" y="2504"/>
                          </a:cubicBezTo>
                          <a:cubicBezTo>
                            <a:pt x="2566" y="2512"/>
                            <a:pt x="2568" y="2519"/>
                            <a:pt x="2571" y="2526"/>
                          </a:cubicBezTo>
                          <a:cubicBezTo>
                            <a:pt x="2571" y="2526"/>
                            <a:pt x="2571" y="2526"/>
                            <a:pt x="2571" y="2526"/>
                          </a:cubicBezTo>
                          <a:cubicBezTo>
                            <a:pt x="2571" y="2527"/>
                            <a:pt x="2571" y="2527"/>
                            <a:pt x="2571" y="2527"/>
                          </a:cubicBezTo>
                          <a:lnTo>
                            <a:pt x="2534" y="2546"/>
                          </a:lnTo>
                          <a:lnTo>
                            <a:pt x="2534" y="2546"/>
                          </a:lnTo>
                          <a:cubicBezTo>
                            <a:pt x="2533" y="2547"/>
                            <a:pt x="2531" y="2548"/>
                            <a:pt x="2529" y="2549"/>
                          </a:cubicBezTo>
                          <a:cubicBezTo>
                            <a:pt x="2349" y="2646"/>
                            <a:pt x="2102" y="2763"/>
                            <a:pt x="1866" y="2823"/>
                          </a:cubicBezTo>
                          <a:close/>
                          <a:moveTo>
                            <a:pt x="1293" y="3272"/>
                          </a:moveTo>
                          <a:lnTo>
                            <a:pt x="1293" y="3269"/>
                          </a:lnTo>
                          <a:lnTo>
                            <a:pt x="1292" y="3273"/>
                          </a:lnTo>
                          <a:lnTo>
                            <a:pt x="1293" y="3272"/>
                          </a:lnTo>
                          <a:close/>
                          <a:moveTo>
                            <a:pt x="3943" y="2549"/>
                          </a:moveTo>
                          <a:cubicBezTo>
                            <a:pt x="3941" y="2548"/>
                            <a:pt x="3940" y="2547"/>
                            <a:pt x="3938" y="2546"/>
                          </a:cubicBezTo>
                          <a:lnTo>
                            <a:pt x="3938" y="2546"/>
                          </a:lnTo>
                          <a:lnTo>
                            <a:pt x="3901" y="2527"/>
                          </a:lnTo>
                          <a:cubicBezTo>
                            <a:pt x="3901" y="2527"/>
                            <a:pt x="3901" y="2527"/>
                            <a:pt x="3901" y="2526"/>
                          </a:cubicBezTo>
                          <a:cubicBezTo>
                            <a:pt x="3901" y="2526"/>
                            <a:pt x="3901" y="2526"/>
                            <a:pt x="3901" y="2526"/>
                          </a:cubicBezTo>
                          <a:cubicBezTo>
                            <a:pt x="3904" y="2519"/>
                            <a:pt x="3906" y="2512"/>
                            <a:pt x="3909" y="2504"/>
                          </a:cubicBezTo>
                          <a:cubicBezTo>
                            <a:pt x="3910" y="2503"/>
                            <a:pt x="3910" y="2502"/>
                            <a:pt x="3910" y="2501"/>
                          </a:cubicBezTo>
                          <a:cubicBezTo>
                            <a:pt x="3912" y="2498"/>
                            <a:pt x="3913" y="2495"/>
                            <a:pt x="3914" y="2492"/>
                          </a:cubicBezTo>
                          <a:cubicBezTo>
                            <a:pt x="3915" y="2491"/>
                            <a:pt x="3915" y="2489"/>
                            <a:pt x="3916" y="2488"/>
                          </a:cubicBezTo>
                          <a:cubicBezTo>
                            <a:pt x="3917" y="2485"/>
                            <a:pt x="3918" y="2483"/>
                            <a:pt x="3920" y="2480"/>
                          </a:cubicBezTo>
                          <a:cubicBezTo>
                            <a:pt x="3921" y="2478"/>
                            <a:pt x="3921" y="2476"/>
                            <a:pt x="3922" y="2474"/>
                          </a:cubicBezTo>
                          <a:cubicBezTo>
                            <a:pt x="3924" y="2472"/>
                            <a:pt x="3925" y="2470"/>
                            <a:pt x="3926" y="2468"/>
                          </a:cubicBezTo>
                          <a:cubicBezTo>
                            <a:pt x="3927" y="2466"/>
                            <a:pt x="3928" y="2464"/>
                            <a:pt x="3929" y="2461"/>
                          </a:cubicBezTo>
                          <a:cubicBezTo>
                            <a:pt x="3930" y="2460"/>
                            <a:pt x="3931" y="2458"/>
                            <a:pt x="3932" y="2456"/>
                          </a:cubicBezTo>
                          <a:cubicBezTo>
                            <a:pt x="3934" y="2454"/>
                            <a:pt x="3935" y="2451"/>
                            <a:pt x="3937" y="2448"/>
                          </a:cubicBezTo>
                          <a:cubicBezTo>
                            <a:pt x="3938" y="2447"/>
                            <a:pt x="3938" y="2446"/>
                            <a:pt x="3939" y="2445"/>
                          </a:cubicBezTo>
                          <a:cubicBezTo>
                            <a:pt x="3949" y="2430"/>
                            <a:pt x="3960" y="2416"/>
                            <a:pt x="3973" y="2401"/>
                          </a:cubicBezTo>
                          <a:cubicBezTo>
                            <a:pt x="3973" y="2401"/>
                            <a:pt x="3974" y="2400"/>
                            <a:pt x="3974" y="2400"/>
                          </a:cubicBezTo>
                          <a:cubicBezTo>
                            <a:pt x="3977" y="2396"/>
                            <a:pt x="3980" y="2393"/>
                            <a:pt x="3983" y="2390"/>
                          </a:cubicBezTo>
                          <a:cubicBezTo>
                            <a:pt x="3984" y="2389"/>
                            <a:pt x="3985" y="2388"/>
                            <a:pt x="3986" y="2388"/>
                          </a:cubicBezTo>
                          <a:cubicBezTo>
                            <a:pt x="3989" y="2384"/>
                            <a:pt x="3992" y="2381"/>
                            <a:pt x="3996" y="2378"/>
                          </a:cubicBezTo>
                          <a:cubicBezTo>
                            <a:pt x="3997" y="2378"/>
                            <a:pt x="3997" y="2377"/>
                            <a:pt x="3998" y="2376"/>
                          </a:cubicBezTo>
                          <a:cubicBezTo>
                            <a:pt x="4002" y="2373"/>
                            <a:pt x="4005" y="2370"/>
                            <a:pt x="4009" y="2367"/>
                          </a:cubicBezTo>
                          <a:cubicBezTo>
                            <a:pt x="4010" y="2366"/>
                            <a:pt x="4011" y="2366"/>
                            <a:pt x="4012" y="2365"/>
                          </a:cubicBezTo>
                          <a:cubicBezTo>
                            <a:pt x="4016" y="2362"/>
                            <a:pt x="4020" y="2359"/>
                            <a:pt x="4024" y="2356"/>
                          </a:cubicBezTo>
                          <a:cubicBezTo>
                            <a:pt x="4024" y="2356"/>
                            <a:pt x="4025" y="2355"/>
                            <a:pt x="4025" y="2355"/>
                          </a:cubicBezTo>
                          <a:cubicBezTo>
                            <a:pt x="4040" y="2344"/>
                            <a:pt x="4057" y="2335"/>
                            <a:pt x="4075" y="2326"/>
                          </a:cubicBezTo>
                          <a:cubicBezTo>
                            <a:pt x="4253" y="2242"/>
                            <a:pt x="4344" y="2225"/>
                            <a:pt x="4350" y="2222"/>
                          </a:cubicBezTo>
                          <a:cubicBezTo>
                            <a:pt x="4352" y="2221"/>
                            <a:pt x="4392" y="2211"/>
                            <a:pt x="4443" y="2195"/>
                          </a:cubicBezTo>
                          <a:cubicBezTo>
                            <a:pt x="4452" y="2192"/>
                            <a:pt x="4462" y="2189"/>
                            <a:pt x="4472" y="2185"/>
                          </a:cubicBezTo>
                          <a:cubicBezTo>
                            <a:pt x="4473" y="2185"/>
                            <a:pt x="4474" y="2185"/>
                            <a:pt x="4475" y="2184"/>
                          </a:cubicBezTo>
                          <a:cubicBezTo>
                            <a:pt x="4479" y="2183"/>
                            <a:pt x="4483" y="2182"/>
                            <a:pt x="4487" y="2180"/>
                          </a:cubicBezTo>
                          <a:cubicBezTo>
                            <a:pt x="4488" y="2180"/>
                            <a:pt x="4489" y="2179"/>
                            <a:pt x="4491" y="2179"/>
                          </a:cubicBezTo>
                          <a:cubicBezTo>
                            <a:pt x="4494" y="2177"/>
                            <a:pt x="4498" y="2176"/>
                            <a:pt x="4502" y="2175"/>
                          </a:cubicBezTo>
                          <a:cubicBezTo>
                            <a:pt x="4503" y="2174"/>
                            <a:pt x="4505" y="2174"/>
                            <a:pt x="4506" y="2173"/>
                          </a:cubicBezTo>
                          <a:cubicBezTo>
                            <a:pt x="4510" y="2172"/>
                            <a:pt x="4514" y="2170"/>
                            <a:pt x="4518" y="2169"/>
                          </a:cubicBezTo>
                          <a:cubicBezTo>
                            <a:pt x="4519" y="2168"/>
                            <a:pt x="4520" y="2168"/>
                            <a:pt x="4521" y="2167"/>
                          </a:cubicBezTo>
                          <a:cubicBezTo>
                            <a:pt x="4526" y="2165"/>
                            <a:pt x="4531" y="2163"/>
                            <a:pt x="4536" y="2161"/>
                          </a:cubicBezTo>
                          <a:cubicBezTo>
                            <a:pt x="4537" y="2161"/>
                            <a:pt x="4537" y="2161"/>
                            <a:pt x="4537" y="2161"/>
                          </a:cubicBezTo>
                          <a:cubicBezTo>
                            <a:pt x="4542" y="2159"/>
                            <a:pt x="4546" y="2157"/>
                            <a:pt x="4551" y="2155"/>
                          </a:cubicBezTo>
                          <a:cubicBezTo>
                            <a:pt x="4553" y="2154"/>
                            <a:pt x="4554" y="2154"/>
                            <a:pt x="4556" y="2153"/>
                          </a:cubicBezTo>
                          <a:cubicBezTo>
                            <a:pt x="4559" y="2152"/>
                            <a:pt x="4562" y="2150"/>
                            <a:pt x="4566" y="2149"/>
                          </a:cubicBezTo>
                          <a:cubicBezTo>
                            <a:pt x="4568" y="2148"/>
                            <a:pt x="4569" y="2147"/>
                            <a:pt x="4571" y="2146"/>
                          </a:cubicBezTo>
                          <a:cubicBezTo>
                            <a:pt x="4574" y="2145"/>
                            <a:pt x="4577" y="2143"/>
                            <a:pt x="4580" y="2142"/>
                          </a:cubicBezTo>
                          <a:cubicBezTo>
                            <a:pt x="4582" y="2141"/>
                            <a:pt x="4584" y="2140"/>
                            <a:pt x="4586" y="2139"/>
                          </a:cubicBezTo>
                          <a:cubicBezTo>
                            <a:pt x="4589" y="2138"/>
                            <a:pt x="4592" y="2136"/>
                            <a:pt x="4595" y="2135"/>
                          </a:cubicBezTo>
                          <a:cubicBezTo>
                            <a:pt x="4597" y="2134"/>
                            <a:pt x="4598" y="2133"/>
                            <a:pt x="4600" y="2132"/>
                          </a:cubicBezTo>
                          <a:cubicBezTo>
                            <a:pt x="4604" y="2130"/>
                            <a:pt x="4609" y="2127"/>
                            <a:pt x="4613" y="2125"/>
                          </a:cubicBezTo>
                          <a:cubicBezTo>
                            <a:pt x="4613" y="2125"/>
                            <a:pt x="4614" y="2124"/>
                            <a:pt x="4614" y="2124"/>
                          </a:cubicBezTo>
                          <a:cubicBezTo>
                            <a:pt x="4618" y="2122"/>
                            <a:pt x="4622" y="2120"/>
                            <a:pt x="4626" y="2117"/>
                          </a:cubicBezTo>
                          <a:cubicBezTo>
                            <a:pt x="4627" y="2117"/>
                            <a:pt x="4629" y="2116"/>
                            <a:pt x="4630" y="2115"/>
                          </a:cubicBezTo>
                          <a:cubicBezTo>
                            <a:pt x="4633" y="2113"/>
                            <a:pt x="4635" y="2111"/>
                            <a:pt x="4638" y="2110"/>
                          </a:cubicBezTo>
                          <a:cubicBezTo>
                            <a:pt x="4640" y="2109"/>
                            <a:pt x="4641" y="2108"/>
                            <a:pt x="4642" y="2107"/>
                          </a:cubicBezTo>
                          <a:cubicBezTo>
                            <a:pt x="4645" y="2105"/>
                            <a:pt x="4647" y="2103"/>
                            <a:pt x="4650" y="2102"/>
                          </a:cubicBezTo>
                          <a:cubicBezTo>
                            <a:pt x="4651" y="2100"/>
                            <a:pt x="4652" y="2099"/>
                            <a:pt x="4654" y="2098"/>
                          </a:cubicBezTo>
                          <a:cubicBezTo>
                            <a:pt x="4656" y="2097"/>
                            <a:pt x="4658" y="2095"/>
                            <a:pt x="4661" y="2093"/>
                          </a:cubicBezTo>
                          <a:cubicBezTo>
                            <a:pt x="4662" y="2092"/>
                            <a:pt x="4663" y="2091"/>
                            <a:pt x="4664" y="2090"/>
                          </a:cubicBezTo>
                          <a:cubicBezTo>
                            <a:pt x="4667" y="2087"/>
                            <a:pt x="4670" y="2085"/>
                            <a:pt x="4673" y="2082"/>
                          </a:cubicBezTo>
                          <a:lnTo>
                            <a:pt x="4458" y="2618"/>
                          </a:lnTo>
                          <a:lnTo>
                            <a:pt x="4707" y="2581"/>
                          </a:lnTo>
                          <a:lnTo>
                            <a:pt x="4707" y="2581"/>
                          </a:lnTo>
                          <a:lnTo>
                            <a:pt x="4707" y="2581"/>
                          </a:lnTo>
                          <a:lnTo>
                            <a:pt x="4708" y="2581"/>
                          </a:lnTo>
                          <a:lnTo>
                            <a:pt x="4709" y="2584"/>
                          </a:lnTo>
                          <a:lnTo>
                            <a:pt x="5103" y="3025"/>
                          </a:lnTo>
                          <a:lnTo>
                            <a:pt x="4816" y="2097"/>
                          </a:lnTo>
                          <a:lnTo>
                            <a:pt x="4816" y="1885"/>
                          </a:lnTo>
                          <a:cubicBezTo>
                            <a:pt x="4816" y="1885"/>
                            <a:pt x="4415" y="1897"/>
                            <a:pt x="4225" y="1703"/>
                          </a:cubicBezTo>
                          <a:cubicBezTo>
                            <a:pt x="4225" y="1703"/>
                            <a:pt x="4502" y="1624"/>
                            <a:pt x="4452" y="1120"/>
                          </a:cubicBezTo>
                          <a:cubicBezTo>
                            <a:pt x="4402" y="616"/>
                            <a:pt x="4514" y="174"/>
                            <a:pt x="4919" y="211"/>
                          </a:cubicBezTo>
                          <a:cubicBezTo>
                            <a:pt x="4919" y="211"/>
                            <a:pt x="5095" y="0"/>
                            <a:pt x="5444" y="133"/>
                          </a:cubicBezTo>
                          <a:cubicBezTo>
                            <a:pt x="5564" y="178"/>
                            <a:pt x="5886" y="294"/>
                            <a:pt x="5870" y="992"/>
                          </a:cubicBezTo>
                          <a:cubicBezTo>
                            <a:pt x="5853" y="1690"/>
                            <a:pt x="6118" y="1695"/>
                            <a:pt x="6118" y="1695"/>
                          </a:cubicBezTo>
                          <a:cubicBezTo>
                            <a:pt x="6118" y="1695"/>
                            <a:pt x="5981" y="1893"/>
                            <a:pt x="5518" y="1889"/>
                          </a:cubicBezTo>
                          <a:lnTo>
                            <a:pt x="5518" y="2097"/>
                          </a:lnTo>
                          <a:lnTo>
                            <a:pt x="5249" y="3033"/>
                          </a:lnTo>
                          <a:lnTo>
                            <a:pt x="5653" y="2581"/>
                          </a:lnTo>
                          <a:lnTo>
                            <a:pt x="5180" y="3273"/>
                          </a:lnTo>
                          <a:lnTo>
                            <a:pt x="5180" y="3273"/>
                          </a:lnTo>
                          <a:lnTo>
                            <a:pt x="5653" y="2581"/>
                          </a:lnTo>
                          <a:lnTo>
                            <a:pt x="5902" y="2618"/>
                          </a:lnTo>
                          <a:lnTo>
                            <a:pt x="5671" y="2083"/>
                          </a:lnTo>
                          <a:cubicBezTo>
                            <a:pt x="5754" y="2165"/>
                            <a:pt x="6004" y="2219"/>
                            <a:pt x="6010" y="2222"/>
                          </a:cubicBezTo>
                          <a:cubicBezTo>
                            <a:pt x="6017" y="2225"/>
                            <a:pt x="6107" y="2242"/>
                            <a:pt x="6285" y="2326"/>
                          </a:cubicBezTo>
                          <a:cubicBezTo>
                            <a:pt x="6463" y="2409"/>
                            <a:pt x="6472" y="2591"/>
                            <a:pt x="6472" y="2591"/>
                          </a:cubicBezTo>
                          <a:lnTo>
                            <a:pt x="6472" y="2885"/>
                          </a:lnTo>
                          <a:cubicBezTo>
                            <a:pt x="6168" y="3233"/>
                            <a:pt x="5180" y="3273"/>
                            <a:pt x="5180" y="3273"/>
                          </a:cubicBezTo>
                          <a:lnTo>
                            <a:pt x="5180" y="3273"/>
                          </a:lnTo>
                          <a:cubicBezTo>
                            <a:pt x="5180" y="3273"/>
                            <a:pt x="5180" y="3273"/>
                            <a:pt x="5180" y="3273"/>
                          </a:cubicBezTo>
                          <a:lnTo>
                            <a:pt x="5180" y="3273"/>
                          </a:lnTo>
                          <a:lnTo>
                            <a:pt x="5180" y="3273"/>
                          </a:lnTo>
                          <a:cubicBezTo>
                            <a:pt x="5174" y="3273"/>
                            <a:pt x="5088" y="3269"/>
                            <a:pt x="4962" y="3255"/>
                          </a:cubicBezTo>
                          <a:cubicBezTo>
                            <a:pt x="4929" y="3071"/>
                            <a:pt x="4837" y="2882"/>
                            <a:pt x="4607" y="2823"/>
                          </a:cubicBezTo>
                          <a:cubicBezTo>
                            <a:pt x="4370" y="2763"/>
                            <a:pt x="4123" y="2646"/>
                            <a:pt x="3943" y="2549"/>
                          </a:cubicBezTo>
                          <a:close/>
                          <a:moveTo>
                            <a:pt x="5180" y="3273"/>
                          </a:moveTo>
                          <a:lnTo>
                            <a:pt x="5179" y="3269"/>
                          </a:lnTo>
                          <a:lnTo>
                            <a:pt x="5179" y="3272"/>
                          </a:lnTo>
                          <a:lnTo>
                            <a:pt x="5180" y="3273"/>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4" name="Oval 13">
                  <a:extLst>
                    <a:ext uri="{FF2B5EF4-FFF2-40B4-BE49-F238E27FC236}">
                      <a16:creationId xmlns:a16="http://schemas.microsoft.com/office/drawing/2014/main" id="{50E2D6EA-1A59-4B3A-9EAA-E922278FB290}"/>
                    </a:ext>
                  </a:extLst>
                </p:cNvPr>
                <p:cNvSpPr/>
                <p:nvPr/>
              </p:nvSpPr>
              <p:spPr>
                <a:xfrm flipH="1">
                  <a:off x="4795757" y="750894"/>
                  <a:ext cx="697055" cy="697055"/>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sp>
        <p:nvSpPr>
          <p:cNvPr id="38" name="Rectangle 37">
            <a:extLst>
              <a:ext uri="{FF2B5EF4-FFF2-40B4-BE49-F238E27FC236}">
                <a16:creationId xmlns:a16="http://schemas.microsoft.com/office/drawing/2014/main" id="{EE828037-FE97-41F7-9525-CF9311F51C1B}"/>
              </a:ext>
            </a:extLst>
          </p:cNvPr>
          <p:cNvSpPr/>
          <p:nvPr/>
        </p:nvSpPr>
        <p:spPr>
          <a:xfrm flipH="1">
            <a:off x="616688" y="1514454"/>
            <a:ext cx="4568172" cy="923330"/>
          </a:xfrm>
          <a:prstGeom prst="rect">
            <a:avLst/>
          </a:prstGeom>
        </p:spPr>
        <p:txBody>
          <a:bodyPr wrap="square" lIns="91440" tIns="45720" rIns="91440" bIns="45720" anchor="t">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The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Board Adopts a Resolution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Convening the SHAC to Make Recommendations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3B740BE-809A-461F-93E7-55FD68F816A6}"/>
              </a:ext>
            </a:extLst>
          </p:cNvPr>
          <p:cNvGrpSpPr/>
          <p:nvPr/>
        </p:nvGrpSpPr>
        <p:grpSpPr>
          <a:xfrm>
            <a:off x="4963360" y="2708595"/>
            <a:ext cx="353025" cy="332298"/>
            <a:chOff x="1423344" y="4179037"/>
            <a:chExt cx="716252" cy="623822"/>
          </a:xfrm>
          <a:solidFill>
            <a:schemeClr val="bg1"/>
          </a:solidFill>
        </p:grpSpPr>
        <p:grpSp>
          <p:nvGrpSpPr>
            <p:cNvPr id="40" name="Group 39">
              <a:extLst>
                <a:ext uri="{FF2B5EF4-FFF2-40B4-BE49-F238E27FC236}">
                  <a16:creationId xmlns:a16="http://schemas.microsoft.com/office/drawing/2014/main" id="{E8FD6EB9-E05B-4C06-868F-9F776FED2EF4}"/>
                </a:ext>
              </a:extLst>
            </p:cNvPr>
            <p:cNvGrpSpPr/>
            <p:nvPr/>
          </p:nvGrpSpPr>
          <p:grpSpPr>
            <a:xfrm>
              <a:off x="1857112" y="4251681"/>
              <a:ext cx="282484" cy="473480"/>
              <a:chOff x="1857112" y="4251681"/>
              <a:chExt cx="282484" cy="473480"/>
            </a:xfrm>
            <a:grpFill/>
          </p:grpSpPr>
          <p:sp>
            <p:nvSpPr>
              <p:cNvPr id="42" name="Freeform 1357">
                <a:extLst>
                  <a:ext uri="{FF2B5EF4-FFF2-40B4-BE49-F238E27FC236}">
                    <a16:creationId xmlns:a16="http://schemas.microsoft.com/office/drawing/2014/main" id="{FD985C2E-9A98-4B3C-9030-AE8B4A9D6451}"/>
                  </a:ext>
                </a:extLst>
              </p:cNvPr>
              <p:cNvSpPr>
                <a:spLocks/>
              </p:cNvSpPr>
              <p:nvPr/>
            </p:nvSpPr>
            <p:spPr bwMode="auto">
              <a:xfrm rot="19856605">
                <a:off x="1858450" y="4251681"/>
                <a:ext cx="281146" cy="78365"/>
              </a:xfrm>
              <a:prstGeom prst="roundRect">
                <a:avLst>
                  <a:gd name="adj" fmla="val 50000"/>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357">
                <a:extLst>
                  <a:ext uri="{FF2B5EF4-FFF2-40B4-BE49-F238E27FC236}">
                    <a16:creationId xmlns:a16="http://schemas.microsoft.com/office/drawing/2014/main" id="{548779A5-77C3-4CDE-B94F-34C1D8F3C1EF}"/>
                  </a:ext>
                </a:extLst>
              </p:cNvPr>
              <p:cNvSpPr>
                <a:spLocks/>
              </p:cNvSpPr>
              <p:nvPr/>
            </p:nvSpPr>
            <p:spPr bwMode="auto">
              <a:xfrm>
                <a:off x="1857112" y="4449239"/>
                <a:ext cx="236232" cy="78365"/>
              </a:xfrm>
              <a:prstGeom prst="roundRect">
                <a:avLst>
                  <a:gd name="adj" fmla="val 38892"/>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357">
                <a:extLst>
                  <a:ext uri="{FF2B5EF4-FFF2-40B4-BE49-F238E27FC236}">
                    <a16:creationId xmlns:a16="http://schemas.microsoft.com/office/drawing/2014/main" id="{4F0E2568-0EF7-4D45-BAA8-82555BA24A47}"/>
                  </a:ext>
                </a:extLst>
              </p:cNvPr>
              <p:cNvSpPr>
                <a:spLocks/>
              </p:cNvSpPr>
              <p:nvPr/>
            </p:nvSpPr>
            <p:spPr bwMode="auto">
              <a:xfrm rot="1860000">
                <a:off x="1857215" y="4646796"/>
                <a:ext cx="281146" cy="78365"/>
              </a:xfrm>
              <a:prstGeom prst="roundRect">
                <a:avLst>
                  <a:gd name="adj" fmla="val 38892"/>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Freeform 300">
              <a:extLst>
                <a:ext uri="{FF2B5EF4-FFF2-40B4-BE49-F238E27FC236}">
                  <a16:creationId xmlns:a16="http://schemas.microsoft.com/office/drawing/2014/main" id="{7FF08584-5893-48DD-B7D2-DD17BF5A73D1}"/>
                </a:ext>
              </a:extLst>
            </p:cNvPr>
            <p:cNvSpPr/>
            <p:nvPr/>
          </p:nvSpPr>
          <p:spPr>
            <a:xfrm rot="16200000">
              <a:off x="1329821" y="4272560"/>
              <a:ext cx="623822" cy="436776"/>
            </a:xfrm>
            <a:custGeom>
              <a:avLst/>
              <a:gdLst>
                <a:gd name="connsiteX0" fmla="*/ 1507331 w 1507331"/>
                <a:gd name="connsiteY0" fmla="*/ 1055373 h 1055373"/>
                <a:gd name="connsiteX1" fmla="*/ 0 w 1507331"/>
                <a:gd name="connsiteY1" fmla="*/ 1055373 h 1055373"/>
                <a:gd name="connsiteX2" fmla="*/ 368498 w 1507331"/>
                <a:gd name="connsiteY2" fmla="*/ 476728 h 1055373"/>
                <a:gd name="connsiteX3" fmla="*/ 375443 w 1507331"/>
                <a:gd name="connsiteY3" fmla="*/ 476728 h 1055373"/>
                <a:gd name="connsiteX4" fmla="*/ 375443 w 1507331"/>
                <a:gd name="connsiteY4" fmla="*/ 0 h 1055373"/>
                <a:gd name="connsiteX5" fmla="*/ 1134268 w 1507331"/>
                <a:gd name="connsiteY5" fmla="*/ 0 h 1055373"/>
                <a:gd name="connsiteX6" fmla="*/ 1134268 w 1507331"/>
                <a:gd name="connsiteY6" fmla="*/ 476728 h 1055373"/>
                <a:gd name="connsiteX7" fmla="*/ 1138833 w 1507331"/>
                <a:gd name="connsiteY7" fmla="*/ 476728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138833 w 1507331"/>
                <a:gd name="connsiteY6" fmla="*/ 476728 h 1055373"/>
                <a:gd name="connsiteX7" fmla="*/ 1507331 w 1507331"/>
                <a:gd name="connsiteY7" fmla="*/ 1055373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507331 w 1507331"/>
                <a:gd name="connsiteY6" fmla="*/ 1055373 h 105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331" h="1055373">
                  <a:moveTo>
                    <a:pt x="1507331" y="1055373"/>
                  </a:moveTo>
                  <a:lnTo>
                    <a:pt x="0" y="1055373"/>
                  </a:lnTo>
                  <a:lnTo>
                    <a:pt x="375443" y="476728"/>
                  </a:lnTo>
                  <a:lnTo>
                    <a:pt x="375443" y="0"/>
                  </a:lnTo>
                  <a:lnTo>
                    <a:pt x="1134268" y="0"/>
                  </a:lnTo>
                  <a:lnTo>
                    <a:pt x="1134268" y="476728"/>
                  </a:lnTo>
                  <a:lnTo>
                    <a:pt x="1507331" y="105537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Freeform 267">
            <a:extLst>
              <a:ext uri="{FF2B5EF4-FFF2-40B4-BE49-F238E27FC236}">
                <a16:creationId xmlns:a16="http://schemas.microsoft.com/office/drawing/2014/main" id="{B331A103-E4B3-4182-A217-B0098797E6EB}"/>
              </a:ext>
            </a:extLst>
          </p:cNvPr>
          <p:cNvSpPr>
            <a:spLocks/>
          </p:cNvSpPr>
          <p:nvPr/>
        </p:nvSpPr>
        <p:spPr bwMode="auto">
          <a:xfrm>
            <a:off x="5426658" y="1804384"/>
            <a:ext cx="331842" cy="354442"/>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8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C7A139-A90B-47C2-A5FE-455A42EF0F50}"/>
              </a:ext>
            </a:extLst>
          </p:cNvPr>
          <p:cNvSpPr>
            <a:spLocks noGrp="1"/>
          </p:cNvSpPr>
          <p:nvPr>
            <p:ph type="title"/>
          </p:nvPr>
        </p:nvSpPr>
        <p:spPr>
          <a:xfrm>
            <a:off x="717389" y="354239"/>
            <a:ext cx="3738779" cy="1788811"/>
          </a:xfrm>
        </p:spPr>
        <p:txBody>
          <a:bodyPr vert="horz" lIns="91440" tIns="45720" rIns="91440" bIns="45720" rtlCol="0" anchor="ctr">
            <a:normAutofit/>
          </a:bodyPr>
          <a:lstStyle/>
          <a:p>
            <a:r>
              <a:rPr lang="en-US" sz="3700" dirty="0">
                <a:solidFill>
                  <a:schemeClr val="tx1"/>
                </a:solidFill>
              </a:rPr>
              <a:t>Support Materials Adoption Review Process</a:t>
            </a:r>
          </a:p>
        </p:txBody>
      </p:sp>
      <p:sp>
        <p:nvSpPr>
          <p:cNvPr id="3" name="TextBox 2">
            <a:extLst>
              <a:ext uri="{FF2B5EF4-FFF2-40B4-BE49-F238E27FC236}">
                <a16:creationId xmlns:a16="http://schemas.microsoft.com/office/drawing/2014/main" id="{8FA60EE6-BA58-4B26-A9B4-2F40CF0F2823}"/>
              </a:ext>
            </a:extLst>
          </p:cNvPr>
          <p:cNvSpPr txBox="1"/>
          <p:nvPr/>
        </p:nvSpPr>
        <p:spPr>
          <a:xfrm>
            <a:off x="501315" y="2157520"/>
            <a:ext cx="4189913" cy="4346241"/>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P2022 Prevention Support Materials Adoption Team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Academic experts in the subject and grade level for which the materials are intended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SHAC Members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Virtual Public Reviews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Public Review</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Board of Trustee Review</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Academic Experts Feedback</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Board of Trustee Review</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High School Health/PE Department Heads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Middle School Health/PE Department Heads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Elementary PE Cadre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BFF0B5-6D9E-4358-A81D-6CFF4370BC50}"/>
              </a:ext>
            </a:extLst>
          </p:cNvPr>
          <p:cNvPicPr>
            <a:picLocks noChangeAspect="1"/>
          </p:cNvPicPr>
          <p:nvPr/>
        </p:nvPicPr>
        <p:blipFill rotWithShape="1">
          <a:blip r:embed="rId3"/>
          <a:srcRect l="15273" r="8856" b="1"/>
          <a:stretch/>
        </p:blipFill>
        <p:spPr>
          <a:xfrm>
            <a:off x="5170507" y="484633"/>
            <a:ext cx="6542215" cy="5888736"/>
          </a:xfrm>
          <a:prstGeom prst="rect">
            <a:avLst/>
          </a:prstGeom>
        </p:spPr>
      </p:pic>
    </p:spTree>
    <p:extLst>
      <p:ext uri="{BB962C8B-B14F-4D97-AF65-F5344CB8AC3E}">
        <p14:creationId xmlns:p14="http://schemas.microsoft.com/office/powerpoint/2010/main" val="75936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E72267-1824-418B-8958-95E005A8FCD3}"/>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n-ea"/>
                <a:cs typeface="+mn-cs"/>
              </a:rPr>
              <a:t>Prevention Support Materials Scoring Rubric </a:t>
            </a:r>
            <a:endParaRPr kumimoji="0" lang="en-US" sz="4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C1A68F39-9CDC-4F34-B63F-968703B2A80B}"/>
              </a:ext>
            </a:extLst>
          </p:cNvPr>
          <p:cNvPicPr>
            <a:picLocks noChangeAspect="1"/>
          </p:cNvPicPr>
          <p:nvPr/>
        </p:nvPicPr>
        <p:blipFill rotWithShape="1">
          <a:blip r:embed="rId3"/>
          <a:srcRect l="3081" r="-1" b="-1"/>
          <a:stretch/>
        </p:blipFill>
        <p:spPr>
          <a:xfrm>
            <a:off x="841248" y="2516777"/>
            <a:ext cx="6236208" cy="3660185"/>
          </a:xfrm>
          <a:prstGeom prst="rect">
            <a:avLst/>
          </a:prstGeom>
        </p:spPr>
      </p:pic>
      <p:sp>
        <p:nvSpPr>
          <p:cNvPr id="4" name="Content Placeholder 1">
            <a:extLst>
              <a:ext uri="{FF2B5EF4-FFF2-40B4-BE49-F238E27FC236}">
                <a16:creationId xmlns:a16="http://schemas.microsoft.com/office/drawing/2014/main" id="{82AA5B53-D20C-4C03-B04E-760DDDCAE0CE}"/>
              </a:ext>
            </a:extLst>
          </p:cNvPr>
          <p:cNvSpPr txBox="1">
            <a:spLocks/>
          </p:cNvSpPr>
          <p:nvPr/>
        </p:nvSpPr>
        <p:spPr>
          <a:xfrm>
            <a:off x="7546848" y="2516777"/>
            <a:ext cx="3803904" cy="36601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Mission &amp; Vision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Content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Objectives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Relevance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Unbiased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Implementation Plan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Collaboration Plan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2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155691-EDD6-A68C-7521-7797F7F540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t>Recommended Elementary Prevention Resources</a:t>
            </a:r>
            <a:endParaRPr lang="en-US" sz="3200" kern="1200" dirty="0">
              <a:latin typeface="+mj-lt"/>
              <a:ea typeface="+mj-ea"/>
              <a:cs typeface="+mj-cs"/>
            </a:endParaRPr>
          </a:p>
        </p:txBody>
      </p:sp>
      <p:graphicFrame>
        <p:nvGraphicFramePr>
          <p:cNvPr id="3" name="Table 2">
            <a:extLst>
              <a:ext uri="{FF2B5EF4-FFF2-40B4-BE49-F238E27FC236}">
                <a16:creationId xmlns:a16="http://schemas.microsoft.com/office/drawing/2014/main" id="{19FCE1DA-AA63-639F-19C4-26258FBC3EE8}"/>
              </a:ext>
            </a:extLst>
          </p:cNvPr>
          <p:cNvGraphicFramePr>
            <a:graphicFrameLocks noGrp="1"/>
          </p:cNvGraphicFramePr>
          <p:nvPr>
            <p:extLst>
              <p:ext uri="{D42A27DB-BD31-4B8C-83A1-F6EECF244321}">
                <p14:modId xmlns:p14="http://schemas.microsoft.com/office/powerpoint/2010/main" val="186984370"/>
              </p:ext>
            </p:extLst>
          </p:nvPr>
        </p:nvGraphicFramePr>
        <p:xfrm>
          <a:off x="324057" y="1580827"/>
          <a:ext cx="11210925" cy="5036950"/>
        </p:xfrm>
        <a:graphic>
          <a:graphicData uri="http://schemas.openxmlformats.org/drawingml/2006/table">
            <a:tbl>
              <a:tblPr firstRow="1" firstCol="1" bandRow="1"/>
              <a:tblGrid>
                <a:gridCol w="2505572">
                  <a:extLst>
                    <a:ext uri="{9D8B030D-6E8A-4147-A177-3AD203B41FA5}">
                      <a16:colId xmlns:a16="http://schemas.microsoft.com/office/drawing/2014/main" val="2377939829"/>
                    </a:ext>
                  </a:extLst>
                </a:gridCol>
                <a:gridCol w="3282850">
                  <a:extLst>
                    <a:ext uri="{9D8B030D-6E8A-4147-A177-3AD203B41FA5}">
                      <a16:colId xmlns:a16="http://schemas.microsoft.com/office/drawing/2014/main" val="3716115467"/>
                    </a:ext>
                  </a:extLst>
                </a:gridCol>
                <a:gridCol w="3187001">
                  <a:extLst>
                    <a:ext uri="{9D8B030D-6E8A-4147-A177-3AD203B41FA5}">
                      <a16:colId xmlns:a16="http://schemas.microsoft.com/office/drawing/2014/main" val="2125113068"/>
                    </a:ext>
                  </a:extLst>
                </a:gridCol>
                <a:gridCol w="2235502">
                  <a:extLst>
                    <a:ext uri="{9D8B030D-6E8A-4147-A177-3AD203B41FA5}">
                      <a16:colId xmlns:a16="http://schemas.microsoft.com/office/drawing/2014/main" val="1940170140"/>
                    </a:ext>
                  </a:extLst>
                </a:gridCol>
              </a:tblGrid>
              <a:tr h="886882">
                <a:tc gridSpan="4">
                  <a:txBody>
                    <a:bodyPr/>
                    <a:lstStyle/>
                    <a:p>
                      <a:pPr marL="0" marR="0" algn="ctr" fontAlgn="t">
                        <a:lnSpc>
                          <a:spcPct val="107000"/>
                        </a:lnSpc>
                        <a:spcBef>
                          <a:spcPts val="0"/>
                        </a:spcBef>
                        <a:spcAft>
                          <a:spcPts val="0"/>
                        </a:spcAft>
                      </a:pPr>
                      <a:r>
                        <a:rPr lang="en-US" sz="2800" b="1" i="0" u="none" strike="noStrike"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Elementary Prevention Support Materials</a:t>
                      </a:r>
                    </a:p>
                  </a:txBody>
                  <a:tcPr marL="134258" marR="134258" marT="67128" marB="671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0000"/>
                    </a:solidFill>
                  </a:tcPr>
                </a:tc>
                <a:tc hMerge="1">
                  <a:txBody>
                    <a:bodyPr/>
                    <a:lstStyle/>
                    <a:p>
                      <a:endParaRPr lang="en-US"/>
                    </a:p>
                  </a:txBody>
                  <a:tcPr/>
                </a:tc>
                <a:tc hMerge="1">
                  <a:txBody>
                    <a:bodyPr/>
                    <a:lstStyle/>
                    <a:p>
                      <a:endParaRPr lang="en-US"/>
                    </a:p>
                  </a:txBody>
                  <a:tcPr/>
                </a:tc>
                <a:tc hMerge="1">
                  <a:txBody>
                    <a:bodyPr/>
                    <a:lstStyle/>
                    <a:p>
                      <a:pPr marL="0" marR="0" algn="ctr" fontAlgn="t">
                        <a:lnSpc>
                          <a:spcPct val="107000"/>
                        </a:lnSpc>
                        <a:spcBef>
                          <a:spcPts val="0"/>
                        </a:spcBef>
                        <a:spcAft>
                          <a:spcPts val="0"/>
                        </a:spcAft>
                      </a:pPr>
                      <a:r>
                        <a:rPr lang="en-US" sz="1700" b="1" i="0" u="none" strike="noStrike"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2700" b="0"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0000"/>
                    </a:solidFill>
                  </a:tcPr>
                </a:tc>
                <a:extLst>
                  <a:ext uri="{0D108BD9-81ED-4DB2-BD59-A6C34878D82A}">
                    <a16:rowId xmlns:a16="http://schemas.microsoft.com/office/drawing/2014/main" val="335141559"/>
                  </a:ext>
                </a:extLst>
              </a:tr>
              <a:tr h="442108">
                <a:tc>
                  <a:txBody>
                    <a:bodyPr/>
                    <a:lstStyle/>
                    <a:p>
                      <a:pPr marL="0" marR="0" algn="ctr" fontAlgn="t">
                        <a:lnSpc>
                          <a:spcPct val="107000"/>
                        </a:lnSpc>
                        <a:spcBef>
                          <a:spcPts val="0"/>
                        </a:spcBef>
                        <a:spcAft>
                          <a:spcPts val="0"/>
                        </a:spcAft>
                      </a:pPr>
                      <a:r>
                        <a:rPr lang="en-US" sz="1700" b="1" i="0" u="none" strike="noStrike" spc="-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Resource</a:t>
                      </a:r>
                      <a:endParaRPr lang="en-US" sz="2700" b="0"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7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Prevention Support Focus</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7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Program Materials</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fontAlgn="t">
                        <a:lnSpc>
                          <a:spcPct val="107000"/>
                        </a:lnSpc>
                        <a:spcBef>
                          <a:spcPts val="0"/>
                        </a:spcBef>
                        <a:spcAft>
                          <a:spcPts val="0"/>
                        </a:spcAft>
                      </a:pPr>
                      <a:r>
                        <a:rPr lang="en-US" sz="1700" b="1" i="0" u="none" strike="noStrike" spc="-100">
                          <a:solidFill>
                            <a:srgbClr val="FFFFFF"/>
                          </a:solidFill>
                          <a:effectLst/>
                          <a:latin typeface="Calibri" panose="020F0502020204030204" pitchFamily="34" charset="0"/>
                          <a:ea typeface="Calibri" panose="020F0502020204030204" pitchFamily="34" charset="0"/>
                          <a:cs typeface="Calibri" panose="020F0502020204030204" pitchFamily="34" charset="0"/>
                        </a:rPr>
                        <a:t>Program Delivery</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282421107"/>
                  </a:ext>
                </a:extLst>
              </a:tr>
              <a:tr h="816463">
                <a:tc>
                  <a:txBody>
                    <a:bodyPr/>
                    <a:lstStyle/>
                    <a:p>
                      <a:pPr marL="0" marR="0" algn="l" fontAlgn="t">
                        <a:lnSpc>
                          <a:spcPct val="107000"/>
                        </a:lnSpc>
                        <a:spcBef>
                          <a:spcPts val="0"/>
                        </a:spcBef>
                        <a:spcAft>
                          <a:spcPts val="0"/>
                        </a:spcAft>
                      </a:pPr>
                      <a:r>
                        <a:rPr lang="en-US" sz="1700" b="1" i="0" u="none" strike="noStrike" spc="-100" dirty="0">
                          <a:effectLst/>
                          <a:latin typeface="Calibri" panose="020F0502020204030204" pitchFamily="34" charset="0"/>
                          <a:ea typeface="Calibri" panose="020F0502020204030204" pitchFamily="34" charset="0"/>
                          <a:cs typeface="Calibri" panose="020F0502020204030204" pitchFamily="34" charset="0"/>
                        </a:rPr>
                        <a:t>Fort Bend Regional Council on Substance Abuse, Inc.</a:t>
                      </a:r>
                      <a:endParaRPr lang="en-US" sz="2700" b="1"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dirty="0">
                          <a:effectLst/>
                          <a:latin typeface="Calibri" panose="020F0502020204030204" pitchFamily="34" charset="0"/>
                          <a:ea typeface="Calibri" panose="020F0502020204030204" pitchFamily="34" charset="0"/>
                          <a:cs typeface="Calibri" panose="020F0502020204030204" pitchFamily="34" charset="0"/>
                        </a:rPr>
                        <a:t>Child Abuse, Family Violence, Dating Violence</a:t>
                      </a:r>
                      <a:endParaRPr lang="en-US" sz="2700" b="0"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Youth Connection, </a:t>
                      </a:r>
                      <a:r>
                        <a:rPr lang="en-US" sz="1700" b="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LifeSkills</a:t>
                      </a:r>
                      <a:r>
                        <a:rPr lang="en-US" sz="17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(Elementary)</a:t>
                      </a:r>
                      <a:endParaRPr lang="en-US" sz="2700" b="0" i="0" u="none" strike="noStrike" dirty="0">
                        <a:solidFill>
                          <a:schemeClr val="tx1"/>
                        </a:solidFill>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a:effectLst/>
                          <a:latin typeface="Calibri" panose="020F0502020204030204" pitchFamily="34" charset="0"/>
                          <a:ea typeface="Calibri" panose="020F0502020204030204" pitchFamily="34" charset="0"/>
                          <a:cs typeface="Calibri" panose="020F0502020204030204" pitchFamily="34" charset="0"/>
                        </a:rPr>
                        <a:t>Small Group (Tier2)</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939177"/>
                  </a:ext>
                </a:extLst>
              </a:tr>
              <a:tr h="442108">
                <a:tc>
                  <a:txBody>
                    <a:bodyPr/>
                    <a:lstStyle/>
                    <a:p>
                      <a:pPr marL="0" marR="0" algn="l" fontAlgn="t">
                        <a:lnSpc>
                          <a:spcPct val="107000"/>
                        </a:lnSpc>
                        <a:spcBef>
                          <a:spcPts val="0"/>
                        </a:spcBef>
                        <a:spcAft>
                          <a:spcPts val="0"/>
                        </a:spcAft>
                      </a:pPr>
                      <a:r>
                        <a:rPr lang="en-US" sz="1700" b="1" i="0" u="none" strike="noStrike" spc="-100">
                          <a:effectLst/>
                          <a:latin typeface="Calibri" panose="020F0502020204030204" pitchFamily="34" charset="0"/>
                          <a:ea typeface="Calibri" panose="020F0502020204030204" pitchFamily="34" charset="0"/>
                          <a:cs typeface="Calibri" panose="020F0502020204030204" pitchFamily="34" charset="0"/>
                        </a:rPr>
                        <a:t>FBISD Social Work Services </a:t>
                      </a:r>
                      <a:endParaRPr lang="en-US" sz="2700" b="1"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a:effectLst/>
                          <a:latin typeface="Calibri" panose="020F0502020204030204" pitchFamily="34" charset="0"/>
                          <a:ea typeface="Calibri" panose="020F0502020204030204" pitchFamily="34" charset="0"/>
                          <a:cs typeface="Calibri" panose="020F0502020204030204" pitchFamily="34" charset="0"/>
                        </a:rPr>
                        <a:t>Child Abuse</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FBISD Social Work Services</a:t>
                      </a:r>
                      <a:endParaRPr lang="en-US" sz="2700" b="0" i="0" u="none" strike="noStrike" dirty="0">
                        <a:solidFill>
                          <a:schemeClr val="tx1"/>
                        </a:solidFill>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a:effectLst/>
                          <a:latin typeface="Calibri" panose="020F0502020204030204" pitchFamily="34" charset="0"/>
                          <a:ea typeface="Calibri" panose="020F0502020204030204" pitchFamily="34" charset="0"/>
                          <a:cs typeface="Calibri" panose="020F0502020204030204" pitchFamily="34" charset="0"/>
                        </a:rPr>
                        <a:t>Small Group (Tier2)</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958498"/>
                  </a:ext>
                </a:extLst>
              </a:tr>
              <a:tr h="816463">
                <a:tc>
                  <a:txBody>
                    <a:bodyPr/>
                    <a:lstStyle/>
                    <a:p>
                      <a:pPr marL="0" marR="0" algn="l" fontAlgn="t">
                        <a:lnSpc>
                          <a:spcPct val="107000"/>
                        </a:lnSpc>
                        <a:spcBef>
                          <a:spcPts val="0"/>
                        </a:spcBef>
                        <a:spcAft>
                          <a:spcPts val="0"/>
                        </a:spcAft>
                      </a:pPr>
                      <a:r>
                        <a:rPr lang="en-US" sz="1700" b="1" i="0" u="none" strike="noStrike" spc="-100">
                          <a:effectLst/>
                          <a:latin typeface="Calibri" panose="020F0502020204030204" pitchFamily="34" charset="0"/>
                          <a:ea typeface="Calibri" panose="020F0502020204030204" pitchFamily="34" charset="0"/>
                          <a:cs typeface="Calibri" panose="020F0502020204030204" pitchFamily="34" charset="0"/>
                        </a:rPr>
                        <a:t>Child Builders </a:t>
                      </a:r>
                      <a:endParaRPr lang="en-US" sz="2700" b="1"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a:effectLst/>
                          <a:latin typeface="Calibri" panose="020F0502020204030204" pitchFamily="34" charset="0"/>
                          <a:ea typeface="Calibri" panose="020F0502020204030204" pitchFamily="34" charset="0"/>
                          <a:cs typeface="Calibri" panose="020F0502020204030204" pitchFamily="34" charset="0"/>
                        </a:rPr>
                        <a:t>Child Abuse, Family Violence, Sex Trafficking</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Stand Strong “Stay Safe”,  Building Pathways to Mental Health</a:t>
                      </a:r>
                      <a:endParaRPr lang="en-US" sz="2700" b="0" i="0" u="none" strike="noStrike" dirty="0">
                        <a:solidFill>
                          <a:schemeClr val="tx1"/>
                        </a:solidFill>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a:effectLst/>
                          <a:latin typeface="Calibri" panose="020F0502020204030204" pitchFamily="34" charset="0"/>
                          <a:ea typeface="Calibri" panose="020F0502020204030204" pitchFamily="34" charset="0"/>
                          <a:cs typeface="Calibri" panose="020F0502020204030204" pitchFamily="34" charset="0"/>
                        </a:rPr>
                        <a:t>Large Group (Tier 1)</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618021"/>
                  </a:ext>
                </a:extLst>
              </a:tr>
              <a:tr h="816463">
                <a:tc>
                  <a:txBody>
                    <a:bodyPr/>
                    <a:lstStyle/>
                    <a:p>
                      <a:pPr marL="0" marR="0" algn="l" fontAlgn="t">
                        <a:lnSpc>
                          <a:spcPct val="107000"/>
                        </a:lnSpc>
                        <a:spcBef>
                          <a:spcPts val="0"/>
                        </a:spcBef>
                        <a:spcAft>
                          <a:spcPts val="0"/>
                        </a:spcAft>
                      </a:pPr>
                      <a:r>
                        <a:rPr lang="en-US" sz="1700" b="1" i="0" u="none" strike="noStrike" spc="-100">
                          <a:effectLst/>
                          <a:latin typeface="Calibri" panose="020F0502020204030204" pitchFamily="34" charset="0"/>
                          <a:ea typeface="Calibri" panose="020F0502020204030204" pitchFamily="34" charset="0"/>
                          <a:cs typeface="Calibri" panose="020F0502020204030204" pitchFamily="34" charset="0"/>
                        </a:rPr>
                        <a:t>Child Advocations of Fort Bend</a:t>
                      </a:r>
                      <a:endParaRPr lang="en-US" sz="2700" b="1"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a:effectLst/>
                          <a:latin typeface="Calibri" panose="020F0502020204030204" pitchFamily="34" charset="0"/>
                          <a:ea typeface="Calibri" panose="020F0502020204030204" pitchFamily="34" charset="0"/>
                          <a:cs typeface="Calibri" panose="020F0502020204030204" pitchFamily="34" charset="0"/>
                        </a:rPr>
                        <a:t>Child Abuse, Family Violence, Dating Violence, Sex Trafficking</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Child Safety Matters</a:t>
                      </a:r>
                      <a:endParaRPr lang="en-US" sz="2700" b="0" i="0" u="none" strike="noStrike" dirty="0">
                        <a:solidFill>
                          <a:schemeClr val="tx1"/>
                        </a:solidFill>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a:effectLst/>
                          <a:latin typeface="Calibri" panose="020F0502020204030204" pitchFamily="34" charset="0"/>
                          <a:ea typeface="Calibri" panose="020F0502020204030204" pitchFamily="34" charset="0"/>
                          <a:cs typeface="Calibri" panose="020F0502020204030204" pitchFamily="34" charset="0"/>
                        </a:rPr>
                        <a:t>Large Group (Tier 1)</a:t>
                      </a:r>
                      <a:endParaRPr lang="en-US" sz="2700" b="0" i="0" u="none" strike="noStrike">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412154"/>
                  </a:ext>
                </a:extLst>
              </a:tr>
              <a:tr h="816463">
                <a:tc>
                  <a:txBody>
                    <a:bodyPr/>
                    <a:lstStyle/>
                    <a:p>
                      <a:pPr marL="0" marR="0" algn="l" fontAlgn="t">
                        <a:lnSpc>
                          <a:spcPct val="107000"/>
                        </a:lnSpc>
                        <a:spcBef>
                          <a:spcPts val="0"/>
                        </a:spcBef>
                        <a:spcAft>
                          <a:spcPts val="0"/>
                        </a:spcAft>
                      </a:pPr>
                      <a:r>
                        <a:rPr lang="en-US" sz="1700" b="1" i="0" u="none" strike="noStrike" spc="-100" dirty="0">
                          <a:effectLst/>
                          <a:latin typeface="Calibri" panose="020F0502020204030204" pitchFamily="34" charset="0"/>
                          <a:ea typeface="Calibri" panose="020F0502020204030204" pitchFamily="34" charset="0"/>
                          <a:cs typeface="Calibri" panose="020F0502020204030204" pitchFamily="34" charset="0"/>
                        </a:rPr>
                        <a:t>Mental Health America of Greater Dallas</a:t>
                      </a:r>
                      <a:endParaRPr lang="en-US" sz="2700" b="1"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dirty="0">
                          <a:effectLst/>
                          <a:latin typeface="Calibri" panose="020F0502020204030204" pitchFamily="34" charset="0"/>
                          <a:ea typeface="Calibri" panose="020F0502020204030204" pitchFamily="34" charset="0"/>
                          <a:cs typeface="Calibri" panose="020F0502020204030204" pitchFamily="34" charset="0"/>
                        </a:rPr>
                        <a:t>Child Abuse, Family Violence, Dating Violence, Sex Trafficking</a:t>
                      </a:r>
                      <a:endParaRPr lang="en-US" sz="2700" b="0"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WHO</a:t>
                      </a:r>
                      <a:endParaRPr lang="en-US" sz="2700" b="0" i="0" u="none" strike="noStrike" dirty="0">
                        <a:solidFill>
                          <a:schemeClr val="tx1"/>
                        </a:solidFill>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700" b="0" i="0" u="none" strike="noStrike" dirty="0">
                          <a:effectLst/>
                          <a:latin typeface="Calibri" panose="020F0502020204030204" pitchFamily="34" charset="0"/>
                          <a:ea typeface="Calibri" panose="020F0502020204030204" pitchFamily="34" charset="0"/>
                          <a:cs typeface="Calibri" panose="020F0502020204030204" pitchFamily="34" charset="0"/>
                        </a:rPr>
                        <a:t>Large Group (Tier 1)</a:t>
                      </a:r>
                      <a:endParaRPr lang="en-US" sz="2700" b="0" i="0" u="none" strike="noStrike" dirty="0">
                        <a:effectLst/>
                        <a:latin typeface="Arial" panose="020B0604020202020204" pitchFamily="34" charset="0"/>
                      </a:endParaRPr>
                    </a:p>
                  </a:txBody>
                  <a:tcPr marL="100693" marR="100693" marT="139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497241"/>
                  </a:ext>
                </a:extLst>
              </a:tr>
            </a:tbl>
          </a:graphicData>
        </a:graphic>
      </p:graphicFrame>
    </p:spTree>
    <p:extLst>
      <p:ext uri="{BB962C8B-B14F-4D97-AF65-F5344CB8AC3E}">
        <p14:creationId xmlns:p14="http://schemas.microsoft.com/office/powerpoint/2010/main" val="2680086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17496</TotalTime>
  <Words>4344</Words>
  <Application>Microsoft Office PowerPoint</Application>
  <PresentationFormat>Widescreen</PresentationFormat>
  <Paragraphs>293</Paragraphs>
  <Slides>29</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ArialMT</vt:lpstr>
      <vt:lpstr>Calibri</vt:lpstr>
      <vt:lpstr>Calibri Light</vt:lpstr>
      <vt:lpstr>Century Gothic</vt:lpstr>
      <vt:lpstr>garamond</vt:lpstr>
      <vt:lpstr>Segoe UI</vt:lpstr>
      <vt:lpstr>Times New Roman</vt:lpstr>
      <vt:lpstr>Verdana</vt:lpstr>
      <vt:lpstr>Office Theme</vt:lpstr>
      <vt:lpstr>1_Office Theme</vt:lpstr>
      <vt:lpstr>SHAC Votes!</vt:lpstr>
      <vt:lpstr>Welcome &amp; Mindful Moment Allison Thummel SHAC Chair</vt:lpstr>
      <vt:lpstr>Important &amp; Relevance of Public Hearing #2</vt:lpstr>
      <vt:lpstr>Prevention Support Materials </vt:lpstr>
      <vt:lpstr>PowerPoint Presentation</vt:lpstr>
      <vt:lpstr>PowerPoint Presentation</vt:lpstr>
      <vt:lpstr>Support Materials Adoption Review Process</vt:lpstr>
      <vt:lpstr>PowerPoint Presentation</vt:lpstr>
      <vt:lpstr>Recommended Elementary Prevention Resources</vt:lpstr>
      <vt:lpstr>Recommended Secondary Prevention Resources</vt:lpstr>
      <vt:lpstr>PowerPoint Presentation</vt:lpstr>
      <vt:lpstr>Public Comments 2 minutes</vt:lpstr>
      <vt:lpstr>PowerPoint Presentation</vt:lpstr>
      <vt:lpstr>Q&amp;A Prevention Support Materials</vt:lpstr>
      <vt:lpstr> Vote Prevention Support Materials</vt:lpstr>
      <vt:lpstr>Vote on SHAC Meeting Minutes   </vt:lpstr>
      <vt:lpstr>Announcements &amp; Celebrations</vt:lpstr>
      <vt:lpstr>Fort Bend ISD SHAC Shirts are for sale for $24. To order a shirt, click the link below.</vt:lpstr>
      <vt:lpstr>Fort Bend  ISD’s Whole Child Health Mental &amp; Behavioral  Wellness Fair</vt:lpstr>
      <vt:lpstr>Upcoming Parent Webinars</vt:lpstr>
      <vt:lpstr>Child Nutrition Upcoming Event</vt:lpstr>
      <vt:lpstr>              Advocacy   </vt:lpstr>
      <vt:lpstr>Fort Bend ISD Observes  Autism Awareness Week April 3-7, 2023  </vt:lpstr>
      <vt:lpstr>Mental Health America and Child Trends Webinar  March 28 @ 1p   Panel discussion: Educators helping youth develop mental health literacy &amp; strategies to support students in gaining self-awareness and emotional regulation  Register today!  https://chronicdisease.zoom.us/webinar/register/WN_ax6m--tmRBC8DDLOj_xmxw </vt:lpstr>
      <vt:lpstr>Congratulations to  Mr. Framy Diaz of Ridgemont Elementary School for being named Elementary Principal of the Year</vt:lpstr>
      <vt:lpstr>Fort Bend ISD Celebrates National Nutrition Month</vt:lpstr>
      <vt:lpstr>PowerPoint Presentation</vt:lpstr>
      <vt:lpstr>Upcoming SHAC Meeting  April 19, 2023 12 pm – 2 pm  Fort Bend ISD Administration Building Boardroom 16431 Lexington Blvd Sugar Land, TX 77479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10</cp:revision>
  <dcterms:created xsi:type="dcterms:W3CDTF">2022-05-20T14:55:30Z</dcterms:created>
  <dcterms:modified xsi:type="dcterms:W3CDTF">2023-03-21T21:00:22Z</dcterms:modified>
</cp:coreProperties>
</file>