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 id="2147483672" r:id="rId3"/>
    <p:sldMasterId id="2147483684" r:id="rId4"/>
    <p:sldMasterId id="2147483696" r:id="rId5"/>
    <p:sldMasterId id="2147483709" r:id="rId6"/>
    <p:sldMasterId id="2147483715" r:id="rId7"/>
    <p:sldMasterId id="2147483725" r:id="rId8"/>
  </p:sldMasterIdLst>
  <p:notesMasterIdLst>
    <p:notesMasterId r:id="rId100"/>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Lst>
  <p:sldSz cx="12192000" cy="6858000"/>
  <p:notesSz cx="6858000" cy="9144000"/>
  <p:embeddedFontLst>
    <p:embeddedFont>
      <p:font typeface="Calibri" panose="020F0502020204030204" pitchFamily="34" charset="0"/>
      <p:regular r:id="rId101"/>
      <p:bold r:id="rId102"/>
      <p:italic r:id="rId103"/>
      <p:boldItalic r:id="rId104"/>
    </p:embeddedFont>
    <p:embeddedFont>
      <p:font typeface="Century Gothic" panose="020B0502020202020204"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joCI0KHvdb09+yMzwhCjAWjPWK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94BE5-3DE6-4DEA-BA2C-136031C4BDBE}" v="1" dt="2023-04-20T14:41:57.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62" d="100"/>
          <a:sy n="62" d="100"/>
        </p:scale>
        <p:origin x="8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font" Target="fonts/font7.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font" Target="fonts/font2.fntdata"/><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font" Target="fonts/font6.fntdata"/><Relationship Id="rId114"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customschemas.google.com/relationships/presentationmetadata" Target="meta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font" Target="fonts/font4.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Presenter: </a:t>
            </a:r>
            <a:endParaRPr b="1"/>
          </a:p>
          <a:p>
            <a:pPr marL="0" lvl="0" indent="0" algn="l" rtl="0">
              <a:spcBef>
                <a:spcPts val="0"/>
              </a:spcBef>
              <a:spcAft>
                <a:spcPts val="0"/>
              </a:spcAft>
              <a:buNone/>
            </a:pPr>
            <a:r>
              <a:rPr lang="en-US" b="1"/>
              <a:t>Time:</a:t>
            </a:r>
            <a:endParaRPr/>
          </a:p>
          <a:p>
            <a:pPr marL="0" lvl="0" indent="0" algn="l" rtl="0">
              <a:spcBef>
                <a:spcPts val="0"/>
              </a:spcBef>
              <a:spcAft>
                <a:spcPts val="0"/>
              </a:spcAft>
              <a:buNone/>
            </a:pPr>
            <a:r>
              <a:rPr lang="en-US" b="1"/>
              <a:t>Strategy:</a:t>
            </a:r>
            <a:endParaRPr/>
          </a:p>
          <a:p>
            <a:pPr marL="0" lvl="0" indent="0" algn="l" rtl="0">
              <a:spcBef>
                <a:spcPts val="0"/>
              </a:spcBef>
              <a:spcAft>
                <a:spcPts val="0"/>
              </a:spcAft>
              <a:buNone/>
            </a:pPr>
            <a:r>
              <a:rPr lang="en-US" b="1"/>
              <a:t>Materials:</a:t>
            </a:r>
            <a:endParaRPr/>
          </a:p>
          <a:p>
            <a:pPr marL="0" lvl="0" indent="0" algn="l" rtl="0">
              <a:spcBef>
                <a:spcPts val="0"/>
              </a:spcBef>
              <a:spcAft>
                <a:spcPts val="0"/>
              </a:spcAft>
              <a:buNone/>
            </a:pPr>
            <a:endParaRPr b="1"/>
          </a:p>
          <a:p>
            <a:pPr marL="0" lvl="0" indent="0" algn="l" rtl="0">
              <a:spcBef>
                <a:spcPts val="0"/>
              </a:spcBef>
              <a:spcAft>
                <a:spcPts val="0"/>
              </a:spcAft>
              <a:buNone/>
            </a:pPr>
            <a:r>
              <a:rPr lang="en-US" b="1"/>
              <a:t>Say:</a:t>
            </a:r>
            <a:endParaRPr/>
          </a:p>
          <a:p>
            <a:pPr marL="0" lvl="0" indent="0" algn="l" rtl="0">
              <a:spcBef>
                <a:spcPts val="0"/>
              </a:spcBef>
              <a:spcAft>
                <a:spcPts val="0"/>
              </a:spcAft>
              <a:buNone/>
            </a:pPr>
            <a:endParaRPr/>
          </a:p>
        </p:txBody>
      </p:sp>
      <p:sp>
        <p:nvSpPr>
          <p:cNvPr id="561" name="Google Shape;5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9: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1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1: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1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1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1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3: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1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4: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1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1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1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1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9: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p1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2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21: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2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23: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p2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24: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2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2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p2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2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19d79d319d_0_0: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219d79d319d_0_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2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29: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3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33: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34: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1" name="Google Shape;74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35: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3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39: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19d79d319d_0_4: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219d79d319d_0_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40: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41: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42: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4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43: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7</a:t>
            </a:r>
            <a:r>
              <a:rPr lang="en-US" sz="1200" baseline="30000">
                <a:solidFill>
                  <a:schemeClr val="dk1"/>
                </a:solidFill>
              </a:rPr>
              <a:t>th</a:t>
            </a:r>
            <a:r>
              <a:rPr lang="en-US" sz="1200">
                <a:solidFill>
                  <a:schemeClr val="dk1"/>
                </a:solidFill>
              </a:rPr>
              <a:t> CHA Committee meeting</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3 sub committee meetings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Secondary data – CDC Wonder, Census, County Health Rankings, etc.</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spcBef>
                <a:spcPts val="0"/>
              </a:spcBef>
              <a:spcAft>
                <a:spcPts val="0"/>
              </a:spcAft>
              <a:buNone/>
            </a:pPr>
            <a:endParaRPr/>
          </a:p>
        </p:txBody>
      </p:sp>
      <p:sp>
        <p:nvSpPr>
          <p:cNvPr id="839" name="Google Shape;83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4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44: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Health Care (Access &amp; Quality)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Health Insurance Converge rates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Provider Rates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Hospital Utilization</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Health Behaviours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Tobacco &amp; Alcohol use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Physical activity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Nutrition</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Seatbelt use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Immunizations &amp; Screening</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Prenatal Care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Social &amp; Community Factors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Income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Poverty level</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Educational attainment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Employment status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Homelessness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DV &amp; Child Abuse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Violence &amp; Crime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Social Capital &amp; support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Physical/Build Environment</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Air Quality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Water Quality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Housing</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Food Access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Transportation</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Mortality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Infant &amp; Child Death rates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Injury related deaths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motor vehicle deaths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suicide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homicide</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Morbidity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obesity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LBW</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Cancer</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Injury</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Overall Health Status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STDs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TB</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COVID</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Mental Health</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Diabetes</a:t>
            </a:r>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rPr>
              <a:t>	</a:t>
            </a:r>
            <a:endParaRPr sz="1200">
              <a:solidFill>
                <a:schemeClr val="dk1"/>
              </a:solidFill>
            </a:endParaRPr>
          </a:p>
          <a:p>
            <a:pPr marL="0" lvl="0" indent="0" algn="l" rtl="0">
              <a:spcBef>
                <a:spcPts val="0"/>
              </a:spcBef>
              <a:spcAft>
                <a:spcPts val="0"/>
              </a:spcAft>
              <a:buNone/>
            </a:pPr>
            <a:endParaRPr/>
          </a:p>
        </p:txBody>
      </p:sp>
      <p:sp>
        <p:nvSpPr>
          <p:cNvPr id="855" name="Google Shape;855;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5: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Benchmarks – Healthy People 2030 – Healthy people is an initiative of the US Department of Health and Huma Services that establishes national goals and measureable objectives with 10-year targets to guide evidence-based policies, programs, and other actions to improve the health and well-being of all Americans.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4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5" name="Google Shape;895;p4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47: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4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4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9: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5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50: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590B8"/>
              </a:buClr>
              <a:buSzPts val="2200"/>
              <a:buFont typeface="Noto Sans Symbols"/>
              <a:buChar char="◼"/>
            </a:pPr>
            <a:r>
              <a:rPr lang="en-US" sz="2400" b="1">
                <a:solidFill>
                  <a:srgbClr val="002060"/>
                </a:solidFill>
              </a:rPr>
              <a:t>By 2026, increase the number of mental health providers serving FBC residents</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Advocate and support legislation for mental health workforce investment, </a:t>
            </a:r>
            <a:r>
              <a:rPr lang="en-US" sz="2000" b="1">
                <a:solidFill>
                  <a:srgbClr val="002060"/>
                </a:solidFill>
              </a:rPr>
              <a:t>including student loan forgiveness, salary increases, and insurance reimbursement for other professionals providing services </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Increase quality student placement and internship opportunities</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Expand the use of Peer Support Specialists</a:t>
            </a:r>
            <a:endParaRPr/>
          </a:p>
          <a:p>
            <a:pPr marL="475487" lvl="2" indent="-236855" algn="l" rtl="0">
              <a:lnSpc>
                <a:spcPct val="100000"/>
              </a:lnSpc>
              <a:spcBef>
                <a:spcPts val="0"/>
              </a:spcBef>
              <a:spcAft>
                <a:spcPts val="0"/>
              </a:spcAft>
              <a:buClr>
                <a:srgbClr val="4590B8"/>
              </a:buClr>
              <a:buSzPts val="1100"/>
              <a:buFont typeface="Noto Sans Symbols"/>
              <a:buNone/>
            </a:pPr>
            <a:endParaRPr>
              <a:solidFill>
                <a:srgbClr val="002060"/>
              </a:solidFill>
            </a:endParaRPr>
          </a:p>
          <a:p>
            <a:pPr marL="0" lvl="0" indent="0" algn="l" rtl="0">
              <a:lnSpc>
                <a:spcPct val="100000"/>
              </a:lnSpc>
              <a:spcBef>
                <a:spcPts val="0"/>
              </a:spcBef>
              <a:spcAft>
                <a:spcPts val="0"/>
              </a:spcAft>
              <a:buClr>
                <a:srgbClr val="4590B8"/>
              </a:buClr>
              <a:buSzPts val="2200"/>
              <a:buFont typeface="Noto Sans Symbols"/>
              <a:buChar char="◼"/>
            </a:pPr>
            <a:r>
              <a:rPr lang="en-US" sz="2400" b="1">
                <a:solidFill>
                  <a:srgbClr val="002060"/>
                </a:solidFill>
              </a:rPr>
              <a:t>By 2025, decrease the number of poor mental health days per month reported by adults</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Increase the use of telehealth </a:t>
            </a:r>
            <a:r>
              <a:rPr lang="en-US" sz="2000" b="1">
                <a:solidFill>
                  <a:srgbClr val="002060"/>
                </a:solidFill>
              </a:rPr>
              <a:t>to improve access to health services </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Increase mental health education within the community</a:t>
            </a:r>
            <a:r>
              <a:rPr lang="en-US" sz="2000" b="1">
                <a:solidFill>
                  <a:srgbClr val="002060"/>
                </a:solidFill>
              </a:rPr>
              <a:t>, particularly at places like churches, community centers, and schools</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Increase opportunities to provide education </a:t>
            </a:r>
            <a:r>
              <a:rPr lang="en-US" sz="2000" b="1">
                <a:solidFill>
                  <a:srgbClr val="002060"/>
                </a:solidFill>
              </a:rPr>
              <a:t>about mental health and stigma to children and adolescents  </a:t>
            </a:r>
            <a:endParaRPr/>
          </a:p>
          <a:p>
            <a:pPr marL="475487" lvl="2" indent="-306704" algn="l" rtl="0">
              <a:lnSpc>
                <a:spcPct val="100000"/>
              </a:lnSpc>
              <a:spcBef>
                <a:spcPts val="0"/>
              </a:spcBef>
              <a:spcAft>
                <a:spcPts val="0"/>
              </a:spcAft>
              <a:buClr>
                <a:srgbClr val="4590B8"/>
              </a:buClr>
              <a:buSzPts val="1833"/>
              <a:buFont typeface="Arial"/>
              <a:buChar char="•"/>
            </a:pPr>
            <a:r>
              <a:rPr lang="en-US" sz="2000" b="1">
                <a:solidFill>
                  <a:srgbClr val="002060"/>
                </a:solidFill>
              </a:rPr>
              <a:t>Increase the number of support groups </a:t>
            </a:r>
            <a:r>
              <a:rPr lang="en-US" sz="2000">
                <a:solidFill>
                  <a:srgbClr val="002060"/>
                </a:solidFill>
              </a:rPr>
              <a:t>for family and friends of people living with mental health issues</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Improve system collaboration </a:t>
            </a:r>
            <a:r>
              <a:rPr lang="en-US" sz="2000" b="1">
                <a:solidFill>
                  <a:srgbClr val="002060"/>
                </a:solidFill>
              </a:rPr>
              <a:t>through sharing resources and networking</a:t>
            </a:r>
            <a:endParaRPr/>
          </a:p>
          <a:p>
            <a:pPr marL="475487" lvl="2" indent="-306704" algn="l" rtl="0">
              <a:lnSpc>
                <a:spcPct val="100000"/>
              </a:lnSpc>
              <a:spcBef>
                <a:spcPts val="0"/>
              </a:spcBef>
              <a:spcAft>
                <a:spcPts val="0"/>
              </a:spcAft>
              <a:buClr>
                <a:srgbClr val="4590B8"/>
              </a:buClr>
              <a:buSzPts val="1833"/>
              <a:buFont typeface="Arial"/>
              <a:buChar char="•"/>
            </a:pPr>
            <a:r>
              <a:rPr lang="en-US" sz="2000">
                <a:solidFill>
                  <a:srgbClr val="002060"/>
                </a:solidFill>
              </a:rPr>
              <a:t>Provide prevention and early intervention services and opportunities </a:t>
            </a:r>
            <a:r>
              <a:rPr lang="en-US" sz="2000" b="1">
                <a:solidFill>
                  <a:srgbClr val="002060"/>
                </a:solidFill>
              </a:rPr>
              <a:t>by training PCPs, educating teachers and parents, increasing mental health services in schools, and offering Mental Health First Aid courses</a:t>
            </a:r>
            <a:endParaRPr/>
          </a:p>
          <a:p>
            <a:pPr marL="0" lvl="0" indent="0" algn="l" rtl="0">
              <a:spcBef>
                <a:spcPts val="0"/>
              </a:spcBef>
              <a:spcAft>
                <a:spcPts val="0"/>
              </a:spcAft>
              <a:buNone/>
            </a:pPr>
            <a:endParaRPr/>
          </a:p>
        </p:txBody>
      </p:sp>
      <p:sp>
        <p:nvSpPr>
          <p:cNvPr id="951" name="Google Shape;95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1: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proportion of households that spend more than 30% of income on housing </a:t>
            </a:r>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percentage of renters who are housing cost burdened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Identify community member/organization to lead affordable housing efforts in Fort Bend County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Establish affordable housing coalition that creates &amp; strengthens partnerships in order to:</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Support the construction and preservation of affordable rental and ownership housing </a:t>
            </a:r>
            <a:r>
              <a:rPr lang="en-US" sz="2000" b="1" i="0" u="none" strike="noStrike" cap="none">
                <a:solidFill>
                  <a:srgbClr val="002060"/>
                </a:solidFill>
                <a:latin typeface="Calibri"/>
                <a:ea typeface="Calibri"/>
                <a:cs typeface="Calibri"/>
                <a:sym typeface="Calibri"/>
              </a:rPr>
              <a:t>through land use/zoning policy, direct subsidies, financing and technical assistance</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1" i="0" u="none" strike="noStrike" cap="none">
                <a:solidFill>
                  <a:srgbClr val="002060"/>
                </a:solidFill>
                <a:latin typeface="Calibri"/>
                <a:ea typeface="Calibri"/>
                <a:cs typeface="Calibri"/>
                <a:sym typeface="Calibri"/>
              </a:rPr>
              <a:t>Increase awareness of fair housing issues and vigorously enforce fair housing laws</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Consider affordable housing needs and goals when planning for major capital investment </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Expand housing for special populations </a:t>
            </a:r>
            <a:r>
              <a:rPr lang="en-US" sz="2000" b="1" i="0" u="none" strike="noStrike" cap="none">
                <a:solidFill>
                  <a:srgbClr val="002060"/>
                </a:solidFill>
                <a:latin typeface="Calibri"/>
                <a:ea typeface="Calibri"/>
                <a:cs typeface="Calibri"/>
                <a:sym typeface="Calibri"/>
              </a:rPr>
              <a:t>by setting aside units in new developments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including financial literacy, tenant's rights, and subsidized housing information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Expand the number and use of Tenant-Based Housing Vouchers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Advocate and support policy to raise the minimum wage to $15.00 </a:t>
            </a:r>
            <a:r>
              <a:rPr lang="en-US" sz="2000" b="1" i="0" u="none" strike="noStrike" cap="none">
                <a:solidFill>
                  <a:srgbClr val="002060"/>
                </a:solidFill>
                <a:latin typeface="Calibri"/>
                <a:ea typeface="Calibri"/>
                <a:cs typeface="Calibri"/>
                <a:sym typeface="Calibri"/>
              </a:rPr>
              <a:t>and create living wage jobs</a:t>
            </a:r>
            <a:endParaRPr/>
          </a:p>
          <a:p>
            <a:pPr marL="0" lvl="0" indent="0" algn="l" rtl="0">
              <a:spcBef>
                <a:spcPts val="0"/>
              </a:spcBef>
              <a:spcAft>
                <a:spcPts val="0"/>
              </a:spcAft>
              <a:buNone/>
            </a:pPr>
            <a:endParaRPr/>
          </a:p>
        </p:txBody>
      </p:sp>
      <p:sp>
        <p:nvSpPr>
          <p:cNvPr id="966" name="Google Shape;966;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5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52: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decrease the rate of adult obesity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healthy eating and physical activity </a:t>
            </a:r>
            <a:r>
              <a:rPr lang="en-US" sz="2000" b="1" i="0" u="none" strike="noStrike" cap="none">
                <a:solidFill>
                  <a:srgbClr val="002060"/>
                </a:solidFill>
                <a:latin typeface="Calibri"/>
                <a:ea typeface="Calibri"/>
                <a:cs typeface="Calibri"/>
                <a:sym typeface="Calibri"/>
              </a:rPr>
              <a:t>in the community through events, such as nutrition classes, grocery store tours, and partnering with community centers and churches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of health centers/clinics who make food and fitness prescriptions</a:t>
            </a:r>
            <a:endParaRPr/>
          </a:p>
          <a:p>
            <a:pPr marL="168783" marR="0" lvl="2" indent="0" algn="l" rtl="0">
              <a:lnSpc>
                <a:spcPct val="100000"/>
              </a:lnSpc>
              <a:spcBef>
                <a:spcPts val="0"/>
              </a:spcBef>
              <a:spcAft>
                <a:spcPts val="0"/>
              </a:spcAft>
              <a:buClr>
                <a:srgbClr val="4590B8"/>
              </a:buClr>
              <a:buSzPts val="1650"/>
              <a:buFont typeface="Calibri"/>
              <a:buNone/>
            </a:pPr>
            <a:endParaRPr sz="18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proportion of adults who do no physical activity in their free time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opportunities for the community to be active </a:t>
            </a:r>
            <a:r>
              <a:rPr lang="en-US" sz="2000" b="1" i="0" u="none" strike="noStrike" cap="none">
                <a:solidFill>
                  <a:srgbClr val="002060"/>
                </a:solidFill>
                <a:latin typeface="Calibri"/>
                <a:ea typeface="Calibri"/>
                <a:cs typeface="Calibri"/>
                <a:sym typeface="Calibri"/>
              </a:rPr>
              <a:t>by offering regular and consistent family events and after school activities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Partner and collaborate with Fort Bend County Parks &amp; Recreation Department </a:t>
            </a:r>
            <a:r>
              <a:rPr lang="en-US" sz="2000" b="1" i="0" u="none" strike="noStrike" cap="none">
                <a:solidFill>
                  <a:srgbClr val="002060"/>
                </a:solidFill>
                <a:latin typeface="Calibri"/>
                <a:ea typeface="Calibri"/>
                <a:cs typeface="Calibri"/>
                <a:sym typeface="Calibri"/>
              </a:rPr>
              <a:t>to offer outdoor events and programs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Start early </a:t>
            </a:r>
            <a:r>
              <a:rPr lang="en-US" sz="2000" b="1" i="0" u="none" strike="noStrike" cap="none">
                <a:solidFill>
                  <a:srgbClr val="002060"/>
                </a:solidFill>
                <a:latin typeface="Calibri"/>
                <a:ea typeface="Calibri"/>
                <a:cs typeface="Calibri"/>
                <a:sym typeface="Calibri"/>
              </a:rPr>
              <a:t>by encouraging and supporting children and adolescents to participate in daily school physical education and sports as well as healthy eating</a:t>
            </a:r>
            <a:endParaRPr/>
          </a:p>
          <a:p>
            <a:pPr marL="0" lvl="0" indent="0" algn="l" rtl="0">
              <a:spcBef>
                <a:spcPts val="0"/>
              </a:spcBef>
              <a:spcAft>
                <a:spcPts val="0"/>
              </a:spcAft>
              <a:buNone/>
            </a:pPr>
            <a:endParaRPr/>
          </a:p>
        </p:txBody>
      </p:sp>
      <p:sp>
        <p:nvSpPr>
          <p:cNvPr id="981" name="Google Shape;98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5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53: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heart disease deaths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healthy eating and physical activity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about how to access healthcare in the community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about the symptoms of and how to respond to a stroke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availability of behavioral counseling </a:t>
            </a:r>
            <a:r>
              <a:rPr lang="en-US" sz="2000" b="1" i="0" u="none" strike="noStrike" cap="none">
                <a:solidFill>
                  <a:srgbClr val="002060"/>
                </a:solidFill>
                <a:latin typeface="Calibri"/>
                <a:ea typeface="Calibri"/>
                <a:cs typeface="Calibri"/>
                <a:sym typeface="Calibri"/>
              </a:rPr>
              <a:t>to promote a healthy lifestyle in adults without cardiovascular risk factors </a:t>
            </a:r>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increase the proportion of adults who consume the recommended servings per day of fruits &amp; vegetables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early exposure to children about healthy foods </a:t>
            </a:r>
            <a:r>
              <a:rPr lang="en-US" sz="2000" b="1" i="0" u="none" strike="noStrike" cap="none">
                <a:solidFill>
                  <a:srgbClr val="002060"/>
                </a:solidFill>
                <a:latin typeface="Calibri"/>
                <a:ea typeface="Calibri"/>
                <a:cs typeface="Calibri"/>
                <a:sym typeface="Calibri"/>
              </a:rPr>
              <a:t>via nutrition education in schools and summer programs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access to food bank/panty locations and food delivery resources</a:t>
            </a:r>
            <a:r>
              <a:rPr lang="en-US" sz="2000" b="1" i="0" u="none" strike="noStrike" cap="none">
                <a:solidFill>
                  <a:srgbClr val="002060"/>
                </a:solidFill>
                <a:latin typeface="Calibri"/>
                <a:ea typeface="Calibri"/>
                <a:cs typeface="Calibri"/>
                <a:sym typeface="Calibri"/>
              </a:rPr>
              <a:t>, especially to areas identified as food deserts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and use of community gardens</a:t>
            </a:r>
            <a:endParaRPr/>
          </a:p>
          <a:p>
            <a:pPr marL="0" lvl="0" indent="0" algn="l" rtl="0">
              <a:spcBef>
                <a:spcPts val="0"/>
              </a:spcBef>
              <a:spcAft>
                <a:spcPts val="0"/>
              </a:spcAft>
              <a:buNone/>
            </a:pPr>
            <a:endParaRPr/>
          </a:p>
        </p:txBody>
      </p:sp>
      <p:sp>
        <p:nvSpPr>
          <p:cNvPr id="996" name="Google Shape;99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5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54: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increase the proportion of pregnant women who receive early prenatal care</a:t>
            </a:r>
            <a:endParaRPr/>
          </a:p>
          <a:p>
            <a:pPr marL="0" marR="0" lvl="0" indent="0" algn="l" rtl="0">
              <a:lnSpc>
                <a:spcPct val="100000"/>
              </a:lnSpc>
              <a:spcBef>
                <a:spcPts val="0"/>
              </a:spcBef>
              <a:spcAft>
                <a:spcPts val="0"/>
              </a:spcAft>
              <a:buClr>
                <a:srgbClr val="4590B8"/>
              </a:buClr>
              <a:buSzPts val="2200"/>
              <a:buFont typeface="Calibri"/>
              <a:buNone/>
            </a:pPr>
            <a:endParaRPr sz="2400" b="1"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decrease the percentage of low birth-weight babies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of locations of the Special Supplemental Nutrition Program for Women, Infants and Children (WIC) program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in the community about the importance of taking steps to improve health before becoming pregnant and steps to take to improve the likelihood of having a healthy pregnancy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training to medical professionals about different pregnancy, childbirth and postpartum care cultural practices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the benefits of doulas and midwives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Improve collaboration and service coordination </a:t>
            </a:r>
            <a:r>
              <a:rPr lang="en-US" sz="2000" b="1" i="0" u="none" strike="noStrike" cap="none">
                <a:solidFill>
                  <a:srgbClr val="002060"/>
                </a:solidFill>
                <a:latin typeface="Calibri"/>
                <a:ea typeface="Calibri"/>
                <a:cs typeface="Calibri"/>
                <a:sym typeface="Calibri"/>
              </a:rPr>
              <a:t>between doulas, midwives, and physicians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Advocate for Medicaid expansion, </a:t>
            </a:r>
            <a:r>
              <a:rPr lang="en-US" sz="2000" b="1" i="0" u="none" strike="noStrike" cap="none">
                <a:solidFill>
                  <a:srgbClr val="002060"/>
                </a:solidFill>
                <a:latin typeface="Calibri"/>
                <a:ea typeface="Calibri"/>
                <a:cs typeface="Calibri"/>
                <a:sym typeface="Calibri"/>
              </a:rPr>
              <a:t>increased eligibility during and following a pregnancy, and coverage for doula services </a:t>
            </a:r>
            <a:endParaRPr/>
          </a:p>
          <a:p>
            <a:pPr marL="0" lvl="0" indent="0" algn="l" rtl="0">
              <a:spcBef>
                <a:spcPts val="0"/>
              </a:spcBef>
              <a:spcAft>
                <a:spcPts val="0"/>
              </a:spcAft>
              <a:buNone/>
            </a:pPr>
            <a:endParaRPr/>
          </a:p>
        </p:txBody>
      </p:sp>
      <p:sp>
        <p:nvSpPr>
          <p:cNvPr id="1011" name="Google Shape;101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5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5" name="Google Shape;1025;p5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5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56: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5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57: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19d79d319d_0_9: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g219d79d319d_0_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6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19d79d319d_0_1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19d79d319d_0_15:notes"/>
          <p:cNvSpPr txBox="1">
            <a:spLocks noGrp="1"/>
          </p:cNvSpPr>
          <p:nvPr>
            <p:ph type="body" idx="1"/>
          </p:nvPr>
        </p:nvSpPr>
        <p:spPr>
          <a:xfrm>
            <a:off x="308472" y="3615809"/>
            <a:ext cx="6224400" cy="506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219d79d319d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61: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6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6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p6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6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63: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 Phone Laughter </a:t>
            </a:r>
            <a:endParaRPr/>
          </a:p>
          <a:p>
            <a:pPr marL="0" lvl="0" indent="0" algn="l" rtl="0">
              <a:spcBef>
                <a:spcPts val="0"/>
              </a:spcBef>
              <a:spcAft>
                <a:spcPts val="0"/>
              </a:spcAft>
              <a:buNone/>
            </a:pPr>
            <a:r>
              <a:rPr lang="en-US"/>
              <a:t>Ask your group members to pretend their mobile phone is ringing. Then ask them to put it to their ear and laugh as if they have heard a funny joke.</a:t>
            </a:r>
            <a:endParaRPr/>
          </a:p>
          <a:p>
            <a:pPr marL="0" lvl="0" indent="0" algn="l" rtl="0">
              <a:spcBef>
                <a:spcPts val="0"/>
              </a:spcBef>
              <a:spcAft>
                <a:spcPts val="0"/>
              </a:spcAft>
              <a:buNone/>
            </a:pPr>
            <a:r>
              <a:rPr lang="en-US"/>
              <a:t>Tell them to walk around the room and laugh as they pretend to talk on the imaginary phone.</a:t>
            </a: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102" name="Google Shape;1102;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6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64: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 Phone Laughter </a:t>
            </a:r>
            <a:endParaRPr/>
          </a:p>
          <a:p>
            <a:pPr marL="0" lvl="0" indent="0" algn="l" rtl="0">
              <a:spcBef>
                <a:spcPts val="0"/>
              </a:spcBef>
              <a:spcAft>
                <a:spcPts val="0"/>
              </a:spcAft>
              <a:buNone/>
            </a:pPr>
            <a:r>
              <a:rPr lang="en-US"/>
              <a:t>Ask your group members to pretend their mobile phone is ringing. Then ask them to put it to their ear and laugh as if they have heard a funny joke.</a:t>
            </a:r>
            <a:endParaRPr/>
          </a:p>
          <a:p>
            <a:pPr marL="0" lvl="0" indent="0" algn="l" rtl="0">
              <a:spcBef>
                <a:spcPts val="0"/>
              </a:spcBef>
              <a:spcAft>
                <a:spcPts val="0"/>
              </a:spcAft>
              <a:buNone/>
            </a:pPr>
            <a:r>
              <a:rPr lang="en-US"/>
              <a:t>Tell them to walk around the room and laugh as they pretend to talk on the imaginary phone.</a:t>
            </a: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111" name="Google Shape;1111;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6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65: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 Phone Laughter </a:t>
            </a:r>
            <a:endParaRPr/>
          </a:p>
          <a:p>
            <a:pPr marL="0" lvl="0" indent="0" algn="l" rtl="0">
              <a:spcBef>
                <a:spcPts val="0"/>
              </a:spcBef>
              <a:spcAft>
                <a:spcPts val="0"/>
              </a:spcAft>
              <a:buNone/>
            </a:pPr>
            <a:r>
              <a:rPr lang="en-US"/>
              <a:t>Ask your group members to pretend their mobile phone is ringing. Then ask them to put it to their ear and laugh as if they have heard a funny joke.</a:t>
            </a:r>
            <a:endParaRPr/>
          </a:p>
          <a:p>
            <a:pPr marL="0" lvl="0" indent="0" algn="l" rtl="0">
              <a:spcBef>
                <a:spcPts val="0"/>
              </a:spcBef>
              <a:spcAft>
                <a:spcPts val="0"/>
              </a:spcAft>
              <a:buNone/>
            </a:pPr>
            <a:r>
              <a:rPr lang="en-US"/>
              <a:t>Tell them to walk around the room and laugh as they pretend to talk on the imaginary phone.</a:t>
            </a: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120" name="Google Shape;1120;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6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6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6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p6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6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6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69: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6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7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7" name="Google Shape;1157;p7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71: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7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7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7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73: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p7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74: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p7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7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7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7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p7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7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p7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7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3" name="Google Shape;1213;p7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8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0" name="Google Shape;1220;p8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219d79d319d_1_1: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g219d79d319d_1_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6: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219d79d319d_1_8: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2" name="Google Shape;1232;g219d79d319d_1_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219d79d319d_0_23:notes"/>
          <p:cNvSpPr txBox="1">
            <a:spLocks noGrp="1"/>
          </p:cNvSpPr>
          <p:nvPr>
            <p:ph type="body" idx="1"/>
          </p:nvPr>
        </p:nvSpPr>
        <p:spPr>
          <a:xfrm>
            <a:off x="308472" y="3615809"/>
            <a:ext cx="6224400" cy="506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9" name="Google Shape;1239;g219d79d319d_0_2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81: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6" name="Google Shape;1246;p81: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82: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82: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83: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8" name="Google Shape;1258;p83: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84: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84: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85: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2" name="Google Shape;1272;p85: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86: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p86: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87: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4" name="Google Shape;1284;p8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88: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9" name="Google Shape;1289;p88: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7: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7:notes"/>
          <p:cNvSpPr txBox="1">
            <a:spLocks noGrp="1"/>
          </p:cNvSpPr>
          <p:nvPr>
            <p:ph type="body" idx="1"/>
          </p:nvPr>
        </p:nvSpPr>
        <p:spPr>
          <a:xfrm>
            <a:off x="308472" y="3615809"/>
            <a:ext cx="6224530" cy="506940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89: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89: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90:notes"/>
          <p:cNvSpPr txBox="1">
            <a:spLocks noGrp="1"/>
          </p:cNvSpPr>
          <p:nvPr>
            <p:ph type="body" idx="1"/>
          </p:nvPr>
        </p:nvSpPr>
        <p:spPr>
          <a:xfrm>
            <a:off x="308472" y="3615809"/>
            <a:ext cx="6224530" cy="506940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5" name="Google Shape;1305;p90:notes"/>
          <p:cNvSpPr>
            <a:spLocks noGrp="1" noRot="1" noChangeAspect="1"/>
          </p:cNvSpPr>
          <p:nvPr>
            <p:ph type="sldImg" idx="2"/>
          </p:nvPr>
        </p:nvSpPr>
        <p:spPr>
          <a:xfrm>
            <a:off x="685800" y="458788"/>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92" descr="A group of people posing for a phot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92"/>
          <p:cNvSpPr txBox="1">
            <a:spLocks noGrp="1"/>
          </p:cNvSpPr>
          <p:nvPr>
            <p:ph type="title"/>
          </p:nvPr>
        </p:nvSpPr>
        <p:spPr>
          <a:xfrm>
            <a:off x="838200" y="5021686"/>
            <a:ext cx="10515600" cy="84853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
        <p:cNvGrpSpPr/>
        <p:nvPr/>
      </p:nvGrpSpPr>
      <p:grpSpPr>
        <a:xfrm>
          <a:off x="0" y="0"/>
          <a:ext cx="0" cy="0"/>
          <a:chOff x="0" y="0"/>
          <a:chExt cx="0" cy="0"/>
        </a:xfrm>
      </p:grpSpPr>
      <p:sp>
        <p:nvSpPr>
          <p:cNvPr id="78" name="Google Shape;78;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0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3"/>
        <p:cNvGrpSpPr/>
        <p:nvPr/>
      </p:nvGrpSpPr>
      <p:grpSpPr>
        <a:xfrm>
          <a:off x="0" y="0"/>
          <a:ext cx="0" cy="0"/>
          <a:chOff x="0" y="0"/>
          <a:chExt cx="0" cy="0"/>
        </a:xfrm>
      </p:grpSpPr>
      <p:sp>
        <p:nvSpPr>
          <p:cNvPr id="84" name="Google Shape;84;p101"/>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6600"/>
              <a:buFont typeface="Calibri"/>
              <a:buNone/>
              <a:defRPr sz="66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0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0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1"/>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1"/>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1"/>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0"/>
        <p:cNvGrpSpPr/>
        <p:nvPr/>
      </p:nvGrpSpPr>
      <p:grpSpPr>
        <a:xfrm>
          <a:off x="0" y="0"/>
          <a:ext cx="0" cy="0"/>
          <a:chOff x="0" y="0"/>
          <a:chExt cx="0" cy="0"/>
        </a:xfrm>
      </p:grpSpPr>
      <p:sp>
        <p:nvSpPr>
          <p:cNvPr id="91" name="Google Shape;91;p104"/>
          <p:cNvSpPr txBox="1">
            <a:spLocks noGrp="1"/>
          </p:cNvSpPr>
          <p:nvPr>
            <p:ph type="ctrTitle"/>
          </p:nvPr>
        </p:nvSpPr>
        <p:spPr>
          <a:xfrm>
            <a:off x="2364739" y="631610"/>
            <a:ext cx="7462520" cy="696594"/>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44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0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dk1"/>
              </a:buClr>
              <a:buSzPts val="2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93" name="Google Shape;93;p104"/>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4"/>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4"/>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p1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1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1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2" name="Google Shape;132;p1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3" name="Google Shape;133;p1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93"/>
          <p:cNvSpPr txBox="1"/>
          <p:nvPr/>
        </p:nvSpPr>
        <p:spPr>
          <a:xfrm>
            <a:off x="5009421" y="4311837"/>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04</a:t>
            </a:r>
            <a:endParaRPr sz="2000" b="1" i="0" u="none" strike="noStrike" cap="none">
              <a:solidFill>
                <a:schemeClr val="lt1"/>
              </a:solidFill>
              <a:latin typeface="Century Gothic"/>
              <a:ea typeface="Century Gothic"/>
              <a:cs typeface="Century Gothic"/>
              <a:sym typeface="Century Gothic"/>
            </a:endParaRPr>
          </a:p>
        </p:txBody>
      </p:sp>
      <p:sp>
        <p:nvSpPr>
          <p:cNvPr id="20" name="Google Shape;20;p93"/>
          <p:cNvSpPr txBox="1"/>
          <p:nvPr/>
        </p:nvSpPr>
        <p:spPr>
          <a:xfrm>
            <a:off x="4978931" y="5327771"/>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05</a:t>
            </a:r>
            <a:endParaRPr sz="2000" b="1" i="0" u="none" strike="noStrike" cap="none">
              <a:solidFill>
                <a:schemeClr val="lt1"/>
              </a:solidFill>
              <a:latin typeface="Century Gothic"/>
              <a:ea typeface="Century Gothic"/>
              <a:cs typeface="Century Gothic"/>
              <a:sym typeface="Century Gothic"/>
            </a:endParaRPr>
          </a:p>
        </p:txBody>
      </p:sp>
      <p:pic>
        <p:nvPicPr>
          <p:cNvPr id="21" name="Google Shape;21;p93"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93"/>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1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28"/>
          <p:cNvSpPr>
            <a:spLocks noGrp="1"/>
          </p:cNvSpPr>
          <p:nvPr>
            <p:ph type="pic" idx="2"/>
          </p:nvPr>
        </p:nvSpPr>
        <p:spPr>
          <a:xfrm>
            <a:off x="5183188" y="987425"/>
            <a:ext cx="6172200" cy="4873625"/>
          </a:xfrm>
          <a:prstGeom prst="rect">
            <a:avLst/>
          </a:prstGeom>
          <a:noFill/>
          <a:ln>
            <a:noFill/>
          </a:ln>
        </p:spPr>
      </p:sp>
      <p:sp>
        <p:nvSpPr>
          <p:cNvPr id="139" name="Google Shape;139;p1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0" name="Google Shape;140;p1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1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1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1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98"/>
          <p:cNvSpPr txBox="1">
            <a:spLocks noGrp="1"/>
          </p:cNvSpPr>
          <p:nvPr>
            <p:ph type="ctrTitle"/>
          </p:nvPr>
        </p:nvSpPr>
        <p:spPr>
          <a:xfrm>
            <a:off x="1756946" y="1104900"/>
            <a:ext cx="8376514" cy="3120504"/>
          </a:xfrm>
          <a:prstGeom prst="rect">
            <a:avLst/>
          </a:prstGeom>
          <a:noFill/>
          <a:ln>
            <a:noFill/>
          </a:ln>
        </p:spPr>
        <p:txBody>
          <a:bodyPr spcFirstLastPara="1" wrap="square" lIns="91425" tIns="45700" rIns="91425" bIns="45700" anchor="b" anchorCtr="0">
            <a:normAutofit/>
          </a:bodyPr>
          <a:lstStyle>
            <a:lvl1pPr lvl="0" algn="ctr">
              <a:lnSpc>
                <a:spcPct val="110000"/>
              </a:lnSpc>
              <a:spcBef>
                <a:spcPts val="0"/>
              </a:spcBef>
              <a:spcAft>
                <a:spcPts val="0"/>
              </a:spcAft>
              <a:buClr>
                <a:srgbClr val="262626"/>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98"/>
          <p:cNvSpPr txBox="1">
            <a:spLocks noGrp="1"/>
          </p:cNvSpPr>
          <p:nvPr>
            <p:ph type="subTitle" idx="1"/>
          </p:nvPr>
        </p:nvSpPr>
        <p:spPr>
          <a:xfrm>
            <a:off x="2908039" y="4442385"/>
            <a:ext cx="6074328" cy="98402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Clr>
                <a:srgbClr val="262626"/>
              </a:buClr>
              <a:buSzPts val="1600"/>
              <a:buNone/>
              <a:defRPr sz="2000" i="0"/>
            </a:lvl1pPr>
            <a:lvl2pPr lvl="1" algn="ctr">
              <a:lnSpc>
                <a:spcPct val="100000"/>
              </a:lnSpc>
              <a:spcBef>
                <a:spcPts val="500"/>
              </a:spcBef>
              <a:spcAft>
                <a:spcPts val="0"/>
              </a:spcAft>
              <a:buClr>
                <a:srgbClr val="262626"/>
              </a:buClr>
              <a:buSzPts val="2000"/>
              <a:buFont typeface="Arial"/>
              <a:buNone/>
              <a:defRPr sz="2000"/>
            </a:lvl2pPr>
            <a:lvl3pPr lvl="2" algn="ctr">
              <a:lnSpc>
                <a:spcPct val="100000"/>
              </a:lnSpc>
              <a:spcBef>
                <a:spcPts val="500"/>
              </a:spcBef>
              <a:spcAft>
                <a:spcPts val="0"/>
              </a:spcAft>
              <a:buClr>
                <a:srgbClr val="262626"/>
              </a:buClr>
              <a:buSzPts val="1440"/>
              <a:buNone/>
              <a:defRPr sz="1800"/>
            </a:lvl3pPr>
            <a:lvl4pPr lvl="3" algn="ctr">
              <a:lnSpc>
                <a:spcPct val="100000"/>
              </a:lnSpc>
              <a:spcBef>
                <a:spcPts val="500"/>
              </a:spcBef>
              <a:spcAft>
                <a:spcPts val="0"/>
              </a:spcAft>
              <a:buClr>
                <a:srgbClr val="262626"/>
              </a:buClr>
              <a:buSzPts val="1600"/>
              <a:buFont typeface="Arial"/>
              <a:buNone/>
              <a:defRPr sz="1600"/>
            </a:lvl4pPr>
            <a:lvl5pPr lvl="4" algn="ctr">
              <a:lnSpc>
                <a:spcPct val="100000"/>
              </a:lnSpc>
              <a:spcBef>
                <a:spcPts val="500"/>
              </a:spcBef>
              <a:spcAft>
                <a:spcPts val="0"/>
              </a:spcAft>
              <a:buClr>
                <a:srgbClr val="262626"/>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5" name="Google Shape;165;p98"/>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98"/>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98"/>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99"/>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99"/>
          <p:cNvSpPr txBox="1">
            <a:spLocks noGrp="1"/>
          </p:cNvSpPr>
          <p:nvPr>
            <p:ph type="body" idx="1"/>
          </p:nvPr>
        </p:nvSpPr>
        <p:spPr>
          <a:xfrm>
            <a:off x="1050879" y="1825624"/>
            <a:ext cx="9810604" cy="442875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None/>
              <a:defRPr/>
            </a:lvl2pPr>
            <a:lvl3pPr marL="1371600" lvl="2" indent="-320039" algn="l">
              <a:lnSpc>
                <a:spcPct val="100000"/>
              </a:lnSpc>
              <a:spcBef>
                <a:spcPts val="500"/>
              </a:spcBef>
              <a:spcAft>
                <a:spcPts val="0"/>
              </a:spcAft>
              <a:buClr>
                <a:srgbClr val="262626"/>
              </a:buClr>
              <a:buSzPts val="1440"/>
              <a:buChar char="•"/>
              <a:defRPr/>
            </a:lvl3pPr>
            <a:lvl4pPr marL="1828800" lvl="3" indent="-228600" algn="l">
              <a:lnSpc>
                <a:spcPct val="100000"/>
              </a:lnSpc>
              <a:spcBef>
                <a:spcPts val="500"/>
              </a:spcBef>
              <a:spcAft>
                <a:spcPts val="0"/>
              </a:spcAft>
              <a:buClr>
                <a:srgbClr val="262626"/>
              </a:buClr>
              <a:buSzPts val="1800"/>
              <a:buNone/>
              <a:defRPr/>
            </a:lvl4pPr>
            <a:lvl5pPr marL="2286000" lvl="4" indent="-320039" algn="l">
              <a:lnSpc>
                <a:spcPct val="100000"/>
              </a:lnSpc>
              <a:spcBef>
                <a:spcPts val="500"/>
              </a:spcBef>
              <a:spcAft>
                <a:spcPts val="0"/>
              </a:spcAft>
              <a:buClr>
                <a:srgbClr val="262626"/>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99"/>
          <p:cNvSpPr txBox="1">
            <a:spLocks noGrp="1"/>
          </p:cNvSpPr>
          <p:nvPr>
            <p:ph type="dt" idx="10"/>
          </p:nvPr>
        </p:nvSpPr>
        <p:spPr>
          <a:xfrm rot="5400000">
            <a:off x="10506456" y="5074920"/>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99"/>
          <p:cNvSpPr txBox="1">
            <a:spLocks noGrp="1"/>
          </p:cNvSpPr>
          <p:nvPr>
            <p:ph type="ftr" idx="11"/>
          </p:nvPr>
        </p:nvSpPr>
        <p:spPr>
          <a:xfrm rot="5400000">
            <a:off x="10451592" y="1408176"/>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99"/>
          <p:cNvSpPr txBox="1">
            <a:spLocks noGrp="1"/>
          </p:cNvSpPr>
          <p:nvPr>
            <p:ph type="sldNum" idx="12"/>
          </p:nvPr>
        </p:nvSpPr>
        <p:spPr>
          <a:xfrm>
            <a:off x="11558016" y="3136392"/>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162"/>
          <p:cNvSpPr txBox="1">
            <a:spLocks noGrp="1"/>
          </p:cNvSpPr>
          <p:nvPr>
            <p:ph type="title"/>
          </p:nvPr>
        </p:nvSpPr>
        <p:spPr>
          <a:xfrm>
            <a:off x="1052513" y="1709738"/>
            <a:ext cx="9087774" cy="3438524"/>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rgbClr val="262626"/>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62"/>
          <p:cNvSpPr txBox="1">
            <a:spLocks noGrp="1"/>
          </p:cNvSpPr>
          <p:nvPr>
            <p:ph type="body" idx="1"/>
          </p:nvPr>
        </p:nvSpPr>
        <p:spPr>
          <a:xfrm>
            <a:off x="1052513" y="5148262"/>
            <a:ext cx="8844522" cy="11382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1600"/>
              <a:buNone/>
              <a:defRPr sz="2000">
                <a:solidFill>
                  <a:srgbClr val="888888"/>
                </a:solidFill>
              </a:defRPr>
            </a:lvl1pPr>
            <a:lvl2pPr marL="914400" lvl="1" indent="-228600" algn="l">
              <a:lnSpc>
                <a:spcPct val="100000"/>
              </a:lnSpc>
              <a:spcBef>
                <a:spcPts val="500"/>
              </a:spcBef>
              <a:spcAft>
                <a:spcPts val="0"/>
              </a:spcAft>
              <a:buClr>
                <a:srgbClr val="888888"/>
              </a:buClr>
              <a:buSzPts val="2000"/>
              <a:buFont typeface="Arial"/>
              <a:buNone/>
              <a:defRPr sz="2000">
                <a:solidFill>
                  <a:srgbClr val="888888"/>
                </a:solidFill>
              </a:defRPr>
            </a:lvl2pPr>
            <a:lvl3pPr marL="1371600" lvl="2" indent="-228600" algn="l">
              <a:lnSpc>
                <a:spcPct val="100000"/>
              </a:lnSpc>
              <a:spcBef>
                <a:spcPts val="500"/>
              </a:spcBef>
              <a:spcAft>
                <a:spcPts val="0"/>
              </a:spcAft>
              <a:buClr>
                <a:srgbClr val="888888"/>
              </a:buClr>
              <a:buSzPts val="1440"/>
              <a:buNone/>
              <a:defRPr sz="1800">
                <a:solidFill>
                  <a:srgbClr val="888888"/>
                </a:solidFill>
              </a:defRPr>
            </a:lvl3pPr>
            <a:lvl4pPr marL="1828800" lvl="3" indent="-228600" algn="l">
              <a:lnSpc>
                <a:spcPct val="100000"/>
              </a:lnSpc>
              <a:spcBef>
                <a:spcPts val="500"/>
              </a:spcBef>
              <a:spcAft>
                <a:spcPts val="0"/>
              </a:spcAft>
              <a:buClr>
                <a:srgbClr val="888888"/>
              </a:buClr>
              <a:buSzPts val="1600"/>
              <a:buFont typeface="Arial"/>
              <a:buNone/>
              <a:defRPr sz="1600">
                <a:solidFill>
                  <a:srgbClr val="888888"/>
                </a:solidFill>
              </a:defRPr>
            </a:lvl4pPr>
            <a:lvl5pPr marL="2286000" lvl="4" indent="-228600" algn="l">
              <a:lnSpc>
                <a:spcPct val="100000"/>
              </a:lnSpc>
              <a:spcBef>
                <a:spcPts val="500"/>
              </a:spcBef>
              <a:spcAft>
                <a:spcPts val="0"/>
              </a:spcAft>
              <a:buClr>
                <a:srgbClr val="888888"/>
              </a:buClr>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162"/>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62"/>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62"/>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163"/>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3"/>
          <p:cNvSpPr txBox="1">
            <a:spLocks noGrp="1"/>
          </p:cNvSpPr>
          <p:nvPr>
            <p:ph type="body" idx="1"/>
          </p:nvPr>
        </p:nvSpPr>
        <p:spPr>
          <a:xfrm>
            <a:off x="1050878" y="1825624"/>
            <a:ext cx="4473622" cy="4460875"/>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Font typeface="Arial"/>
              <a:buNone/>
              <a:defRPr/>
            </a:lvl2pPr>
            <a:lvl3pPr marL="1371600" lvl="2" indent="-309880" algn="l">
              <a:lnSpc>
                <a:spcPct val="100000"/>
              </a:lnSpc>
              <a:spcBef>
                <a:spcPts val="500"/>
              </a:spcBef>
              <a:spcAft>
                <a:spcPts val="0"/>
              </a:spcAft>
              <a:buClr>
                <a:srgbClr val="262626"/>
              </a:buClr>
              <a:buSzPts val="1280"/>
              <a:buChar char="•"/>
              <a:defRPr/>
            </a:lvl3pPr>
            <a:lvl4pPr marL="1828800" lvl="3" indent="-228600" algn="l">
              <a:lnSpc>
                <a:spcPct val="100000"/>
              </a:lnSpc>
              <a:spcBef>
                <a:spcPts val="500"/>
              </a:spcBef>
              <a:spcAft>
                <a:spcPts val="0"/>
              </a:spcAft>
              <a:buClr>
                <a:srgbClr val="262626"/>
              </a:buClr>
              <a:buSzPts val="1400"/>
              <a:buFont typeface="Arial"/>
              <a:buNone/>
              <a:defRPr/>
            </a:lvl4pPr>
            <a:lvl5pPr marL="2286000" lvl="4" indent="-299720" algn="l">
              <a:lnSpc>
                <a:spcPct val="100000"/>
              </a:lnSpc>
              <a:spcBef>
                <a:spcPts val="500"/>
              </a:spcBef>
              <a:spcAft>
                <a:spcPts val="0"/>
              </a:spcAft>
              <a:buClr>
                <a:srgbClr val="262626"/>
              </a:buClr>
              <a:buSzPts val="11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163"/>
          <p:cNvSpPr txBox="1">
            <a:spLocks noGrp="1"/>
          </p:cNvSpPr>
          <p:nvPr>
            <p:ph type="body" idx="2"/>
          </p:nvPr>
        </p:nvSpPr>
        <p:spPr>
          <a:xfrm>
            <a:off x="5844540" y="1825624"/>
            <a:ext cx="5016943" cy="4460875"/>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None/>
              <a:defRPr/>
            </a:lvl2pPr>
            <a:lvl3pPr marL="1371600" lvl="2" indent="-320039" algn="l">
              <a:lnSpc>
                <a:spcPct val="100000"/>
              </a:lnSpc>
              <a:spcBef>
                <a:spcPts val="500"/>
              </a:spcBef>
              <a:spcAft>
                <a:spcPts val="0"/>
              </a:spcAft>
              <a:buClr>
                <a:srgbClr val="262626"/>
              </a:buClr>
              <a:buSzPts val="1440"/>
              <a:buChar char="•"/>
              <a:defRPr/>
            </a:lvl3pPr>
            <a:lvl4pPr marL="1828800" lvl="3" indent="-228600" algn="l">
              <a:lnSpc>
                <a:spcPct val="100000"/>
              </a:lnSpc>
              <a:spcBef>
                <a:spcPts val="500"/>
              </a:spcBef>
              <a:spcAft>
                <a:spcPts val="0"/>
              </a:spcAft>
              <a:buClr>
                <a:srgbClr val="262626"/>
              </a:buClr>
              <a:buSzPts val="1800"/>
              <a:buNone/>
              <a:defRPr/>
            </a:lvl4pPr>
            <a:lvl5pPr marL="2286000" lvl="4" indent="-320039" algn="l">
              <a:lnSpc>
                <a:spcPct val="100000"/>
              </a:lnSpc>
              <a:spcBef>
                <a:spcPts val="500"/>
              </a:spcBef>
              <a:spcAft>
                <a:spcPts val="0"/>
              </a:spcAft>
              <a:buClr>
                <a:srgbClr val="262626"/>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163"/>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63"/>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63"/>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7"/>
        <p:cNvGrpSpPr/>
        <p:nvPr/>
      </p:nvGrpSpPr>
      <p:grpSpPr>
        <a:xfrm>
          <a:off x="0" y="0"/>
          <a:ext cx="0" cy="0"/>
          <a:chOff x="0" y="0"/>
          <a:chExt cx="0" cy="0"/>
        </a:xfrm>
      </p:grpSpPr>
      <p:sp>
        <p:nvSpPr>
          <p:cNvPr id="188" name="Google Shape;188;p164"/>
          <p:cNvSpPr txBox="1">
            <a:spLocks noGrp="1"/>
          </p:cNvSpPr>
          <p:nvPr>
            <p:ph type="body" idx="1"/>
          </p:nvPr>
        </p:nvSpPr>
        <p:spPr>
          <a:xfrm>
            <a:off x="1071563" y="1835219"/>
            <a:ext cx="445293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rgbClr val="262626"/>
              </a:buClr>
              <a:buSzPts val="1600"/>
              <a:buNone/>
              <a:defRPr sz="2000" b="1" i="0" cap="none"/>
            </a:lvl1pPr>
            <a:lvl2pPr marL="914400" lvl="1" indent="-228600" algn="l">
              <a:lnSpc>
                <a:spcPct val="100000"/>
              </a:lnSpc>
              <a:spcBef>
                <a:spcPts val="500"/>
              </a:spcBef>
              <a:spcAft>
                <a:spcPts val="0"/>
              </a:spcAft>
              <a:buClr>
                <a:srgbClr val="262626"/>
              </a:buClr>
              <a:buSzPts val="2000"/>
              <a:buFont typeface="Arial"/>
              <a:buNone/>
              <a:defRPr sz="2000" b="1"/>
            </a:lvl2pPr>
            <a:lvl3pPr marL="1371600" lvl="2" indent="-228600" algn="l">
              <a:lnSpc>
                <a:spcPct val="100000"/>
              </a:lnSpc>
              <a:spcBef>
                <a:spcPts val="500"/>
              </a:spcBef>
              <a:spcAft>
                <a:spcPts val="0"/>
              </a:spcAft>
              <a:buClr>
                <a:srgbClr val="262626"/>
              </a:buClr>
              <a:buSzPts val="1440"/>
              <a:buNone/>
              <a:defRPr sz="1800" b="1"/>
            </a:lvl3pPr>
            <a:lvl4pPr marL="1828800" lvl="3" indent="-228600" algn="l">
              <a:lnSpc>
                <a:spcPct val="100000"/>
              </a:lnSpc>
              <a:spcBef>
                <a:spcPts val="500"/>
              </a:spcBef>
              <a:spcAft>
                <a:spcPts val="0"/>
              </a:spcAft>
              <a:buClr>
                <a:srgbClr val="262626"/>
              </a:buClr>
              <a:buSzPts val="1600"/>
              <a:buFont typeface="Arial"/>
              <a:buNone/>
              <a:defRPr sz="1600" b="1"/>
            </a:lvl4pPr>
            <a:lvl5pPr marL="2286000" lvl="4" indent="-228600" algn="l">
              <a:lnSpc>
                <a:spcPct val="100000"/>
              </a:lnSpc>
              <a:spcBef>
                <a:spcPts val="500"/>
              </a:spcBef>
              <a:spcAft>
                <a:spcPts val="0"/>
              </a:spcAft>
              <a:buClr>
                <a:srgbClr val="262626"/>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p164"/>
          <p:cNvSpPr txBox="1">
            <a:spLocks noGrp="1"/>
          </p:cNvSpPr>
          <p:nvPr>
            <p:ph type="body" idx="2"/>
          </p:nvPr>
        </p:nvSpPr>
        <p:spPr>
          <a:xfrm>
            <a:off x="1071562" y="2717801"/>
            <a:ext cx="4452938" cy="355945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Font typeface="Arial"/>
              <a:buNone/>
              <a:defRPr/>
            </a:lvl2pPr>
            <a:lvl3pPr marL="1371600" lvl="2" indent="-309880" algn="l">
              <a:lnSpc>
                <a:spcPct val="100000"/>
              </a:lnSpc>
              <a:spcBef>
                <a:spcPts val="500"/>
              </a:spcBef>
              <a:spcAft>
                <a:spcPts val="0"/>
              </a:spcAft>
              <a:buClr>
                <a:srgbClr val="262626"/>
              </a:buClr>
              <a:buSzPts val="1280"/>
              <a:buChar char="•"/>
              <a:defRPr/>
            </a:lvl3pPr>
            <a:lvl4pPr marL="1828800" lvl="3" indent="-228600" algn="l">
              <a:lnSpc>
                <a:spcPct val="100000"/>
              </a:lnSpc>
              <a:spcBef>
                <a:spcPts val="500"/>
              </a:spcBef>
              <a:spcAft>
                <a:spcPts val="0"/>
              </a:spcAft>
              <a:buClr>
                <a:srgbClr val="262626"/>
              </a:buClr>
              <a:buSzPts val="1400"/>
              <a:buFont typeface="Arial"/>
              <a:buNone/>
              <a:defRPr/>
            </a:lvl4pPr>
            <a:lvl5pPr marL="2286000" lvl="4" indent="-299720" algn="l">
              <a:lnSpc>
                <a:spcPct val="100000"/>
              </a:lnSpc>
              <a:spcBef>
                <a:spcPts val="500"/>
              </a:spcBef>
              <a:spcAft>
                <a:spcPts val="0"/>
              </a:spcAft>
              <a:buClr>
                <a:srgbClr val="262626"/>
              </a:buClr>
              <a:buSzPts val="11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164"/>
          <p:cNvSpPr txBox="1">
            <a:spLocks noGrp="1"/>
          </p:cNvSpPr>
          <p:nvPr>
            <p:ph type="body" idx="3"/>
          </p:nvPr>
        </p:nvSpPr>
        <p:spPr>
          <a:xfrm>
            <a:off x="5844540" y="1835219"/>
            <a:ext cx="501694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rgbClr val="262626"/>
              </a:buClr>
              <a:buSzPts val="1600"/>
              <a:buNone/>
              <a:defRPr sz="2000" b="1" i="0" cap="none"/>
            </a:lvl1pPr>
            <a:lvl2pPr marL="914400" lvl="1" indent="-228600" algn="l">
              <a:lnSpc>
                <a:spcPct val="100000"/>
              </a:lnSpc>
              <a:spcBef>
                <a:spcPts val="500"/>
              </a:spcBef>
              <a:spcAft>
                <a:spcPts val="0"/>
              </a:spcAft>
              <a:buClr>
                <a:srgbClr val="262626"/>
              </a:buClr>
              <a:buSzPts val="2000"/>
              <a:buFont typeface="Arial"/>
              <a:buNone/>
              <a:defRPr sz="2000" b="1"/>
            </a:lvl2pPr>
            <a:lvl3pPr marL="1371600" lvl="2" indent="-228600" algn="l">
              <a:lnSpc>
                <a:spcPct val="100000"/>
              </a:lnSpc>
              <a:spcBef>
                <a:spcPts val="500"/>
              </a:spcBef>
              <a:spcAft>
                <a:spcPts val="0"/>
              </a:spcAft>
              <a:buClr>
                <a:srgbClr val="262626"/>
              </a:buClr>
              <a:buSzPts val="1440"/>
              <a:buNone/>
              <a:defRPr sz="1800" b="1"/>
            </a:lvl3pPr>
            <a:lvl4pPr marL="1828800" lvl="3" indent="-228600" algn="l">
              <a:lnSpc>
                <a:spcPct val="100000"/>
              </a:lnSpc>
              <a:spcBef>
                <a:spcPts val="500"/>
              </a:spcBef>
              <a:spcAft>
                <a:spcPts val="0"/>
              </a:spcAft>
              <a:buClr>
                <a:srgbClr val="262626"/>
              </a:buClr>
              <a:buSzPts val="1600"/>
              <a:buFont typeface="Arial"/>
              <a:buNone/>
              <a:defRPr sz="1600" b="1"/>
            </a:lvl4pPr>
            <a:lvl5pPr marL="2286000" lvl="4" indent="-228600" algn="l">
              <a:lnSpc>
                <a:spcPct val="100000"/>
              </a:lnSpc>
              <a:spcBef>
                <a:spcPts val="500"/>
              </a:spcBef>
              <a:spcAft>
                <a:spcPts val="0"/>
              </a:spcAft>
              <a:buClr>
                <a:srgbClr val="262626"/>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 name="Google Shape;191;p164"/>
          <p:cNvSpPr txBox="1">
            <a:spLocks noGrp="1"/>
          </p:cNvSpPr>
          <p:nvPr>
            <p:ph type="body" idx="4"/>
          </p:nvPr>
        </p:nvSpPr>
        <p:spPr>
          <a:xfrm>
            <a:off x="5844540" y="2717800"/>
            <a:ext cx="5016943" cy="355945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Font typeface="Arial"/>
              <a:buNone/>
              <a:defRPr/>
            </a:lvl2pPr>
            <a:lvl3pPr marL="1371600" lvl="2" indent="-309880" algn="l">
              <a:lnSpc>
                <a:spcPct val="100000"/>
              </a:lnSpc>
              <a:spcBef>
                <a:spcPts val="500"/>
              </a:spcBef>
              <a:spcAft>
                <a:spcPts val="0"/>
              </a:spcAft>
              <a:buClr>
                <a:srgbClr val="262626"/>
              </a:buClr>
              <a:buSzPts val="1280"/>
              <a:buChar char="•"/>
              <a:defRPr/>
            </a:lvl3pPr>
            <a:lvl4pPr marL="1828800" lvl="3" indent="-228600" algn="l">
              <a:lnSpc>
                <a:spcPct val="100000"/>
              </a:lnSpc>
              <a:spcBef>
                <a:spcPts val="500"/>
              </a:spcBef>
              <a:spcAft>
                <a:spcPts val="0"/>
              </a:spcAft>
              <a:buClr>
                <a:srgbClr val="262626"/>
              </a:buClr>
              <a:buSzPts val="1400"/>
              <a:buFont typeface="Arial"/>
              <a:buNone/>
              <a:defRPr/>
            </a:lvl4pPr>
            <a:lvl5pPr marL="2286000" lvl="4" indent="-299720" algn="l">
              <a:lnSpc>
                <a:spcPct val="100000"/>
              </a:lnSpc>
              <a:spcBef>
                <a:spcPts val="500"/>
              </a:spcBef>
              <a:spcAft>
                <a:spcPts val="0"/>
              </a:spcAft>
              <a:buClr>
                <a:srgbClr val="262626"/>
              </a:buClr>
              <a:buSzPts val="11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164"/>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64"/>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64"/>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95" name="Google Shape;195;p164"/>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6"/>
        <p:cNvGrpSpPr/>
        <p:nvPr/>
      </p:nvGrpSpPr>
      <p:grpSpPr>
        <a:xfrm>
          <a:off x="0" y="0"/>
          <a:ext cx="0" cy="0"/>
          <a:chOff x="0" y="0"/>
          <a:chExt cx="0" cy="0"/>
        </a:xfrm>
      </p:grpSpPr>
      <p:sp>
        <p:nvSpPr>
          <p:cNvPr id="197" name="Google Shape;197;p165"/>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65"/>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65"/>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00" name="Google Shape;200;p165"/>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166"/>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66"/>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66"/>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roon Slide">
  <p:cSld name="Maroon Slide">
    <p:spTree>
      <p:nvGrpSpPr>
        <p:cNvPr id="1" name="Shape 23"/>
        <p:cNvGrpSpPr/>
        <p:nvPr/>
      </p:nvGrpSpPr>
      <p:grpSpPr>
        <a:xfrm>
          <a:off x="0" y="0"/>
          <a:ext cx="0" cy="0"/>
          <a:chOff x="0" y="0"/>
          <a:chExt cx="0" cy="0"/>
        </a:xfrm>
      </p:grpSpPr>
      <p:pic>
        <p:nvPicPr>
          <p:cNvPr id="24" name="Google Shape;24;p94"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167"/>
          <p:cNvSpPr txBox="1">
            <a:spLocks noGrp="1"/>
          </p:cNvSpPr>
          <p:nvPr>
            <p:ph type="title"/>
          </p:nvPr>
        </p:nvSpPr>
        <p:spPr>
          <a:xfrm>
            <a:off x="1063633" y="457200"/>
            <a:ext cx="4170355" cy="1917509"/>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167"/>
          <p:cNvSpPr txBox="1">
            <a:spLocks noGrp="1"/>
          </p:cNvSpPr>
          <p:nvPr>
            <p:ph type="body" idx="1"/>
          </p:nvPr>
        </p:nvSpPr>
        <p:spPr>
          <a:xfrm>
            <a:off x="5481637" y="457200"/>
            <a:ext cx="5562601" cy="5943600"/>
          </a:xfrm>
          <a:prstGeom prst="rect">
            <a:avLst/>
          </a:prstGeom>
          <a:noFill/>
          <a:ln>
            <a:noFill/>
          </a:ln>
        </p:spPr>
        <p:txBody>
          <a:bodyPr spcFirstLastPara="1" wrap="square" lIns="91425" tIns="45700" rIns="91425" bIns="45700" anchor="t" anchorCtr="0">
            <a:normAutofit/>
          </a:bodyPr>
          <a:lstStyle>
            <a:lvl1pPr marL="457200" lvl="0" indent="-370840" algn="l">
              <a:lnSpc>
                <a:spcPct val="100000"/>
              </a:lnSpc>
              <a:spcBef>
                <a:spcPts val="1000"/>
              </a:spcBef>
              <a:spcAft>
                <a:spcPts val="0"/>
              </a:spcAft>
              <a:buClr>
                <a:srgbClr val="262626"/>
              </a:buClr>
              <a:buSzPts val="2240"/>
              <a:buChar char="•"/>
              <a:defRPr sz="2800"/>
            </a:lvl1pPr>
            <a:lvl2pPr marL="914400" lvl="1" indent="-228600" algn="l">
              <a:lnSpc>
                <a:spcPct val="100000"/>
              </a:lnSpc>
              <a:spcBef>
                <a:spcPts val="500"/>
              </a:spcBef>
              <a:spcAft>
                <a:spcPts val="0"/>
              </a:spcAft>
              <a:buClr>
                <a:srgbClr val="262626"/>
              </a:buClr>
              <a:buSzPts val="2400"/>
              <a:buFont typeface="Arial"/>
              <a:buNone/>
              <a:defRPr sz="2400"/>
            </a:lvl2pPr>
            <a:lvl3pPr marL="1371600" lvl="2" indent="-330200" algn="l">
              <a:lnSpc>
                <a:spcPct val="100000"/>
              </a:lnSpc>
              <a:spcBef>
                <a:spcPts val="500"/>
              </a:spcBef>
              <a:spcAft>
                <a:spcPts val="0"/>
              </a:spcAft>
              <a:buClr>
                <a:srgbClr val="262626"/>
              </a:buClr>
              <a:buSzPts val="1600"/>
              <a:buChar char="•"/>
              <a:defRPr sz="2000"/>
            </a:lvl3pPr>
            <a:lvl4pPr marL="1828800" lvl="3" indent="-228600" algn="l">
              <a:lnSpc>
                <a:spcPct val="100000"/>
              </a:lnSpc>
              <a:spcBef>
                <a:spcPts val="500"/>
              </a:spcBef>
              <a:spcAft>
                <a:spcPts val="0"/>
              </a:spcAft>
              <a:buClr>
                <a:srgbClr val="262626"/>
              </a:buClr>
              <a:buSzPts val="1800"/>
              <a:buFont typeface="Arial"/>
              <a:buNone/>
              <a:defRPr sz="1800"/>
            </a:lvl4pPr>
            <a:lvl5pPr marL="2286000" lvl="4" indent="-320039" algn="l">
              <a:lnSpc>
                <a:spcPct val="100000"/>
              </a:lnSpc>
              <a:spcBef>
                <a:spcPts val="500"/>
              </a:spcBef>
              <a:spcAft>
                <a:spcPts val="0"/>
              </a:spcAft>
              <a:buClr>
                <a:srgbClr val="262626"/>
              </a:buClr>
              <a:buSzPts val="144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8" name="Google Shape;208;p167"/>
          <p:cNvSpPr txBox="1">
            <a:spLocks noGrp="1"/>
          </p:cNvSpPr>
          <p:nvPr>
            <p:ph type="body" idx="2"/>
          </p:nvPr>
        </p:nvSpPr>
        <p:spPr>
          <a:xfrm>
            <a:off x="1063633" y="2374708"/>
            <a:ext cx="4170355" cy="402609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262626"/>
              </a:buClr>
              <a:buSzPts val="1280"/>
              <a:buNone/>
              <a:defRPr sz="1600"/>
            </a:lvl1pPr>
            <a:lvl2pPr marL="914400" lvl="1" indent="-228600" algn="l">
              <a:lnSpc>
                <a:spcPct val="100000"/>
              </a:lnSpc>
              <a:spcBef>
                <a:spcPts val="500"/>
              </a:spcBef>
              <a:spcAft>
                <a:spcPts val="0"/>
              </a:spcAft>
              <a:buClr>
                <a:srgbClr val="262626"/>
              </a:buClr>
              <a:buSzPts val="1400"/>
              <a:buFont typeface="Arial"/>
              <a:buNone/>
              <a:defRPr sz="1400"/>
            </a:lvl2pPr>
            <a:lvl3pPr marL="1371600" lvl="2" indent="-228600" algn="l">
              <a:lnSpc>
                <a:spcPct val="100000"/>
              </a:lnSpc>
              <a:spcBef>
                <a:spcPts val="500"/>
              </a:spcBef>
              <a:spcAft>
                <a:spcPts val="0"/>
              </a:spcAft>
              <a:buClr>
                <a:srgbClr val="262626"/>
              </a:buClr>
              <a:buSzPts val="960"/>
              <a:buNone/>
              <a:defRPr sz="1200"/>
            </a:lvl3pPr>
            <a:lvl4pPr marL="1828800" lvl="3" indent="-228600" algn="l">
              <a:lnSpc>
                <a:spcPct val="100000"/>
              </a:lnSpc>
              <a:spcBef>
                <a:spcPts val="500"/>
              </a:spcBef>
              <a:spcAft>
                <a:spcPts val="0"/>
              </a:spcAft>
              <a:buClr>
                <a:srgbClr val="262626"/>
              </a:buClr>
              <a:buSzPts val="1000"/>
              <a:buFont typeface="Arial"/>
              <a:buNone/>
              <a:defRPr sz="1000"/>
            </a:lvl4pPr>
            <a:lvl5pPr marL="2286000" lvl="4" indent="-228600" algn="l">
              <a:lnSpc>
                <a:spcPct val="100000"/>
              </a:lnSpc>
              <a:spcBef>
                <a:spcPts val="500"/>
              </a:spcBef>
              <a:spcAft>
                <a:spcPts val="0"/>
              </a:spcAft>
              <a:buClr>
                <a:srgbClr val="262626"/>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167"/>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167"/>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67"/>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168"/>
          <p:cNvSpPr txBox="1">
            <a:spLocks noGrp="1"/>
          </p:cNvSpPr>
          <p:nvPr>
            <p:ph type="title"/>
          </p:nvPr>
        </p:nvSpPr>
        <p:spPr>
          <a:xfrm>
            <a:off x="1062038" y="457199"/>
            <a:ext cx="3913241" cy="1928813"/>
          </a:xfrm>
          <a:prstGeom prst="rect">
            <a:avLst/>
          </a:prstGeom>
          <a:noFill/>
          <a:ln>
            <a:noFill/>
          </a:ln>
        </p:spPr>
        <p:txBody>
          <a:bodyPr spcFirstLastPara="1" wrap="square" lIns="91425" tIns="45700" rIns="91425" bIns="45700" anchor="b" anchorCtr="0">
            <a:normAutofit/>
          </a:bodyPr>
          <a:lstStyle>
            <a:lvl1pPr lvl="0" algn="l">
              <a:lnSpc>
                <a:spcPct val="110000"/>
              </a:lnSpc>
              <a:spcBef>
                <a:spcPts val="0"/>
              </a:spcBef>
              <a:spcAft>
                <a:spcPts val="0"/>
              </a:spcAft>
              <a:buClr>
                <a:srgbClr val="262626"/>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68"/>
          <p:cNvSpPr>
            <a:spLocks noGrp="1"/>
          </p:cNvSpPr>
          <p:nvPr>
            <p:ph type="pic" idx="2"/>
          </p:nvPr>
        </p:nvSpPr>
        <p:spPr>
          <a:xfrm>
            <a:off x="5257752" y="457200"/>
            <a:ext cx="6110288" cy="5943600"/>
          </a:xfrm>
          <a:prstGeom prst="rect">
            <a:avLst/>
          </a:prstGeom>
          <a:noFill/>
          <a:ln>
            <a:noFill/>
          </a:ln>
        </p:spPr>
      </p:sp>
      <p:sp>
        <p:nvSpPr>
          <p:cNvPr id="215" name="Google Shape;215;p168"/>
          <p:cNvSpPr txBox="1">
            <a:spLocks noGrp="1"/>
          </p:cNvSpPr>
          <p:nvPr>
            <p:ph type="body" idx="1"/>
          </p:nvPr>
        </p:nvSpPr>
        <p:spPr>
          <a:xfrm>
            <a:off x="1062038" y="2386013"/>
            <a:ext cx="3913241" cy="40147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262626"/>
              </a:buClr>
              <a:buSzPts val="1280"/>
              <a:buNone/>
              <a:defRPr sz="1600"/>
            </a:lvl1pPr>
            <a:lvl2pPr marL="914400" lvl="1" indent="-228600" algn="l">
              <a:lnSpc>
                <a:spcPct val="100000"/>
              </a:lnSpc>
              <a:spcBef>
                <a:spcPts val="500"/>
              </a:spcBef>
              <a:spcAft>
                <a:spcPts val="0"/>
              </a:spcAft>
              <a:buClr>
                <a:srgbClr val="262626"/>
              </a:buClr>
              <a:buSzPts val="1400"/>
              <a:buFont typeface="Arial"/>
              <a:buNone/>
              <a:defRPr sz="1400"/>
            </a:lvl2pPr>
            <a:lvl3pPr marL="1371600" lvl="2" indent="-228600" algn="l">
              <a:lnSpc>
                <a:spcPct val="100000"/>
              </a:lnSpc>
              <a:spcBef>
                <a:spcPts val="500"/>
              </a:spcBef>
              <a:spcAft>
                <a:spcPts val="0"/>
              </a:spcAft>
              <a:buClr>
                <a:srgbClr val="262626"/>
              </a:buClr>
              <a:buSzPts val="960"/>
              <a:buNone/>
              <a:defRPr sz="1200"/>
            </a:lvl3pPr>
            <a:lvl4pPr marL="1828800" lvl="3" indent="-228600" algn="l">
              <a:lnSpc>
                <a:spcPct val="100000"/>
              </a:lnSpc>
              <a:spcBef>
                <a:spcPts val="500"/>
              </a:spcBef>
              <a:spcAft>
                <a:spcPts val="0"/>
              </a:spcAft>
              <a:buClr>
                <a:srgbClr val="262626"/>
              </a:buClr>
              <a:buSzPts val="1000"/>
              <a:buFont typeface="Arial"/>
              <a:buNone/>
              <a:defRPr sz="1000"/>
            </a:lvl4pPr>
            <a:lvl5pPr marL="2286000" lvl="4" indent="-228600" algn="l">
              <a:lnSpc>
                <a:spcPct val="100000"/>
              </a:lnSpc>
              <a:spcBef>
                <a:spcPts val="500"/>
              </a:spcBef>
              <a:spcAft>
                <a:spcPts val="0"/>
              </a:spcAft>
              <a:buClr>
                <a:srgbClr val="262626"/>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168"/>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68"/>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168"/>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19"/>
        <p:cNvGrpSpPr/>
        <p:nvPr/>
      </p:nvGrpSpPr>
      <p:grpSpPr>
        <a:xfrm>
          <a:off x="0" y="0"/>
          <a:ext cx="0" cy="0"/>
          <a:chOff x="0" y="0"/>
          <a:chExt cx="0" cy="0"/>
        </a:xfrm>
      </p:grpSpPr>
      <p:sp>
        <p:nvSpPr>
          <p:cNvPr id="220" name="Google Shape;220;p169"/>
          <p:cNvSpPr txBox="1">
            <a:spLocks noGrp="1"/>
          </p:cNvSpPr>
          <p:nvPr>
            <p:ph type="body" idx="1"/>
          </p:nvPr>
        </p:nvSpPr>
        <p:spPr>
          <a:xfrm rot="5400000">
            <a:off x="3697833" y="-821329"/>
            <a:ext cx="4516696" cy="9810604"/>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None/>
              <a:defRPr/>
            </a:lvl2pPr>
            <a:lvl3pPr marL="1371600" lvl="2" indent="-320039" algn="l">
              <a:lnSpc>
                <a:spcPct val="100000"/>
              </a:lnSpc>
              <a:spcBef>
                <a:spcPts val="500"/>
              </a:spcBef>
              <a:spcAft>
                <a:spcPts val="0"/>
              </a:spcAft>
              <a:buClr>
                <a:srgbClr val="262626"/>
              </a:buClr>
              <a:buSzPts val="1440"/>
              <a:buChar char="•"/>
              <a:defRPr/>
            </a:lvl3pPr>
            <a:lvl4pPr marL="1828800" lvl="3" indent="-228600" algn="l">
              <a:lnSpc>
                <a:spcPct val="100000"/>
              </a:lnSpc>
              <a:spcBef>
                <a:spcPts val="500"/>
              </a:spcBef>
              <a:spcAft>
                <a:spcPts val="0"/>
              </a:spcAft>
              <a:buClr>
                <a:srgbClr val="262626"/>
              </a:buClr>
              <a:buSzPts val="1800"/>
              <a:buNone/>
              <a:defRPr/>
            </a:lvl4pPr>
            <a:lvl5pPr marL="2286000" lvl="4" indent="-320039" algn="l">
              <a:lnSpc>
                <a:spcPct val="100000"/>
              </a:lnSpc>
              <a:spcBef>
                <a:spcPts val="500"/>
              </a:spcBef>
              <a:spcAft>
                <a:spcPts val="0"/>
              </a:spcAft>
              <a:buClr>
                <a:srgbClr val="262626"/>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169"/>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169"/>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69"/>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24" name="Google Shape;224;p169"/>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5"/>
        <p:cNvGrpSpPr/>
        <p:nvPr/>
      </p:nvGrpSpPr>
      <p:grpSpPr>
        <a:xfrm>
          <a:off x="0" y="0"/>
          <a:ext cx="0" cy="0"/>
          <a:chOff x="0" y="0"/>
          <a:chExt cx="0" cy="0"/>
        </a:xfrm>
      </p:grpSpPr>
      <p:sp>
        <p:nvSpPr>
          <p:cNvPr id="226" name="Google Shape;226;p170"/>
          <p:cNvSpPr txBox="1">
            <a:spLocks noGrp="1"/>
          </p:cNvSpPr>
          <p:nvPr>
            <p:ph type="title"/>
          </p:nvPr>
        </p:nvSpPr>
        <p:spPr>
          <a:xfrm rot="5400000">
            <a:off x="6905522" y="2283404"/>
            <a:ext cx="5800298" cy="2161540"/>
          </a:xfrm>
          <a:prstGeom prst="rect">
            <a:avLst/>
          </a:prstGeom>
          <a:noFill/>
          <a:ln>
            <a:noFill/>
          </a:ln>
        </p:spPr>
        <p:txBody>
          <a:bodyPr spcFirstLastPara="1" wrap="square" lIns="91425" tIns="45700" rIns="91425" bIns="45700" anchor="ctr" anchorCtr="0">
            <a:normAutofit/>
          </a:bodyPr>
          <a:lstStyle>
            <a:lvl1pPr lvl="0" algn="l">
              <a:lnSpc>
                <a:spcPct val="11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0"/>
          <p:cNvSpPr txBox="1">
            <a:spLocks noGrp="1"/>
          </p:cNvSpPr>
          <p:nvPr>
            <p:ph type="body" idx="1"/>
          </p:nvPr>
        </p:nvSpPr>
        <p:spPr>
          <a:xfrm rot="5400000">
            <a:off x="1881400" y="-579178"/>
            <a:ext cx="5800299" cy="78867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Clr>
                <a:srgbClr val="262626"/>
              </a:buClr>
              <a:buSzPts val="1440"/>
              <a:buChar char="•"/>
              <a:defRPr/>
            </a:lvl1pPr>
            <a:lvl2pPr marL="914400" lvl="1" indent="-228600" algn="l">
              <a:lnSpc>
                <a:spcPct val="100000"/>
              </a:lnSpc>
              <a:spcBef>
                <a:spcPts val="500"/>
              </a:spcBef>
              <a:spcAft>
                <a:spcPts val="0"/>
              </a:spcAft>
              <a:buClr>
                <a:srgbClr val="262626"/>
              </a:buClr>
              <a:buSzPts val="1800"/>
              <a:buNone/>
              <a:defRPr/>
            </a:lvl2pPr>
            <a:lvl3pPr marL="1371600" lvl="2" indent="-320039" algn="l">
              <a:lnSpc>
                <a:spcPct val="100000"/>
              </a:lnSpc>
              <a:spcBef>
                <a:spcPts val="500"/>
              </a:spcBef>
              <a:spcAft>
                <a:spcPts val="0"/>
              </a:spcAft>
              <a:buClr>
                <a:srgbClr val="262626"/>
              </a:buClr>
              <a:buSzPts val="1440"/>
              <a:buChar char="•"/>
              <a:defRPr/>
            </a:lvl3pPr>
            <a:lvl4pPr marL="1828800" lvl="3" indent="-228600" algn="l">
              <a:lnSpc>
                <a:spcPct val="100000"/>
              </a:lnSpc>
              <a:spcBef>
                <a:spcPts val="500"/>
              </a:spcBef>
              <a:spcAft>
                <a:spcPts val="0"/>
              </a:spcAft>
              <a:buClr>
                <a:srgbClr val="262626"/>
              </a:buClr>
              <a:buSzPts val="1800"/>
              <a:buNone/>
              <a:defRPr/>
            </a:lvl4pPr>
            <a:lvl5pPr marL="2286000" lvl="4" indent="-320039" algn="l">
              <a:lnSpc>
                <a:spcPct val="100000"/>
              </a:lnSpc>
              <a:spcBef>
                <a:spcPts val="500"/>
              </a:spcBef>
              <a:spcAft>
                <a:spcPts val="0"/>
              </a:spcAft>
              <a:buClr>
                <a:srgbClr val="262626"/>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170"/>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170"/>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70"/>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
        <p:cNvGrpSpPr/>
        <p:nvPr/>
      </p:nvGrpSpPr>
      <p:grpSpPr>
        <a:xfrm>
          <a:off x="0" y="0"/>
          <a:ext cx="0" cy="0"/>
          <a:chOff x="0" y="0"/>
          <a:chExt cx="0" cy="0"/>
        </a:xfrm>
      </p:grpSpPr>
      <p:sp>
        <p:nvSpPr>
          <p:cNvPr id="238" name="Google Shape;238;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0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3"/>
        <p:cNvGrpSpPr/>
        <p:nvPr/>
      </p:nvGrpSpPr>
      <p:grpSpPr>
        <a:xfrm>
          <a:off x="0" y="0"/>
          <a:ext cx="0" cy="0"/>
          <a:chOff x="0" y="0"/>
          <a:chExt cx="0" cy="0"/>
        </a:xfrm>
      </p:grpSpPr>
      <p:sp>
        <p:nvSpPr>
          <p:cNvPr id="244" name="Google Shape;244;p10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10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6" name="Google Shape;246;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9"/>
        <p:cNvGrpSpPr/>
        <p:nvPr/>
      </p:nvGrpSpPr>
      <p:grpSpPr>
        <a:xfrm>
          <a:off x="0" y="0"/>
          <a:ext cx="0" cy="0"/>
          <a:chOff x="0" y="0"/>
          <a:chExt cx="0" cy="0"/>
        </a:xfrm>
      </p:grpSpPr>
      <p:sp>
        <p:nvSpPr>
          <p:cNvPr id="250" name="Google Shape;250;p1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2" name="Google Shape;252;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5"/>
        <p:cNvGrpSpPr/>
        <p:nvPr/>
      </p:nvGrpSpPr>
      <p:grpSpPr>
        <a:xfrm>
          <a:off x="0" y="0"/>
          <a:ext cx="0" cy="0"/>
          <a:chOff x="0" y="0"/>
          <a:chExt cx="0" cy="0"/>
        </a:xfrm>
      </p:grpSpPr>
      <p:sp>
        <p:nvSpPr>
          <p:cNvPr id="256" name="Google Shape;256;p1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1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1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2"/>
        <p:cNvGrpSpPr/>
        <p:nvPr/>
      </p:nvGrpSpPr>
      <p:grpSpPr>
        <a:xfrm>
          <a:off x="0" y="0"/>
          <a:ext cx="0" cy="0"/>
          <a:chOff x="0" y="0"/>
          <a:chExt cx="0" cy="0"/>
        </a:xfrm>
      </p:grpSpPr>
      <p:sp>
        <p:nvSpPr>
          <p:cNvPr id="263" name="Google Shape;263;p1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4" name="Google Shape;264;p1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5" name="Google Shape;265;p1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1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7" name="Google Shape;267;p1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1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1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1"/>
        <p:cNvGrpSpPr/>
        <p:nvPr/>
      </p:nvGrpSpPr>
      <p:grpSpPr>
        <a:xfrm>
          <a:off x="0" y="0"/>
          <a:ext cx="0" cy="0"/>
          <a:chOff x="0" y="0"/>
          <a:chExt cx="0" cy="0"/>
        </a:xfrm>
      </p:grpSpPr>
      <p:sp>
        <p:nvSpPr>
          <p:cNvPr id="272" name="Google Shape;272;p1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1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25"/>
        <p:cNvGrpSpPr/>
        <p:nvPr/>
      </p:nvGrpSpPr>
      <p:grpSpPr>
        <a:xfrm>
          <a:off x="0" y="0"/>
          <a:ext cx="0" cy="0"/>
          <a:chOff x="0" y="0"/>
          <a:chExt cx="0" cy="0"/>
        </a:xfrm>
      </p:grpSpPr>
      <p:pic>
        <p:nvPicPr>
          <p:cNvPr id="26" name="Google Shape;26;p116" descr="A picture containing treemap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116"/>
          <p:cNvSpPr txBox="1"/>
          <p:nvPr/>
        </p:nvSpPr>
        <p:spPr>
          <a:xfrm>
            <a:off x="2937409" y="2811328"/>
            <a:ext cx="6344156" cy="17275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FORT BEND ISD</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16431 Lexington Blvd.</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Sugar Land, TX 77479</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281-634-1000</a:t>
            </a:r>
            <a:endParaRPr/>
          </a:p>
          <a:p>
            <a:pPr marL="0" marR="0" lvl="0" indent="0" algn="ctr" rtl="0">
              <a:lnSpc>
                <a:spcPct val="150000"/>
              </a:lnSpc>
              <a:spcBef>
                <a:spcPts val="0"/>
              </a:spcBef>
              <a:spcAft>
                <a:spcPts val="0"/>
              </a:spcAft>
              <a:buNone/>
            </a:pPr>
            <a:endParaRPr sz="1200">
              <a:solidFill>
                <a:schemeClr val="lt1"/>
              </a:solidFill>
              <a:latin typeface="Arial"/>
              <a:ea typeface="Arial"/>
              <a:cs typeface="Arial"/>
              <a:sym typeface="Arial"/>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www.fortbendisd.com</a:t>
            </a:r>
            <a:endParaRPr sz="1200">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
        <p:cNvGrpSpPr/>
        <p:nvPr/>
      </p:nvGrpSpPr>
      <p:grpSpPr>
        <a:xfrm>
          <a:off x="0" y="0"/>
          <a:ext cx="0" cy="0"/>
          <a:chOff x="0" y="0"/>
          <a:chExt cx="0" cy="0"/>
        </a:xfrm>
      </p:grpSpPr>
      <p:sp>
        <p:nvSpPr>
          <p:cNvPr id="277" name="Google Shape;277;p1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1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0"/>
        <p:cNvGrpSpPr/>
        <p:nvPr/>
      </p:nvGrpSpPr>
      <p:grpSpPr>
        <a:xfrm>
          <a:off x="0" y="0"/>
          <a:ext cx="0" cy="0"/>
          <a:chOff x="0" y="0"/>
          <a:chExt cx="0" cy="0"/>
        </a:xfrm>
      </p:grpSpPr>
      <p:sp>
        <p:nvSpPr>
          <p:cNvPr id="281" name="Google Shape;281;p1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3" name="Google Shape;283;p1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4" name="Google Shape;284;p1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7"/>
        <p:cNvGrpSpPr/>
        <p:nvPr/>
      </p:nvGrpSpPr>
      <p:grpSpPr>
        <a:xfrm>
          <a:off x="0" y="0"/>
          <a:ext cx="0" cy="0"/>
          <a:chOff x="0" y="0"/>
          <a:chExt cx="0" cy="0"/>
        </a:xfrm>
      </p:grpSpPr>
      <p:sp>
        <p:nvSpPr>
          <p:cNvPr id="288" name="Google Shape;288;p1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137"/>
          <p:cNvSpPr>
            <a:spLocks noGrp="1"/>
          </p:cNvSpPr>
          <p:nvPr>
            <p:ph type="pic" idx="2"/>
          </p:nvPr>
        </p:nvSpPr>
        <p:spPr>
          <a:xfrm>
            <a:off x="5183188" y="987425"/>
            <a:ext cx="6172200" cy="4873625"/>
          </a:xfrm>
          <a:prstGeom prst="rect">
            <a:avLst/>
          </a:prstGeom>
          <a:noFill/>
          <a:ln>
            <a:noFill/>
          </a:ln>
        </p:spPr>
      </p:sp>
      <p:sp>
        <p:nvSpPr>
          <p:cNvPr id="290" name="Google Shape;290;p1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1" name="Google Shape;291;p1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4"/>
        <p:cNvGrpSpPr/>
        <p:nvPr/>
      </p:nvGrpSpPr>
      <p:grpSpPr>
        <a:xfrm>
          <a:off x="0" y="0"/>
          <a:ext cx="0" cy="0"/>
          <a:chOff x="0" y="0"/>
          <a:chExt cx="0" cy="0"/>
        </a:xfrm>
      </p:grpSpPr>
      <p:sp>
        <p:nvSpPr>
          <p:cNvPr id="295" name="Google Shape;295;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1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0"/>
        <p:cNvGrpSpPr/>
        <p:nvPr/>
      </p:nvGrpSpPr>
      <p:grpSpPr>
        <a:xfrm>
          <a:off x="0" y="0"/>
          <a:ext cx="0" cy="0"/>
          <a:chOff x="0" y="0"/>
          <a:chExt cx="0" cy="0"/>
        </a:xfrm>
      </p:grpSpPr>
      <p:sp>
        <p:nvSpPr>
          <p:cNvPr id="301" name="Google Shape;301;p1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1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1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1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Slide" type="obj">
  <p:cSld name="OBJECT">
    <p:spTree>
      <p:nvGrpSpPr>
        <p:cNvPr id="1" name="Shape 312"/>
        <p:cNvGrpSpPr/>
        <p:nvPr/>
      </p:nvGrpSpPr>
      <p:grpSpPr>
        <a:xfrm>
          <a:off x="0" y="0"/>
          <a:ext cx="0" cy="0"/>
          <a:chOff x="0" y="0"/>
          <a:chExt cx="0" cy="0"/>
        </a:xfrm>
      </p:grpSpPr>
      <p:sp>
        <p:nvSpPr>
          <p:cNvPr id="313" name="Google Shape;313;p107"/>
          <p:cNvSpPr txBox="1">
            <a:spLocks noGrp="1"/>
          </p:cNvSpPr>
          <p:nvPr>
            <p:ph type="ctrTitle"/>
          </p:nvPr>
        </p:nvSpPr>
        <p:spPr>
          <a:xfrm>
            <a:off x="2364739" y="631610"/>
            <a:ext cx="7462520" cy="696594"/>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1"/>
              </a:buClr>
              <a:buSzPts val="44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107"/>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dk1"/>
              </a:buClr>
              <a:buSzPts val="2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15" name="Google Shape;315;p107"/>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107"/>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107"/>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8"/>
        <p:cNvGrpSpPr/>
        <p:nvPr/>
      </p:nvGrpSpPr>
      <p:grpSpPr>
        <a:xfrm>
          <a:off x="0" y="0"/>
          <a:ext cx="0" cy="0"/>
          <a:chOff x="0" y="0"/>
          <a:chExt cx="0" cy="0"/>
        </a:xfrm>
      </p:grpSpPr>
      <p:sp>
        <p:nvSpPr>
          <p:cNvPr id="319" name="Google Shape;319;p10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10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10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10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10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4"/>
        <p:cNvGrpSpPr/>
        <p:nvPr/>
      </p:nvGrpSpPr>
      <p:grpSpPr>
        <a:xfrm>
          <a:off x="0" y="0"/>
          <a:ext cx="0" cy="0"/>
          <a:chOff x="0" y="0"/>
          <a:chExt cx="0" cy="0"/>
        </a:xfrm>
      </p:grpSpPr>
      <p:sp>
        <p:nvSpPr>
          <p:cNvPr id="325" name="Google Shape;325;p1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7" name="Google Shape;327;p1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1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0"/>
        <p:cNvGrpSpPr/>
        <p:nvPr/>
      </p:nvGrpSpPr>
      <p:grpSpPr>
        <a:xfrm>
          <a:off x="0" y="0"/>
          <a:ext cx="0" cy="0"/>
          <a:chOff x="0" y="0"/>
          <a:chExt cx="0" cy="0"/>
        </a:xfrm>
      </p:grpSpPr>
      <p:sp>
        <p:nvSpPr>
          <p:cNvPr id="331" name="Google Shape;331;p1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1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3" name="Google Shape;333;p1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1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6"/>
        <p:cNvGrpSpPr/>
        <p:nvPr/>
      </p:nvGrpSpPr>
      <p:grpSpPr>
        <a:xfrm>
          <a:off x="0" y="0"/>
          <a:ext cx="0" cy="0"/>
          <a:chOff x="0" y="0"/>
          <a:chExt cx="0" cy="0"/>
        </a:xfrm>
      </p:grpSpPr>
      <p:sp>
        <p:nvSpPr>
          <p:cNvPr id="337" name="Google Shape;337;p1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1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1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1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28"/>
        <p:cNvGrpSpPr/>
        <p:nvPr/>
      </p:nvGrpSpPr>
      <p:grpSpPr>
        <a:xfrm>
          <a:off x="0" y="0"/>
          <a:ext cx="0" cy="0"/>
          <a:chOff x="0" y="0"/>
          <a:chExt cx="0" cy="0"/>
        </a:xfrm>
      </p:grpSpPr>
      <p:grpSp>
        <p:nvGrpSpPr>
          <p:cNvPr id="29" name="Google Shape;29;p117"/>
          <p:cNvGrpSpPr/>
          <p:nvPr/>
        </p:nvGrpSpPr>
        <p:grpSpPr>
          <a:xfrm>
            <a:off x="-1181" y="-14223"/>
            <a:ext cx="12192000" cy="6872223"/>
            <a:chOff x="-1181" y="-14223"/>
            <a:chExt cx="12192000" cy="6872223"/>
          </a:xfrm>
        </p:grpSpPr>
        <p:sp>
          <p:nvSpPr>
            <p:cNvPr id="30" name="Google Shape;30;p117"/>
            <p:cNvSpPr/>
            <p:nvPr/>
          </p:nvSpPr>
          <p:spPr>
            <a:xfrm>
              <a:off x="3972200" y="868654"/>
              <a:ext cx="587177" cy="5989346"/>
            </a:xfrm>
            <a:prstGeom prst="rect">
              <a:avLst/>
            </a:prstGeom>
            <a:solidFill>
              <a:srgbClr val="6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1" name="Google Shape;31;p117"/>
            <p:cNvSpPr/>
            <p:nvPr/>
          </p:nvSpPr>
          <p:spPr>
            <a:xfrm>
              <a:off x="2979" y="3132877"/>
              <a:ext cx="4559377" cy="1249411"/>
            </a:xfrm>
            <a:prstGeom prst="rect">
              <a:avLst/>
            </a:prstGeom>
            <a:solidFill>
              <a:srgbClr val="5555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2" name="Google Shape;32;p117" descr="A drawing of a face&#10;&#10;Description automatically generated"/>
            <p:cNvPicPr preferRelativeResize="0"/>
            <p:nvPr/>
          </p:nvPicPr>
          <p:blipFill rotWithShape="1">
            <a:blip r:embed="rId2">
              <a:alphaModFix/>
            </a:blip>
            <a:srcRect/>
            <a:stretch/>
          </p:blipFill>
          <p:spPr>
            <a:xfrm>
              <a:off x="1128458" y="6051104"/>
              <a:ext cx="1387128" cy="610491"/>
            </a:xfrm>
            <a:prstGeom prst="rect">
              <a:avLst/>
            </a:prstGeom>
            <a:noFill/>
            <a:ln>
              <a:noFill/>
            </a:ln>
          </p:spPr>
        </p:pic>
        <p:sp>
          <p:nvSpPr>
            <p:cNvPr id="33" name="Google Shape;33;p117"/>
            <p:cNvSpPr/>
            <p:nvPr/>
          </p:nvSpPr>
          <p:spPr>
            <a:xfrm>
              <a:off x="666655" y="3345752"/>
              <a:ext cx="262443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800" b="1">
                  <a:solidFill>
                    <a:schemeClr val="lt1"/>
                  </a:solidFill>
                  <a:latin typeface="Century Gothic"/>
                  <a:ea typeface="Century Gothic"/>
                  <a:cs typeface="Century Gothic"/>
                  <a:sym typeface="Century Gothic"/>
                </a:rPr>
                <a:t>Agenda</a:t>
              </a:r>
              <a:endParaRPr sz="2800">
                <a:solidFill>
                  <a:schemeClr val="lt1"/>
                </a:solidFill>
                <a:latin typeface="Calibri"/>
                <a:ea typeface="Calibri"/>
                <a:cs typeface="Calibri"/>
                <a:sym typeface="Calibri"/>
              </a:endParaRPr>
            </a:p>
          </p:txBody>
        </p:sp>
        <p:sp>
          <p:nvSpPr>
            <p:cNvPr id="34" name="Google Shape;34;p117"/>
            <p:cNvSpPr txBox="1"/>
            <p:nvPr/>
          </p:nvSpPr>
          <p:spPr>
            <a:xfrm>
              <a:off x="44539" y="5045165"/>
              <a:ext cx="3938953" cy="40011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rgbClr val="8F2928"/>
                  </a:solidFill>
                  <a:latin typeface="Century Gothic"/>
                  <a:ea typeface="Century Gothic"/>
                  <a:cs typeface="Century Gothic"/>
                  <a:sym typeface="Century Gothic"/>
                </a:rPr>
                <a:t>INSPIRE. </a:t>
              </a:r>
              <a:r>
                <a:rPr lang="en-US" sz="2000" b="1">
                  <a:solidFill>
                    <a:srgbClr val="3A3838"/>
                  </a:solidFill>
                  <a:latin typeface="Century Gothic"/>
                  <a:ea typeface="Century Gothic"/>
                  <a:cs typeface="Century Gothic"/>
                  <a:sym typeface="Century Gothic"/>
                </a:rPr>
                <a:t>EQUIP. </a:t>
              </a:r>
              <a:r>
                <a:rPr lang="en-US" sz="2000" b="1">
                  <a:solidFill>
                    <a:srgbClr val="8F2928"/>
                  </a:solidFill>
                  <a:latin typeface="Century Gothic"/>
                  <a:ea typeface="Century Gothic"/>
                  <a:cs typeface="Century Gothic"/>
                  <a:sym typeface="Century Gothic"/>
                </a:rPr>
                <a:t>IMAGINE.</a:t>
              </a:r>
              <a:endParaRPr/>
            </a:p>
          </p:txBody>
        </p:sp>
        <p:pic>
          <p:nvPicPr>
            <p:cNvPr id="35" name="Google Shape;35;p117" descr="Diagram&#10;&#10;Description automatically generated"/>
            <p:cNvPicPr preferRelativeResize="0"/>
            <p:nvPr/>
          </p:nvPicPr>
          <p:blipFill rotWithShape="1">
            <a:blip r:embed="rId3">
              <a:alphaModFix/>
            </a:blip>
            <a:srcRect/>
            <a:stretch/>
          </p:blipFill>
          <p:spPr>
            <a:xfrm>
              <a:off x="0" y="877652"/>
              <a:ext cx="3972200" cy="2262562"/>
            </a:xfrm>
            <a:prstGeom prst="rect">
              <a:avLst/>
            </a:prstGeom>
            <a:noFill/>
            <a:ln>
              <a:noFill/>
            </a:ln>
          </p:spPr>
        </p:pic>
        <p:grpSp>
          <p:nvGrpSpPr>
            <p:cNvPr id="36" name="Google Shape;36;p117"/>
            <p:cNvGrpSpPr/>
            <p:nvPr/>
          </p:nvGrpSpPr>
          <p:grpSpPr>
            <a:xfrm>
              <a:off x="4968071" y="1360716"/>
              <a:ext cx="1097440" cy="5098142"/>
              <a:chOff x="4968071" y="1360716"/>
              <a:chExt cx="1097440" cy="5098142"/>
            </a:xfrm>
          </p:grpSpPr>
          <p:grpSp>
            <p:nvGrpSpPr>
              <p:cNvPr id="37" name="Google Shape;37;p117"/>
              <p:cNvGrpSpPr/>
              <p:nvPr/>
            </p:nvGrpSpPr>
            <p:grpSpPr>
              <a:xfrm>
                <a:off x="4978932" y="1360716"/>
                <a:ext cx="1086579" cy="2502611"/>
                <a:chOff x="4773471" y="754878"/>
                <a:chExt cx="610491" cy="2502611"/>
              </a:xfrm>
            </p:grpSpPr>
            <p:grpSp>
              <p:nvGrpSpPr>
                <p:cNvPr id="38" name="Google Shape;38;p117"/>
                <p:cNvGrpSpPr/>
                <p:nvPr/>
              </p:nvGrpSpPr>
              <p:grpSpPr>
                <a:xfrm>
                  <a:off x="4773471" y="754878"/>
                  <a:ext cx="610491" cy="610491"/>
                  <a:chOff x="6106717" y="501611"/>
                  <a:chExt cx="756974" cy="756974"/>
                </a:xfrm>
              </p:grpSpPr>
              <p:sp>
                <p:nvSpPr>
                  <p:cNvPr id="39" name="Google Shape;39;p117"/>
                  <p:cNvSpPr/>
                  <p:nvPr/>
                </p:nvSpPr>
                <p:spPr>
                  <a:xfrm>
                    <a:off x="6106717" y="501611"/>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0" name="Google Shape;40;p117"/>
                  <p:cNvSpPr txBox="1"/>
                  <p:nvPr/>
                </p:nvSpPr>
                <p:spPr>
                  <a:xfrm>
                    <a:off x="6106717" y="633877"/>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01</a:t>
                    </a:r>
                    <a:endParaRPr sz="2000" b="1">
                      <a:solidFill>
                        <a:schemeClr val="lt1"/>
                      </a:solidFill>
                      <a:latin typeface="Century Gothic"/>
                      <a:ea typeface="Century Gothic"/>
                      <a:cs typeface="Century Gothic"/>
                      <a:sym typeface="Century Gothic"/>
                    </a:endParaRPr>
                  </a:p>
                </p:txBody>
              </p:sp>
            </p:grpSp>
            <p:grpSp>
              <p:nvGrpSpPr>
                <p:cNvPr id="41" name="Google Shape;41;p117"/>
                <p:cNvGrpSpPr/>
                <p:nvPr/>
              </p:nvGrpSpPr>
              <p:grpSpPr>
                <a:xfrm>
                  <a:off x="4773471" y="1700938"/>
                  <a:ext cx="610491" cy="610491"/>
                  <a:chOff x="6514683" y="617027"/>
                  <a:chExt cx="756974" cy="756974"/>
                </a:xfrm>
              </p:grpSpPr>
              <p:sp>
                <p:nvSpPr>
                  <p:cNvPr id="42" name="Google Shape;42;p117"/>
                  <p:cNvSpPr/>
                  <p:nvPr/>
                </p:nvSpPr>
                <p:spPr>
                  <a:xfrm>
                    <a:off x="6514683" y="617027"/>
                    <a:ext cx="756974" cy="756974"/>
                  </a:xfrm>
                  <a:prstGeom prst="rect">
                    <a:avLst/>
                  </a:prstGeom>
                  <a:solidFill>
                    <a:srgbClr val="555559"/>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3" name="Google Shape;43;p117"/>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02</a:t>
                    </a:r>
                    <a:endParaRPr sz="2000" b="1">
                      <a:solidFill>
                        <a:schemeClr val="lt1"/>
                      </a:solidFill>
                      <a:latin typeface="Century Gothic"/>
                      <a:ea typeface="Century Gothic"/>
                      <a:cs typeface="Century Gothic"/>
                      <a:sym typeface="Century Gothic"/>
                    </a:endParaRPr>
                  </a:p>
                </p:txBody>
              </p:sp>
            </p:grpSp>
            <p:grpSp>
              <p:nvGrpSpPr>
                <p:cNvPr id="44" name="Google Shape;44;p117"/>
                <p:cNvGrpSpPr/>
                <p:nvPr/>
              </p:nvGrpSpPr>
              <p:grpSpPr>
                <a:xfrm>
                  <a:off x="4773471" y="2646998"/>
                  <a:ext cx="610491" cy="610491"/>
                  <a:chOff x="6514683" y="617027"/>
                  <a:chExt cx="756974" cy="756974"/>
                </a:xfrm>
              </p:grpSpPr>
              <p:sp>
                <p:nvSpPr>
                  <p:cNvPr id="45" name="Google Shape;45;p117"/>
                  <p:cNvSpPr/>
                  <p:nvPr/>
                </p:nvSpPr>
                <p:spPr>
                  <a:xfrm>
                    <a:off x="6514683" y="617027"/>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6" name="Google Shape;46;p117"/>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03</a:t>
                    </a:r>
                    <a:endParaRPr sz="2000" b="1">
                      <a:solidFill>
                        <a:schemeClr val="lt1"/>
                      </a:solidFill>
                      <a:latin typeface="Century Gothic"/>
                      <a:ea typeface="Century Gothic"/>
                      <a:cs typeface="Century Gothic"/>
                      <a:sym typeface="Century Gothic"/>
                    </a:endParaRPr>
                  </a:p>
                </p:txBody>
              </p:sp>
            </p:grpSp>
          </p:grpSp>
          <p:grpSp>
            <p:nvGrpSpPr>
              <p:cNvPr id="47" name="Google Shape;47;p117"/>
              <p:cNvGrpSpPr/>
              <p:nvPr/>
            </p:nvGrpSpPr>
            <p:grpSpPr>
              <a:xfrm>
                <a:off x="4968071" y="4169589"/>
                <a:ext cx="1097440" cy="2289269"/>
                <a:chOff x="4773471" y="861549"/>
                <a:chExt cx="616593" cy="2289269"/>
              </a:xfrm>
            </p:grpSpPr>
            <p:sp>
              <p:nvSpPr>
                <p:cNvPr id="48" name="Google Shape;48;p117"/>
                <p:cNvSpPr txBox="1"/>
                <p:nvPr/>
              </p:nvSpPr>
              <p:spPr>
                <a:xfrm>
                  <a:off x="4773471" y="861549"/>
                  <a:ext cx="610491"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01</a:t>
                  </a:r>
                  <a:endParaRPr sz="2000" b="1">
                    <a:solidFill>
                      <a:schemeClr val="lt1"/>
                    </a:solidFill>
                    <a:latin typeface="Century Gothic"/>
                    <a:ea typeface="Century Gothic"/>
                    <a:cs typeface="Century Gothic"/>
                    <a:sym typeface="Century Gothic"/>
                  </a:endParaRPr>
                </a:p>
              </p:txBody>
            </p:sp>
            <p:grpSp>
              <p:nvGrpSpPr>
                <p:cNvPr id="49" name="Google Shape;49;p117"/>
                <p:cNvGrpSpPr/>
                <p:nvPr/>
              </p:nvGrpSpPr>
              <p:grpSpPr>
                <a:xfrm>
                  <a:off x="4773471" y="900729"/>
                  <a:ext cx="610491" cy="1304029"/>
                  <a:chOff x="6514683" y="-375186"/>
                  <a:chExt cx="756974" cy="1616921"/>
                </a:xfrm>
              </p:grpSpPr>
              <p:sp>
                <p:nvSpPr>
                  <p:cNvPr id="50" name="Google Shape;50;p117"/>
                  <p:cNvSpPr/>
                  <p:nvPr/>
                </p:nvSpPr>
                <p:spPr>
                  <a:xfrm>
                    <a:off x="6514683" y="-375186"/>
                    <a:ext cx="756974" cy="756974"/>
                  </a:xfrm>
                  <a:prstGeom prst="rect">
                    <a:avLst/>
                  </a:prstGeom>
                  <a:solidFill>
                    <a:srgbClr val="555559"/>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1" name="Google Shape;51;p117"/>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02</a:t>
                    </a:r>
                    <a:endParaRPr sz="2000" b="1">
                      <a:solidFill>
                        <a:schemeClr val="lt1"/>
                      </a:solidFill>
                      <a:latin typeface="Century Gothic"/>
                      <a:ea typeface="Century Gothic"/>
                      <a:cs typeface="Century Gothic"/>
                      <a:sym typeface="Century Gothic"/>
                    </a:endParaRPr>
                  </a:p>
                </p:txBody>
              </p:sp>
            </p:grpSp>
            <p:grpSp>
              <p:nvGrpSpPr>
                <p:cNvPr id="52" name="Google Shape;52;p117"/>
                <p:cNvGrpSpPr/>
                <p:nvPr/>
              </p:nvGrpSpPr>
              <p:grpSpPr>
                <a:xfrm>
                  <a:off x="4773474" y="1931056"/>
                  <a:ext cx="616590" cy="1219762"/>
                  <a:chOff x="6514683" y="-270700"/>
                  <a:chExt cx="764536" cy="1512435"/>
                </a:xfrm>
              </p:grpSpPr>
              <p:sp>
                <p:nvSpPr>
                  <p:cNvPr id="53" name="Google Shape;53;p117"/>
                  <p:cNvSpPr/>
                  <p:nvPr/>
                </p:nvSpPr>
                <p:spPr>
                  <a:xfrm>
                    <a:off x="6522245" y="-270700"/>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54" name="Google Shape;54;p117"/>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03</a:t>
                    </a:r>
                    <a:endParaRPr sz="2000" b="1">
                      <a:solidFill>
                        <a:schemeClr val="lt1"/>
                      </a:solidFill>
                      <a:latin typeface="Century Gothic"/>
                      <a:ea typeface="Century Gothic"/>
                      <a:cs typeface="Century Gothic"/>
                      <a:sym typeface="Century Gothic"/>
                    </a:endParaRPr>
                  </a:p>
                </p:txBody>
              </p:sp>
            </p:grpSp>
          </p:grpSp>
        </p:grpSp>
        <p:pic>
          <p:nvPicPr>
            <p:cNvPr id="55" name="Google Shape;55;p117"/>
            <p:cNvPicPr preferRelativeResize="0"/>
            <p:nvPr/>
          </p:nvPicPr>
          <p:blipFill rotWithShape="1">
            <a:blip r:embed="rId4">
              <a:alphaModFix/>
            </a:blip>
            <a:srcRect/>
            <a:stretch/>
          </p:blipFill>
          <p:spPr>
            <a:xfrm>
              <a:off x="-1181" y="-14223"/>
              <a:ext cx="12192000" cy="1107558"/>
            </a:xfrm>
            <a:prstGeom prst="rect">
              <a:avLst/>
            </a:prstGeom>
            <a:noFill/>
            <a:ln>
              <a:noFill/>
            </a:ln>
          </p:spPr>
        </p:pic>
      </p:grpSp>
      <p:sp>
        <p:nvSpPr>
          <p:cNvPr id="56" name="Google Shape;56;p117"/>
          <p:cNvSpPr txBox="1"/>
          <p:nvPr/>
        </p:nvSpPr>
        <p:spPr>
          <a:xfrm>
            <a:off x="5009421" y="4311837"/>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04</a:t>
            </a:r>
            <a:endParaRPr sz="2000" b="1">
              <a:solidFill>
                <a:schemeClr val="lt1"/>
              </a:solidFill>
              <a:latin typeface="Century Gothic"/>
              <a:ea typeface="Century Gothic"/>
              <a:cs typeface="Century Gothic"/>
              <a:sym typeface="Century Gothic"/>
            </a:endParaRPr>
          </a:p>
        </p:txBody>
      </p:sp>
      <p:sp>
        <p:nvSpPr>
          <p:cNvPr id="57" name="Google Shape;57;p117"/>
          <p:cNvSpPr txBox="1"/>
          <p:nvPr/>
        </p:nvSpPr>
        <p:spPr>
          <a:xfrm>
            <a:off x="4978931" y="5327771"/>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05</a:t>
            </a:r>
            <a:endParaRPr sz="2000" b="1">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3"/>
        <p:cNvGrpSpPr/>
        <p:nvPr/>
      </p:nvGrpSpPr>
      <p:grpSpPr>
        <a:xfrm>
          <a:off x="0" y="0"/>
          <a:ext cx="0" cy="0"/>
          <a:chOff x="0" y="0"/>
          <a:chExt cx="0" cy="0"/>
        </a:xfrm>
      </p:grpSpPr>
      <p:sp>
        <p:nvSpPr>
          <p:cNvPr id="344" name="Google Shape;344;p1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5" name="Google Shape;345;p1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6" name="Google Shape;346;p1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1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8" name="Google Shape;348;p1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1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2"/>
        <p:cNvGrpSpPr/>
        <p:nvPr/>
      </p:nvGrpSpPr>
      <p:grpSpPr>
        <a:xfrm>
          <a:off x="0" y="0"/>
          <a:ext cx="0" cy="0"/>
          <a:chOff x="0" y="0"/>
          <a:chExt cx="0" cy="0"/>
        </a:xfrm>
      </p:grpSpPr>
      <p:sp>
        <p:nvSpPr>
          <p:cNvPr id="353" name="Google Shape;353;p1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1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7"/>
        <p:cNvGrpSpPr/>
        <p:nvPr/>
      </p:nvGrpSpPr>
      <p:grpSpPr>
        <a:xfrm>
          <a:off x="0" y="0"/>
          <a:ext cx="0" cy="0"/>
          <a:chOff x="0" y="0"/>
          <a:chExt cx="0" cy="0"/>
        </a:xfrm>
      </p:grpSpPr>
      <p:sp>
        <p:nvSpPr>
          <p:cNvPr id="358" name="Google Shape;358;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1"/>
        <p:cNvGrpSpPr/>
        <p:nvPr/>
      </p:nvGrpSpPr>
      <p:grpSpPr>
        <a:xfrm>
          <a:off x="0" y="0"/>
          <a:ext cx="0" cy="0"/>
          <a:chOff x="0" y="0"/>
          <a:chExt cx="0" cy="0"/>
        </a:xfrm>
      </p:grpSpPr>
      <p:sp>
        <p:nvSpPr>
          <p:cNvPr id="362" name="Google Shape;362;p1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1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4" name="Google Shape;364;p1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5" name="Google Shape;365;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8"/>
        <p:cNvGrpSpPr/>
        <p:nvPr/>
      </p:nvGrpSpPr>
      <p:grpSpPr>
        <a:xfrm>
          <a:off x="0" y="0"/>
          <a:ext cx="0" cy="0"/>
          <a:chOff x="0" y="0"/>
          <a:chExt cx="0" cy="0"/>
        </a:xfrm>
      </p:grpSpPr>
      <p:sp>
        <p:nvSpPr>
          <p:cNvPr id="369" name="Google Shape;369;p1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147"/>
          <p:cNvSpPr>
            <a:spLocks noGrp="1"/>
          </p:cNvSpPr>
          <p:nvPr>
            <p:ph type="pic" idx="2"/>
          </p:nvPr>
        </p:nvSpPr>
        <p:spPr>
          <a:xfrm>
            <a:off x="5183188" y="987425"/>
            <a:ext cx="6172200" cy="4873625"/>
          </a:xfrm>
          <a:prstGeom prst="rect">
            <a:avLst/>
          </a:prstGeom>
          <a:noFill/>
          <a:ln>
            <a:noFill/>
          </a:ln>
        </p:spPr>
      </p:sp>
      <p:sp>
        <p:nvSpPr>
          <p:cNvPr id="371" name="Google Shape;371;p1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2" name="Google Shape;372;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5"/>
        <p:cNvGrpSpPr/>
        <p:nvPr/>
      </p:nvGrpSpPr>
      <p:grpSpPr>
        <a:xfrm>
          <a:off x="0" y="0"/>
          <a:ext cx="0" cy="0"/>
          <a:chOff x="0" y="0"/>
          <a:chExt cx="0" cy="0"/>
        </a:xfrm>
      </p:grpSpPr>
      <p:sp>
        <p:nvSpPr>
          <p:cNvPr id="376" name="Google Shape;376;p1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1"/>
        <p:cNvGrpSpPr/>
        <p:nvPr/>
      </p:nvGrpSpPr>
      <p:grpSpPr>
        <a:xfrm>
          <a:off x="0" y="0"/>
          <a:ext cx="0" cy="0"/>
          <a:chOff x="0" y="0"/>
          <a:chExt cx="0" cy="0"/>
        </a:xfrm>
      </p:grpSpPr>
      <p:sp>
        <p:nvSpPr>
          <p:cNvPr id="382" name="Google Shape;382;p1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1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394"/>
        <p:cNvGrpSpPr/>
        <p:nvPr/>
      </p:nvGrpSpPr>
      <p:grpSpPr>
        <a:xfrm>
          <a:off x="0" y="0"/>
          <a:ext cx="0" cy="0"/>
          <a:chOff x="0" y="0"/>
          <a:chExt cx="0" cy="0"/>
        </a:xfrm>
      </p:grpSpPr>
      <p:sp>
        <p:nvSpPr>
          <p:cNvPr id="395" name="Google Shape;395;p1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10"/>
          <p:cNvSpPr/>
          <p:nvPr/>
        </p:nvSpPr>
        <p:spPr>
          <a:xfrm>
            <a:off x="0" y="6676644"/>
            <a:ext cx="12192000" cy="18135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10"/>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rgbClr val="FFC5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10"/>
          <p:cNvSpPr txBox="1">
            <a:spLocks noGrp="1"/>
          </p:cNvSpPr>
          <p:nvPr>
            <p:ph type="title"/>
          </p:nvPr>
        </p:nvSpPr>
        <p:spPr>
          <a:xfrm>
            <a:off x="832103" y="1761744"/>
            <a:ext cx="10515600" cy="19723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6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 name="Google Shape;399;p110"/>
          <p:cNvSpPr txBox="1">
            <a:spLocks noGrp="1"/>
          </p:cNvSpPr>
          <p:nvPr>
            <p:ph type="body" idx="1"/>
          </p:nvPr>
        </p:nvSpPr>
        <p:spPr>
          <a:xfrm>
            <a:off x="832103" y="1761744"/>
            <a:ext cx="10515600" cy="19723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0" name="Google Shape;400;p11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11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11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403"/>
        <p:cNvGrpSpPr/>
        <p:nvPr/>
      </p:nvGrpSpPr>
      <p:grpSpPr>
        <a:xfrm>
          <a:off x="0" y="0"/>
          <a:ext cx="0" cy="0"/>
          <a:chOff x="0" y="0"/>
          <a:chExt cx="0" cy="0"/>
        </a:xfrm>
      </p:grpSpPr>
      <p:sp>
        <p:nvSpPr>
          <p:cNvPr id="404" name="Google Shape;404;p150"/>
          <p:cNvSpPr txBox="1">
            <a:spLocks noGrp="1"/>
          </p:cNvSpPr>
          <p:nvPr>
            <p:ph type="ctrTitle"/>
          </p:nvPr>
        </p:nvSpPr>
        <p:spPr>
          <a:xfrm>
            <a:off x="2364739" y="631610"/>
            <a:ext cx="7462520" cy="69659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15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5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15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150"/>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9"/>
        <p:cNvGrpSpPr/>
        <p:nvPr/>
      </p:nvGrpSpPr>
      <p:grpSpPr>
        <a:xfrm>
          <a:off x="0" y="0"/>
          <a:ext cx="0" cy="0"/>
          <a:chOff x="0" y="0"/>
          <a:chExt cx="0" cy="0"/>
        </a:xfrm>
      </p:grpSpPr>
      <p:sp>
        <p:nvSpPr>
          <p:cNvPr id="410" name="Google Shape;410;p151"/>
          <p:cNvSpPr txBox="1">
            <a:spLocks noGrp="1"/>
          </p:cNvSpPr>
          <p:nvPr>
            <p:ph type="title"/>
          </p:nvPr>
        </p:nvSpPr>
        <p:spPr>
          <a:xfrm>
            <a:off x="832103" y="1761744"/>
            <a:ext cx="10515600" cy="19723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6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1" name="Google Shape;411;p151"/>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2" name="Google Shape;412;p151"/>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3" name="Google Shape;413;p15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15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15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ray Slide">
  <p:cSld name="Gray Slide">
    <p:spTree>
      <p:nvGrpSpPr>
        <p:cNvPr id="1" name="Shape 58"/>
        <p:cNvGrpSpPr/>
        <p:nvPr/>
      </p:nvGrpSpPr>
      <p:grpSpPr>
        <a:xfrm>
          <a:off x="0" y="0"/>
          <a:ext cx="0" cy="0"/>
          <a:chOff x="0" y="0"/>
          <a:chExt cx="0" cy="0"/>
        </a:xfrm>
      </p:grpSpPr>
      <p:sp>
        <p:nvSpPr>
          <p:cNvPr id="59" name="Google Shape;59;p118" descr="Shape, rectangle&#10;&#10;Description automatically generated"/>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16"/>
        <p:cNvGrpSpPr/>
        <p:nvPr/>
      </p:nvGrpSpPr>
      <p:grpSpPr>
        <a:xfrm>
          <a:off x="0" y="0"/>
          <a:ext cx="0" cy="0"/>
          <a:chOff x="0" y="0"/>
          <a:chExt cx="0" cy="0"/>
        </a:xfrm>
      </p:grpSpPr>
      <p:sp>
        <p:nvSpPr>
          <p:cNvPr id="417" name="Google Shape;417;p152"/>
          <p:cNvSpPr txBox="1">
            <a:spLocks noGrp="1"/>
          </p:cNvSpPr>
          <p:nvPr>
            <p:ph type="title"/>
          </p:nvPr>
        </p:nvSpPr>
        <p:spPr>
          <a:xfrm>
            <a:off x="832103" y="1761744"/>
            <a:ext cx="10515600" cy="197231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6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15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5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5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421"/>
        <p:cNvGrpSpPr/>
        <p:nvPr/>
      </p:nvGrpSpPr>
      <p:grpSpPr>
        <a:xfrm>
          <a:off x="0" y="0"/>
          <a:ext cx="0" cy="0"/>
          <a:chOff x="0" y="0"/>
          <a:chExt cx="0" cy="0"/>
        </a:xfrm>
      </p:grpSpPr>
      <p:sp>
        <p:nvSpPr>
          <p:cNvPr id="422" name="Google Shape;422;p15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15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15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1"/>
        <p:cNvGrpSpPr/>
        <p:nvPr/>
      </p:nvGrpSpPr>
      <p:grpSpPr>
        <a:xfrm>
          <a:off x="0" y="0"/>
          <a:ext cx="0" cy="0"/>
          <a:chOff x="0" y="0"/>
          <a:chExt cx="0" cy="0"/>
        </a:xfrm>
      </p:grpSpPr>
      <p:sp>
        <p:nvSpPr>
          <p:cNvPr id="432" name="Google Shape;432;p112"/>
          <p:cNvSpPr txBox="1"/>
          <p:nvPr/>
        </p:nvSpPr>
        <p:spPr>
          <a:xfrm>
            <a:off x="5009421" y="4311837"/>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04</a:t>
            </a:r>
            <a:endParaRPr sz="2000" b="1">
              <a:solidFill>
                <a:schemeClr val="lt1"/>
              </a:solidFill>
              <a:latin typeface="Century Gothic"/>
              <a:ea typeface="Century Gothic"/>
              <a:cs typeface="Century Gothic"/>
              <a:sym typeface="Century Gothic"/>
            </a:endParaRPr>
          </a:p>
        </p:txBody>
      </p:sp>
      <p:sp>
        <p:nvSpPr>
          <p:cNvPr id="433" name="Google Shape;433;p112"/>
          <p:cNvSpPr txBox="1"/>
          <p:nvPr/>
        </p:nvSpPr>
        <p:spPr>
          <a:xfrm>
            <a:off x="4978931" y="5327771"/>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05</a:t>
            </a:r>
            <a:endParaRPr sz="2000" b="1">
              <a:solidFill>
                <a:schemeClr val="lt1"/>
              </a:solidFill>
              <a:latin typeface="Century Gothic"/>
              <a:ea typeface="Century Gothic"/>
              <a:cs typeface="Century Gothic"/>
              <a:sym typeface="Century Gothic"/>
            </a:endParaRPr>
          </a:p>
        </p:txBody>
      </p:sp>
      <p:pic>
        <p:nvPicPr>
          <p:cNvPr id="434" name="Google Shape;434;p112" descr="Shape, rectangl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5" name="Google Shape;435;p112"/>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36"/>
        <p:cNvGrpSpPr/>
        <p:nvPr/>
      </p:nvGrpSpPr>
      <p:grpSpPr>
        <a:xfrm>
          <a:off x="0" y="0"/>
          <a:ext cx="0" cy="0"/>
          <a:chOff x="0" y="0"/>
          <a:chExt cx="0" cy="0"/>
        </a:xfrm>
      </p:grpSpPr>
      <p:pic>
        <p:nvPicPr>
          <p:cNvPr id="437" name="Google Shape;437;p154" descr="A group of people posing for a phot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38" name="Google Shape;438;p154"/>
          <p:cNvSpPr txBox="1">
            <a:spLocks noGrp="1"/>
          </p:cNvSpPr>
          <p:nvPr>
            <p:ph type="title"/>
          </p:nvPr>
        </p:nvSpPr>
        <p:spPr>
          <a:xfrm>
            <a:off x="838200" y="5021686"/>
            <a:ext cx="10515600" cy="84853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439"/>
        <p:cNvGrpSpPr/>
        <p:nvPr/>
      </p:nvGrpSpPr>
      <p:grpSpPr>
        <a:xfrm>
          <a:off x="0" y="0"/>
          <a:ext cx="0" cy="0"/>
          <a:chOff x="0" y="0"/>
          <a:chExt cx="0" cy="0"/>
        </a:xfrm>
      </p:grpSpPr>
      <p:grpSp>
        <p:nvGrpSpPr>
          <p:cNvPr id="440" name="Google Shape;440;p155"/>
          <p:cNvGrpSpPr/>
          <p:nvPr/>
        </p:nvGrpSpPr>
        <p:grpSpPr>
          <a:xfrm>
            <a:off x="-1181" y="-14223"/>
            <a:ext cx="12192000" cy="6872223"/>
            <a:chOff x="-1181" y="-14223"/>
            <a:chExt cx="12192000" cy="6872223"/>
          </a:xfrm>
        </p:grpSpPr>
        <p:sp>
          <p:nvSpPr>
            <p:cNvPr id="441" name="Google Shape;441;p155"/>
            <p:cNvSpPr/>
            <p:nvPr/>
          </p:nvSpPr>
          <p:spPr>
            <a:xfrm>
              <a:off x="3972200" y="868654"/>
              <a:ext cx="587177" cy="5989346"/>
            </a:xfrm>
            <a:prstGeom prst="rect">
              <a:avLst/>
            </a:prstGeom>
            <a:solidFill>
              <a:srgbClr val="6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42" name="Google Shape;442;p155"/>
            <p:cNvSpPr/>
            <p:nvPr/>
          </p:nvSpPr>
          <p:spPr>
            <a:xfrm>
              <a:off x="2979" y="3132877"/>
              <a:ext cx="4559377" cy="1249411"/>
            </a:xfrm>
            <a:prstGeom prst="rect">
              <a:avLst/>
            </a:prstGeom>
            <a:solidFill>
              <a:srgbClr val="5555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443" name="Google Shape;443;p155" descr="A drawing of a face&#10;&#10;Description automatically generated"/>
            <p:cNvPicPr preferRelativeResize="0"/>
            <p:nvPr/>
          </p:nvPicPr>
          <p:blipFill rotWithShape="1">
            <a:blip r:embed="rId2">
              <a:alphaModFix/>
            </a:blip>
            <a:srcRect/>
            <a:stretch/>
          </p:blipFill>
          <p:spPr>
            <a:xfrm>
              <a:off x="1128458" y="6051104"/>
              <a:ext cx="1387128" cy="610491"/>
            </a:xfrm>
            <a:prstGeom prst="rect">
              <a:avLst/>
            </a:prstGeom>
            <a:noFill/>
            <a:ln>
              <a:noFill/>
            </a:ln>
          </p:spPr>
        </p:pic>
        <p:sp>
          <p:nvSpPr>
            <p:cNvPr id="444" name="Google Shape;444;p155"/>
            <p:cNvSpPr/>
            <p:nvPr/>
          </p:nvSpPr>
          <p:spPr>
            <a:xfrm>
              <a:off x="666655" y="3345752"/>
              <a:ext cx="262443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800" b="1">
                  <a:solidFill>
                    <a:schemeClr val="lt1"/>
                  </a:solidFill>
                  <a:latin typeface="Century Gothic"/>
                  <a:ea typeface="Century Gothic"/>
                  <a:cs typeface="Century Gothic"/>
                  <a:sym typeface="Century Gothic"/>
                </a:rPr>
                <a:t>Agenda</a:t>
              </a:r>
              <a:endParaRPr sz="2800">
                <a:solidFill>
                  <a:schemeClr val="lt1"/>
                </a:solidFill>
                <a:latin typeface="Calibri"/>
                <a:ea typeface="Calibri"/>
                <a:cs typeface="Calibri"/>
                <a:sym typeface="Calibri"/>
              </a:endParaRPr>
            </a:p>
          </p:txBody>
        </p:sp>
        <p:sp>
          <p:nvSpPr>
            <p:cNvPr id="445" name="Google Shape;445;p155"/>
            <p:cNvSpPr txBox="1"/>
            <p:nvPr/>
          </p:nvSpPr>
          <p:spPr>
            <a:xfrm>
              <a:off x="44539" y="5045165"/>
              <a:ext cx="3938953" cy="40011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rgbClr val="8F2928"/>
                  </a:solidFill>
                  <a:latin typeface="Century Gothic"/>
                  <a:ea typeface="Century Gothic"/>
                  <a:cs typeface="Century Gothic"/>
                  <a:sym typeface="Century Gothic"/>
                </a:rPr>
                <a:t>INSPIRE. </a:t>
              </a:r>
              <a:r>
                <a:rPr lang="en-US" sz="2000" b="1">
                  <a:solidFill>
                    <a:srgbClr val="3A3838"/>
                  </a:solidFill>
                  <a:latin typeface="Century Gothic"/>
                  <a:ea typeface="Century Gothic"/>
                  <a:cs typeface="Century Gothic"/>
                  <a:sym typeface="Century Gothic"/>
                </a:rPr>
                <a:t>EQUIP. </a:t>
              </a:r>
              <a:r>
                <a:rPr lang="en-US" sz="2000" b="1">
                  <a:solidFill>
                    <a:srgbClr val="8F2928"/>
                  </a:solidFill>
                  <a:latin typeface="Century Gothic"/>
                  <a:ea typeface="Century Gothic"/>
                  <a:cs typeface="Century Gothic"/>
                  <a:sym typeface="Century Gothic"/>
                </a:rPr>
                <a:t>IMAGINE.</a:t>
              </a:r>
              <a:endParaRPr/>
            </a:p>
          </p:txBody>
        </p:sp>
        <p:pic>
          <p:nvPicPr>
            <p:cNvPr id="446" name="Google Shape;446;p155" descr="Diagram&#10;&#10;Description automatically generated"/>
            <p:cNvPicPr preferRelativeResize="0"/>
            <p:nvPr/>
          </p:nvPicPr>
          <p:blipFill rotWithShape="1">
            <a:blip r:embed="rId3">
              <a:alphaModFix/>
            </a:blip>
            <a:srcRect/>
            <a:stretch/>
          </p:blipFill>
          <p:spPr>
            <a:xfrm>
              <a:off x="0" y="877652"/>
              <a:ext cx="3972200" cy="2262562"/>
            </a:xfrm>
            <a:prstGeom prst="rect">
              <a:avLst/>
            </a:prstGeom>
            <a:noFill/>
            <a:ln>
              <a:noFill/>
            </a:ln>
          </p:spPr>
        </p:pic>
        <p:grpSp>
          <p:nvGrpSpPr>
            <p:cNvPr id="447" name="Google Shape;447;p155"/>
            <p:cNvGrpSpPr/>
            <p:nvPr/>
          </p:nvGrpSpPr>
          <p:grpSpPr>
            <a:xfrm>
              <a:off x="4968071" y="1360716"/>
              <a:ext cx="1097440" cy="5098142"/>
              <a:chOff x="4968071" y="1360716"/>
              <a:chExt cx="1097440" cy="5098142"/>
            </a:xfrm>
          </p:grpSpPr>
          <p:grpSp>
            <p:nvGrpSpPr>
              <p:cNvPr id="448" name="Google Shape;448;p155"/>
              <p:cNvGrpSpPr/>
              <p:nvPr/>
            </p:nvGrpSpPr>
            <p:grpSpPr>
              <a:xfrm>
                <a:off x="4978932" y="1360716"/>
                <a:ext cx="1086579" cy="2502611"/>
                <a:chOff x="4773471" y="754878"/>
                <a:chExt cx="610491" cy="2502611"/>
              </a:xfrm>
            </p:grpSpPr>
            <p:grpSp>
              <p:nvGrpSpPr>
                <p:cNvPr id="449" name="Google Shape;449;p155"/>
                <p:cNvGrpSpPr/>
                <p:nvPr/>
              </p:nvGrpSpPr>
              <p:grpSpPr>
                <a:xfrm>
                  <a:off x="4773471" y="754878"/>
                  <a:ext cx="610491" cy="610491"/>
                  <a:chOff x="6106717" y="501611"/>
                  <a:chExt cx="756974" cy="756974"/>
                </a:xfrm>
              </p:grpSpPr>
              <p:sp>
                <p:nvSpPr>
                  <p:cNvPr id="450" name="Google Shape;450;p155"/>
                  <p:cNvSpPr/>
                  <p:nvPr/>
                </p:nvSpPr>
                <p:spPr>
                  <a:xfrm>
                    <a:off x="6106717" y="501611"/>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1" name="Google Shape;451;p155"/>
                  <p:cNvSpPr txBox="1"/>
                  <p:nvPr/>
                </p:nvSpPr>
                <p:spPr>
                  <a:xfrm>
                    <a:off x="6106717" y="633877"/>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01</a:t>
                    </a:r>
                    <a:endParaRPr sz="2000" b="1">
                      <a:solidFill>
                        <a:schemeClr val="lt1"/>
                      </a:solidFill>
                      <a:latin typeface="Century Gothic"/>
                      <a:ea typeface="Century Gothic"/>
                      <a:cs typeface="Century Gothic"/>
                      <a:sym typeface="Century Gothic"/>
                    </a:endParaRPr>
                  </a:p>
                </p:txBody>
              </p:sp>
            </p:grpSp>
            <p:grpSp>
              <p:nvGrpSpPr>
                <p:cNvPr id="452" name="Google Shape;452;p155"/>
                <p:cNvGrpSpPr/>
                <p:nvPr/>
              </p:nvGrpSpPr>
              <p:grpSpPr>
                <a:xfrm>
                  <a:off x="4773471" y="1700938"/>
                  <a:ext cx="610491" cy="610491"/>
                  <a:chOff x="6514683" y="617027"/>
                  <a:chExt cx="756974" cy="756974"/>
                </a:xfrm>
              </p:grpSpPr>
              <p:sp>
                <p:nvSpPr>
                  <p:cNvPr id="453" name="Google Shape;453;p155"/>
                  <p:cNvSpPr/>
                  <p:nvPr/>
                </p:nvSpPr>
                <p:spPr>
                  <a:xfrm>
                    <a:off x="6514683" y="617027"/>
                    <a:ext cx="756974" cy="756974"/>
                  </a:xfrm>
                  <a:prstGeom prst="rect">
                    <a:avLst/>
                  </a:prstGeom>
                  <a:solidFill>
                    <a:srgbClr val="555559"/>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4" name="Google Shape;454;p155"/>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02</a:t>
                    </a:r>
                    <a:endParaRPr sz="2000" b="1">
                      <a:solidFill>
                        <a:schemeClr val="lt1"/>
                      </a:solidFill>
                      <a:latin typeface="Century Gothic"/>
                      <a:ea typeface="Century Gothic"/>
                      <a:cs typeface="Century Gothic"/>
                      <a:sym typeface="Century Gothic"/>
                    </a:endParaRPr>
                  </a:p>
                </p:txBody>
              </p:sp>
            </p:grpSp>
            <p:grpSp>
              <p:nvGrpSpPr>
                <p:cNvPr id="455" name="Google Shape;455;p155"/>
                <p:cNvGrpSpPr/>
                <p:nvPr/>
              </p:nvGrpSpPr>
              <p:grpSpPr>
                <a:xfrm>
                  <a:off x="4773471" y="2646998"/>
                  <a:ext cx="610491" cy="610491"/>
                  <a:chOff x="6514683" y="617027"/>
                  <a:chExt cx="756974" cy="756974"/>
                </a:xfrm>
              </p:grpSpPr>
              <p:sp>
                <p:nvSpPr>
                  <p:cNvPr id="456" name="Google Shape;456;p155"/>
                  <p:cNvSpPr/>
                  <p:nvPr/>
                </p:nvSpPr>
                <p:spPr>
                  <a:xfrm>
                    <a:off x="6514683" y="617027"/>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7" name="Google Shape;457;p155"/>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03</a:t>
                    </a:r>
                    <a:endParaRPr sz="2000" b="1">
                      <a:solidFill>
                        <a:schemeClr val="lt1"/>
                      </a:solidFill>
                      <a:latin typeface="Century Gothic"/>
                      <a:ea typeface="Century Gothic"/>
                      <a:cs typeface="Century Gothic"/>
                      <a:sym typeface="Century Gothic"/>
                    </a:endParaRPr>
                  </a:p>
                </p:txBody>
              </p:sp>
            </p:grpSp>
          </p:grpSp>
          <p:grpSp>
            <p:nvGrpSpPr>
              <p:cNvPr id="458" name="Google Shape;458;p155"/>
              <p:cNvGrpSpPr/>
              <p:nvPr/>
            </p:nvGrpSpPr>
            <p:grpSpPr>
              <a:xfrm>
                <a:off x="4968071" y="4169589"/>
                <a:ext cx="1097440" cy="2289269"/>
                <a:chOff x="4773471" y="861549"/>
                <a:chExt cx="616593" cy="2289269"/>
              </a:xfrm>
            </p:grpSpPr>
            <p:sp>
              <p:nvSpPr>
                <p:cNvPr id="459" name="Google Shape;459;p155"/>
                <p:cNvSpPr txBox="1"/>
                <p:nvPr/>
              </p:nvSpPr>
              <p:spPr>
                <a:xfrm>
                  <a:off x="4773471" y="861549"/>
                  <a:ext cx="610491"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01</a:t>
                  </a:r>
                  <a:endParaRPr sz="2000" b="1">
                    <a:solidFill>
                      <a:schemeClr val="lt1"/>
                    </a:solidFill>
                    <a:latin typeface="Century Gothic"/>
                    <a:ea typeface="Century Gothic"/>
                    <a:cs typeface="Century Gothic"/>
                    <a:sym typeface="Century Gothic"/>
                  </a:endParaRPr>
                </a:p>
              </p:txBody>
            </p:sp>
            <p:grpSp>
              <p:nvGrpSpPr>
                <p:cNvPr id="460" name="Google Shape;460;p155"/>
                <p:cNvGrpSpPr/>
                <p:nvPr/>
              </p:nvGrpSpPr>
              <p:grpSpPr>
                <a:xfrm>
                  <a:off x="4773471" y="900729"/>
                  <a:ext cx="610491" cy="1304029"/>
                  <a:chOff x="6514683" y="-375186"/>
                  <a:chExt cx="756974" cy="1616921"/>
                </a:xfrm>
              </p:grpSpPr>
              <p:sp>
                <p:nvSpPr>
                  <p:cNvPr id="461" name="Google Shape;461;p155"/>
                  <p:cNvSpPr/>
                  <p:nvPr/>
                </p:nvSpPr>
                <p:spPr>
                  <a:xfrm>
                    <a:off x="6514683" y="-375186"/>
                    <a:ext cx="756974" cy="756974"/>
                  </a:xfrm>
                  <a:prstGeom prst="rect">
                    <a:avLst/>
                  </a:prstGeom>
                  <a:solidFill>
                    <a:srgbClr val="555559"/>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62" name="Google Shape;462;p155"/>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02</a:t>
                    </a:r>
                    <a:endParaRPr sz="2000" b="1">
                      <a:solidFill>
                        <a:schemeClr val="lt1"/>
                      </a:solidFill>
                      <a:latin typeface="Century Gothic"/>
                      <a:ea typeface="Century Gothic"/>
                      <a:cs typeface="Century Gothic"/>
                      <a:sym typeface="Century Gothic"/>
                    </a:endParaRPr>
                  </a:p>
                </p:txBody>
              </p:sp>
            </p:grpSp>
            <p:grpSp>
              <p:nvGrpSpPr>
                <p:cNvPr id="463" name="Google Shape;463;p155"/>
                <p:cNvGrpSpPr/>
                <p:nvPr/>
              </p:nvGrpSpPr>
              <p:grpSpPr>
                <a:xfrm>
                  <a:off x="4773474" y="1931056"/>
                  <a:ext cx="616590" cy="1219762"/>
                  <a:chOff x="6514683" y="-270700"/>
                  <a:chExt cx="764536" cy="1512435"/>
                </a:xfrm>
              </p:grpSpPr>
              <p:sp>
                <p:nvSpPr>
                  <p:cNvPr id="464" name="Google Shape;464;p155"/>
                  <p:cNvSpPr/>
                  <p:nvPr/>
                </p:nvSpPr>
                <p:spPr>
                  <a:xfrm>
                    <a:off x="6522245" y="-270700"/>
                    <a:ext cx="756974" cy="756974"/>
                  </a:xfrm>
                  <a:prstGeom prst="rect">
                    <a:avLst/>
                  </a:prstGeom>
                  <a:solidFill>
                    <a:srgbClr val="8F2928"/>
                  </a:solidFill>
                  <a:ln w="12700" cap="flat" cmpd="sng">
                    <a:solidFill>
                      <a:srgbClr val="C5C2C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65" name="Google Shape;465;p155"/>
                  <p:cNvSpPr txBox="1"/>
                  <p:nvPr/>
                </p:nvSpPr>
                <p:spPr>
                  <a:xfrm>
                    <a:off x="6514683" y="749293"/>
                    <a:ext cx="756974" cy="492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03</a:t>
                    </a:r>
                    <a:endParaRPr sz="2000" b="1">
                      <a:solidFill>
                        <a:schemeClr val="lt1"/>
                      </a:solidFill>
                      <a:latin typeface="Century Gothic"/>
                      <a:ea typeface="Century Gothic"/>
                      <a:cs typeface="Century Gothic"/>
                      <a:sym typeface="Century Gothic"/>
                    </a:endParaRPr>
                  </a:p>
                </p:txBody>
              </p:sp>
            </p:grpSp>
          </p:grpSp>
        </p:grpSp>
        <p:pic>
          <p:nvPicPr>
            <p:cNvPr id="466" name="Google Shape;466;p155"/>
            <p:cNvPicPr preferRelativeResize="0"/>
            <p:nvPr/>
          </p:nvPicPr>
          <p:blipFill rotWithShape="1">
            <a:blip r:embed="rId4">
              <a:alphaModFix/>
            </a:blip>
            <a:srcRect/>
            <a:stretch/>
          </p:blipFill>
          <p:spPr>
            <a:xfrm>
              <a:off x="-1181" y="-14223"/>
              <a:ext cx="12192000" cy="1107558"/>
            </a:xfrm>
            <a:prstGeom prst="rect">
              <a:avLst/>
            </a:prstGeom>
            <a:noFill/>
            <a:ln>
              <a:noFill/>
            </a:ln>
          </p:spPr>
        </p:pic>
      </p:grpSp>
      <p:sp>
        <p:nvSpPr>
          <p:cNvPr id="467" name="Google Shape;467;p155"/>
          <p:cNvSpPr txBox="1"/>
          <p:nvPr/>
        </p:nvSpPr>
        <p:spPr>
          <a:xfrm>
            <a:off x="5009421" y="4311837"/>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04</a:t>
            </a:r>
            <a:endParaRPr sz="2000" b="1">
              <a:solidFill>
                <a:schemeClr val="lt1"/>
              </a:solidFill>
              <a:latin typeface="Century Gothic"/>
              <a:ea typeface="Century Gothic"/>
              <a:cs typeface="Century Gothic"/>
              <a:sym typeface="Century Gothic"/>
            </a:endParaRPr>
          </a:p>
        </p:txBody>
      </p:sp>
      <p:sp>
        <p:nvSpPr>
          <p:cNvPr id="468" name="Google Shape;468;p155"/>
          <p:cNvSpPr txBox="1"/>
          <p:nvPr/>
        </p:nvSpPr>
        <p:spPr>
          <a:xfrm>
            <a:off x="4978931" y="5327771"/>
            <a:ext cx="1086579" cy="3971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entury Gothic"/>
                <a:ea typeface="Century Gothic"/>
                <a:cs typeface="Century Gothic"/>
                <a:sym typeface="Century Gothic"/>
              </a:rPr>
              <a:t>05</a:t>
            </a:r>
            <a:endParaRPr sz="2000" b="1">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roon Slide">
  <p:cSld name="Maroon Slide">
    <p:spTree>
      <p:nvGrpSpPr>
        <p:cNvPr id="1" name="Shape 469"/>
        <p:cNvGrpSpPr/>
        <p:nvPr/>
      </p:nvGrpSpPr>
      <p:grpSpPr>
        <a:xfrm>
          <a:off x="0" y="0"/>
          <a:ext cx="0" cy="0"/>
          <a:chOff x="0" y="0"/>
          <a:chExt cx="0" cy="0"/>
        </a:xfrm>
      </p:grpSpPr>
      <p:pic>
        <p:nvPicPr>
          <p:cNvPr id="470" name="Google Shape;470;p156"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Gray Slide">
  <p:cSld name="Gray Slide">
    <p:spTree>
      <p:nvGrpSpPr>
        <p:cNvPr id="1" name="Shape 471"/>
        <p:cNvGrpSpPr/>
        <p:nvPr/>
      </p:nvGrpSpPr>
      <p:grpSpPr>
        <a:xfrm>
          <a:off x="0" y="0"/>
          <a:ext cx="0" cy="0"/>
          <a:chOff x="0" y="0"/>
          <a:chExt cx="0" cy="0"/>
        </a:xfrm>
      </p:grpSpPr>
      <p:sp>
        <p:nvSpPr>
          <p:cNvPr id="472" name="Google Shape;472;p157" descr="Shape, rectangle&#10;&#10;Description automatically generated"/>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473"/>
        <p:cNvGrpSpPr/>
        <p:nvPr/>
      </p:nvGrpSpPr>
      <p:grpSpPr>
        <a:xfrm>
          <a:off x="0" y="0"/>
          <a:ext cx="0" cy="0"/>
          <a:chOff x="0" y="0"/>
          <a:chExt cx="0" cy="0"/>
        </a:xfrm>
      </p:grpSpPr>
      <p:sp>
        <p:nvSpPr>
          <p:cNvPr id="474" name="Google Shape;474;p158" descr="Shape, rectangle&#10;&#10;Description automatically generated"/>
          <p:cNvSpPr/>
          <p:nvPr/>
        </p:nvSpPr>
        <p:spPr>
          <a:xfrm>
            <a:off x="0" y="0"/>
            <a:ext cx="12192000" cy="6858000"/>
          </a:xfrm>
          <a:prstGeom prst="rect">
            <a:avLst/>
          </a:prstGeom>
          <a:solidFill>
            <a:srgbClr val="FFFFFF"/>
          </a:solidFill>
          <a:ln>
            <a:noFill/>
          </a:ln>
        </p:spPr>
      </p:sp>
      <p:sp>
        <p:nvSpPr>
          <p:cNvPr id="475" name="Google Shape;475;p158"/>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Side Slide" type="blank">
  <p:cSld name="BLANK">
    <p:spTree>
      <p:nvGrpSpPr>
        <p:cNvPr id="1" name="Shape 476"/>
        <p:cNvGrpSpPr/>
        <p:nvPr/>
      </p:nvGrpSpPr>
      <p:grpSpPr>
        <a:xfrm>
          <a:off x="0" y="0"/>
          <a:ext cx="0" cy="0"/>
          <a:chOff x="0" y="0"/>
          <a:chExt cx="0" cy="0"/>
        </a:xfrm>
      </p:grpSpPr>
      <p:sp>
        <p:nvSpPr>
          <p:cNvPr id="477" name="Google Shape;477;p159" descr="Shape&#10;&#10;Description automatically generated"/>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lor Slide">
  <p:cSld name="Two Color Slide">
    <p:spTree>
      <p:nvGrpSpPr>
        <p:cNvPr id="1" name="Shape 478"/>
        <p:cNvGrpSpPr/>
        <p:nvPr/>
      </p:nvGrpSpPr>
      <p:grpSpPr>
        <a:xfrm>
          <a:off x="0" y="0"/>
          <a:ext cx="0" cy="0"/>
          <a:chOff x="0" y="0"/>
          <a:chExt cx="0" cy="0"/>
        </a:xfrm>
      </p:grpSpPr>
      <p:sp>
        <p:nvSpPr>
          <p:cNvPr id="479" name="Google Shape;479;p160" descr="Background pattern&#10;&#10;Description automatically generated with medium confidence"/>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60"/>
        <p:cNvGrpSpPr/>
        <p:nvPr/>
      </p:nvGrpSpPr>
      <p:grpSpPr>
        <a:xfrm>
          <a:off x="0" y="0"/>
          <a:ext cx="0" cy="0"/>
          <a:chOff x="0" y="0"/>
          <a:chExt cx="0" cy="0"/>
        </a:xfrm>
      </p:grpSpPr>
      <p:sp>
        <p:nvSpPr>
          <p:cNvPr id="61" name="Google Shape;61;p119" descr="Shape, rectangle&#10;&#10;Description automatically generated"/>
          <p:cNvSpPr/>
          <p:nvPr/>
        </p:nvSpPr>
        <p:spPr>
          <a:xfrm>
            <a:off x="0" y="0"/>
            <a:ext cx="12192000" cy="6858000"/>
          </a:xfrm>
          <a:prstGeom prst="rect">
            <a:avLst/>
          </a:prstGeom>
          <a:solidFill>
            <a:srgbClr val="FFFFFF"/>
          </a:solidFill>
          <a:ln>
            <a:noFill/>
          </a:ln>
        </p:spPr>
      </p:sp>
      <p:sp>
        <p:nvSpPr>
          <p:cNvPr id="62" name="Google Shape;62;p119"/>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80"/>
        <p:cNvGrpSpPr/>
        <p:nvPr/>
      </p:nvGrpSpPr>
      <p:grpSpPr>
        <a:xfrm>
          <a:off x="0" y="0"/>
          <a:ext cx="0" cy="0"/>
          <a:chOff x="0" y="0"/>
          <a:chExt cx="0" cy="0"/>
        </a:xfrm>
      </p:grpSpPr>
      <p:pic>
        <p:nvPicPr>
          <p:cNvPr id="481" name="Google Shape;481;p161" descr="A picture containing treemap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82" name="Google Shape;482;p161"/>
          <p:cNvSpPr txBox="1"/>
          <p:nvPr/>
        </p:nvSpPr>
        <p:spPr>
          <a:xfrm>
            <a:off x="2937409" y="2811328"/>
            <a:ext cx="6344156" cy="17275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FORT BEND ISD</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16431 Lexington Blvd.</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Sugar Land, TX 77479</a:t>
            </a:r>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281-634-1000</a:t>
            </a:r>
            <a:endParaRPr/>
          </a:p>
          <a:p>
            <a:pPr marL="0" marR="0" lvl="0" indent="0" algn="ctr" rtl="0">
              <a:lnSpc>
                <a:spcPct val="150000"/>
              </a:lnSpc>
              <a:spcBef>
                <a:spcPts val="0"/>
              </a:spcBef>
              <a:spcAft>
                <a:spcPts val="0"/>
              </a:spcAft>
              <a:buNone/>
            </a:pPr>
            <a:endParaRPr sz="1200">
              <a:solidFill>
                <a:schemeClr val="lt1"/>
              </a:solidFill>
              <a:latin typeface="Arial"/>
              <a:ea typeface="Arial"/>
              <a:cs typeface="Arial"/>
              <a:sym typeface="Arial"/>
            </a:endParaRPr>
          </a:p>
          <a:p>
            <a:pPr marL="0" marR="0" lvl="0" indent="0" algn="ctr" rtl="0">
              <a:lnSpc>
                <a:spcPct val="150000"/>
              </a:lnSpc>
              <a:spcBef>
                <a:spcPts val="0"/>
              </a:spcBef>
              <a:spcAft>
                <a:spcPts val="0"/>
              </a:spcAft>
              <a:buNone/>
            </a:pPr>
            <a:r>
              <a:rPr lang="en-US" sz="1200">
                <a:solidFill>
                  <a:schemeClr val="lt1"/>
                </a:solidFill>
                <a:latin typeface="Arial"/>
                <a:ea typeface="Arial"/>
                <a:cs typeface="Arial"/>
                <a:sym typeface="Arial"/>
              </a:rPr>
              <a:t>www.fortbendisd.com</a:t>
            </a:r>
            <a:endParaRPr sz="1200">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9"/>
        <p:cNvGrpSpPr/>
        <p:nvPr/>
      </p:nvGrpSpPr>
      <p:grpSpPr>
        <a:xfrm>
          <a:off x="0" y="0"/>
          <a:ext cx="0" cy="0"/>
          <a:chOff x="0" y="0"/>
          <a:chExt cx="0" cy="0"/>
        </a:xfrm>
      </p:grpSpPr>
      <p:sp>
        <p:nvSpPr>
          <p:cNvPr id="490" name="Google Shape;490;p1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1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3"/>
        <p:cNvGrpSpPr/>
        <p:nvPr/>
      </p:nvGrpSpPr>
      <p:grpSpPr>
        <a:xfrm>
          <a:off x="0" y="0"/>
          <a:ext cx="0" cy="0"/>
          <a:chOff x="0" y="0"/>
          <a:chExt cx="0" cy="0"/>
        </a:xfrm>
      </p:grpSpPr>
      <p:sp>
        <p:nvSpPr>
          <p:cNvPr id="494" name="Google Shape;494;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5" name="Google Shape;495;p1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p1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1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9"/>
        <p:cNvGrpSpPr/>
        <p:nvPr/>
      </p:nvGrpSpPr>
      <p:grpSpPr>
        <a:xfrm>
          <a:off x="0" y="0"/>
          <a:ext cx="0" cy="0"/>
          <a:chOff x="0" y="0"/>
          <a:chExt cx="0" cy="0"/>
        </a:xfrm>
      </p:grpSpPr>
      <p:sp>
        <p:nvSpPr>
          <p:cNvPr id="500" name="Google Shape;500;p17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1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2" name="Google Shape;502;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5"/>
        <p:cNvGrpSpPr/>
        <p:nvPr/>
      </p:nvGrpSpPr>
      <p:grpSpPr>
        <a:xfrm>
          <a:off x="0" y="0"/>
          <a:ext cx="0" cy="0"/>
          <a:chOff x="0" y="0"/>
          <a:chExt cx="0" cy="0"/>
        </a:xfrm>
      </p:grpSpPr>
      <p:sp>
        <p:nvSpPr>
          <p:cNvPr id="506" name="Google Shape;506;p17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7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8" name="Google Shape;508;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1"/>
        <p:cNvGrpSpPr/>
        <p:nvPr/>
      </p:nvGrpSpPr>
      <p:grpSpPr>
        <a:xfrm>
          <a:off x="0" y="0"/>
          <a:ext cx="0" cy="0"/>
          <a:chOff x="0" y="0"/>
          <a:chExt cx="0" cy="0"/>
        </a:xfrm>
      </p:grpSpPr>
      <p:sp>
        <p:nvSpPr>
          <p:cNvPr id="512" name="Google Shape;512;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1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4" name="Google Shape;514;p1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5" name="Google Shape;51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8"/>
        <p:cNvGrpSpPr/>
        <p:nvPr/>
      </p:nvGrpSpPr>
      <p:grpSpPr>
        <a:xfrm>
          <a:off x="0" y="0"/>
          <a:ext cx="0" cy="0"/>
          <a:chOff x="0" y="0"/>
          <a:chExt cx="0" cy="0"/>
        </a:xfrm>
      </p:grpSpPr>
      <p:sp>
        <p:nvSpPr>
          <p:cNvPr id="519" name="Google Shape;519;p17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0" name="Google Shape;520;p17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1" name="Google Shape;521;p17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17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3" name="Google Shape;523;p17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7"/>
        <p:cNvGrpSpPr/>
        <p:nvPr/>
      </p:nvGrpSpPr>
      <p:grpSpPr>
        <a:xfrm>
          <a:off x="0" y="0"/>
          <a:ext cx="0" cy="0"/>
          <a:chOff x="0" y="0"/>
          <a:chExt cx="0" cy="0"/>
        </a:xfrm>
      </p:grpSpPr>
      <p:sp>
        <p:nvSpPr>
          <p:cNvPr id="528" name="Google Shape;528;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2"/>
        <p:cNvGrpSpPr/>
        <p:nvPr/>
      </p:nvGrpSpPr>
      <p:grpSpPr>
        <a:xfrm>
          <a:off x="0" y="0"/>
          <a:ext cx="0" cy="0"/>
          <a:chOff x="0" y="0"/>
          <a:chExt cx="0" cy="0"/>
        </a:xfrm>
      </p:grpSpPr>
      <p:sp>
        <p:nvSpPr>
          <p:cNvPr id="533" name="Google Shape;533;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4" name="Google Shape;534;p1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5" name="Google Shape;535;p1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6" name="Google Shape;536;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9"/>
        <p:cNvGrpSpPr/>
        <p:nvPr/>
      </p:nvGrpSpPr>
      <p:grpSpPr>
        <a:xfrm>
          <a:off x="0" y="0"/>
          <a:ext cx="0" cy="0"/>
          <a:chOff x="0" y="0"/>
          <a:chExt cx="0" cy="0"/>
        </a:xfrm>
      </p:grpSpPr>
      <p:sp>
        <p:nvSpPr>
          <p:cNvPr id="540" name="Google Shape;540;p1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1" name="Google Shape;541;p177"/>
          <p:cNvSpPr>
            <a:spLocks noGrp="1"/>
          </p:cNvSpPr>
          <p:nvPr>
            <p:ph type="pic" idx="2"/>
          </p:nvPr>
        </p:nvSpPr>
        <p:spPr>
          <a:xfrm>
            <a:off x="5183188" y="987425"/>
            <a:ext cx="6172200" cy="4873625"/>
          </a:xfrm>
          <a:prstGeom prst="rect">
            <a:avLst/>
          </a:prstGeom>
          <a:noFill/>
          <a:ln>
            <a:noFill/>
          </a:ln>
        </p:spPr>
      </p:sp>
      <p:sp>
        <p:nvSpPr>
          <p:cNvPr id="542" name="Google Shape;542;p17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3" name="Google Shape;543;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ide Slide" type="blank">
  <p:cSld name="BLANK">
    <p:spTree>
      <p:nvGrpSpPr>
        <p:cNvPr id="1" name="Shape 63"/>
        <p:cNvGrpSpPr/>
        <p:nvPr/>
      </p:nvGrpSpPr>
      <p:grpSpPr>
        <a:xfrm>
          <a:off x="0" y="0"/>
          <a:ext cx="0" cy="0"/>
          <a:chOff x="0" y="0"/>
          <a:chExt cx="0" cy="0"/>
        </a:xfrm>
      </p:grpSpPr>
      <p:sp>
        <p:nvSpPr>
          <p:cNvPr id="64" name="Google Shape;64;p120" descr="Shape&#10;&#10;Description automatically generated"/>
          <p:cNvSpPr/>
          <p:nvPr/>
        </p:nvSpPr>
        <p:spPr>
          <a:xfrm>
            <a:off x="0" y="0"/>
            <a:ext cx="12192000" cy="6858000"/>
          </a:xfrm>
          <a:prstGeom prst="rect">
            <a:avLst/>
          </a:prstGeom>
          <a:solidFill>
            <a:srgbClr val="FFFFFF"/>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6"/>
        <p:cNvGrpSpPr/>
        <p:nvPr/>
      </p:nvGrpSpPr>
      <p:grpSpPr>
        <a:xfrm>
          <a:off x="0" y="0"/>
          <a:ext cx="0" cy="0"/>
          <a:chOff x="0" y="0"/>
          <a:chExt cx="0" cy="0"/>
        </a:xfrm>
      </p:grpSpPr>
      <p:sp>
        <p:nvSpPr>
          <p:cNvPr id="547" name="Google Shape;547;p1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7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2"/>
        <p:cNvGrpSpPr/>
        <p:nvPr/>
      </p:nvGrpSpPr>
      <p:grpSpPr>
        <a:xfrm>
          <a:off x="0" y="0"/>
          <a:ext cx="0" cy="0"/>
          <a:chOff x="0" y="0"/>
          <a:chExt cx="0" cy="0"/>
        </a:xfrm>
      </p:grpSpPr>
      <p:sp>
        <p:nvSpPr>
          <p:cNvPr id="553" name="Google Shape;553;p1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7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5" name="Google Shape;555;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or Slide">
  <p:cSld name="Two Color Slide">
    <p:spTree>
      <p:nvGrpSpPr>
        <p:cNvPr id="1" name="Shape 65"/>
        <p:cNvGrpSpPr/>
        <p:nvPr/>
      </p:nvGrpSpPr>
      <p:grpSpPr>
        <a:xfrm>
          <a:off x="0" y="0"/>
          <a:ext cx="0" cy="0"/>
          <a:chOff x="0" y="0"/>
          <a:chExt cx="0" cy="0"/>
        </a:xfrm>
      </p:grpSpPr>
      <p:sp>
        <p:nvSpPr>
          <p:cNvPr id="66" name="Google Shape;66;p121" descr="Background pattern&#10;&#10;Description automatically generated with medium confidence"/>
          <p:cNvSpPr/>
          <p:nvPr/>
        </p:nvSpPr>
        <p:spPr>
          <a:xfrm>
            <a:off x="0" y="0"/>
            <a:ext cx="12192000" cy="6858000"/>
          </a:xfrm>
          <a:prstGeom prst="rect">
            <a:avLst/>
          </a:prstGeom>
          <a:solidFill>
            <a:srgbClr val="FFFFFF"/>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theme" Target="../theme/theme7.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1"/>
          <p:cNvSpPr txBox="1">
            <a:spLocks noGrp="1"/>
          </p:cNvSpPr>
          <p:nvPr>
            <p:ph type="title"/>
          </p:nvPr>
        </p:nvSpPr>
        <p:spPr>
          <a:xfrm>
            <a:off x="374073" y="340186"/>
            <a:ext cx="1142168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1"/>
          <p:cNvSpPr txBox="1">
            <a:spLocks noGrp="1"/>
          </p:cNvSpPr>
          <p:nvPr>
            <p:ph type="body" idx="1"/>
          </p:nvPr>
        </p:nvSpPr>
        <p:spPr>
          <a:xfrm>
            <a:off x="374073" y="1825625"/>
            <a:ext cx="11421687"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pic>
        <p:nvPicPr>
          <p:cNvPr id="156" name="Google Shape;156;p97" descr="A person in a dark room&#10;&#10;Description automatically generated"/>
          <p:cNvPicPr preferRelativeResize="0"/>
          <p:nvPr/>
        </p:nvPicPr>
        <p:blipFill rotWithShape="1">
          <a:blip r:embed="rId13">
            <a:alphaModFix/>
          </a:blip>
          <a:srcRect/>
          <a:stretch/>
        </p:blipFill>
        <p:spPr>
          <a:xfrm>
            <a:off x="10905744" y="0"/>
            <a:ext cx="1286256" cy="6858000"/>
          </a:xfrm>
          <a:prstGeom prst="rect">
            <a:avLst/>
          </a:prstGeom>
          <a:noFill/>
          <a:ln>
            <a:noFill/>
          </a:ln>
        </p:spPr>
      </p:pic>
      <p:sp>
        <p:nvSpPr>
          <p:cNvPr id="157" name="Google Shape;157;p97"/>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a:bodyPr>
          <a:lstStyle>
            <a:lvl1pPr marR="0" lvl="0" algn="l" rtl="0">
              <a:lnSpc>
                <a:spcPct val="110000"/>
              </a:lnSpc>
              <a:spcBef>
                <a:spcPts val="0"/>
              </a:spcBef>
              <a:spcAft>
                <a:spcPts val="0"/>
              </a:spcAft>
              <a:buClr>
                <a:srgbClr val="262626"/>
              </a:buClr>
              <a:buSzPts val="2800"/>
              <a:buFont typeface="Arial"/>
              <a:buNone/>
              <a:defRPr sz="2800" b="0" i="0" u="none" strike="noStrike" cap="non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97"/>
          <p:cNvSpPr txBox="1">
            <a:spLocks noGrp="1"/>
          </p:cNvSpPr>
          <p:nvPr>
            <p:ph type="body" idx="1"/>
          </p:nvPr>
        </p:nvSpPr>
        <p:spPr>
          <a:xfrm>
            <a:off x="1050879" y="1825624"/>
            <a:ext cx="9810604" cy="442875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rgbClr val="262626"/>
              </a:buClr>
              <a:buSzPts val="1600"/>
              <a:buFont typeface="Arial"/>
              <a:buChar char="•"/>
              <a:defRPr sz="2000" b="0" i="0" u="none" strike="noStrike" cap="none">
                <a:solidFill>
                  <a:srgbClr val="262626"/>
                </a:solidFill>
                <a:latin typeface="Arial"/>
                <a:ea typeface="Arial"/>
                <a:cs typeface="Arial"/>
                <a:sym typeface="Arial"/>
              </a:defRPr>
            </a:lvl1pPr>
            <a:lvl2pPr marL="914400" marR="0" lvl="1" indent="-228600" algn="l" rtl="0">
              <a:lnSpc>
                <a:spcPct val="100000"/>
              </a:lnSpc>
              <a:spcBef>
                <a:spcPts val="500"/>
              </a:spcBef>
              <a:spcAft>
                <a:spcPts val="0"/>
              </a:spcAft>
              <a:buClr>
                <a:srgbClr val="262626"/>
              </a:buClr>
              <a:buSzPts val="1800"/>
              <a:buFont typeface="Arial"/>
              <a:buNone/>
              <a:defRPr sz="1800" b="0" i="0" u="none" strike="noStrike" cap="none">
                <a:solidFill>
                  <a:srgbClr val="262626"/>
                </a:solidFill>
                <a:latin typeface="Arial"/>
                <a:ea typeface="Arial"/>
                <a:cs typeface="Arial"/>
                <a:sym typeface="Arial"/>
              </a:defRPr>
            </a:lvl2pPr>
            <a:lvl3pPr marL="1371600" marR="0" lvl="2" indent="-309880" algn="l" rtl="0">
              <a:lnSpc>
                <a:spcPct val="100000"/>
              </a:lnSpc>
              <a:spcBef>
                <a:spcPts val="500"/>
              </a:spcBef>
              <a:spcAft>
                <a:spcPts val="0"/>
              </a:spcAft>
              <a:buClr>
                <a:srgbClr val="262626"/>
              </a:buClr>
              <a:buSzPts val="1280"/>
              <a:buFont typeface="Arial"/>
              <a:buChar char="•"/>
              <a:defRPr sz="1600" b="0" i="0" u="none" strike="noStrike" cap="none">
                <a:solidFill>
                  <a:srgbClr val="262626"/>
                </a:solidFill>
                <a:latin typeface="Arial"/>
                <a:ea typeface="Arial"/>
                <a:cs typeface="Arial"/>
                <a:sym typeface="Arial"/>
              </a:defRPr>
            </a:lvl3pPr>
            <a:lvl4pPr marL="1828800" marR="0" lvl="3" indent="-228600" algn="l" rtl="0">
              <a:lnSpc>
                <a:spcPct val="100000"/>
              </a:lnSpc>
              <a:spcBef>
                <a:spcPts val="500"/>
              </a:spcBef>
              <a:spcAft>
                <a:spcPts val="0"/>
              </a:spcAft>
              <a:buClr>
                <a:srgbClr val="262626"/>
              </a:buClr>
              <a:buSzPts val="1400"/>
              <a:buFont typeface="Arial"/>
              <a:buNone/>
              <a:defRPr sz="1400" b="0" i="0" u="none" strike="noStrike" cap="none">
                <a:solidFill>
                  <a:srgbClr val="262626"/>
                </a:solidFill>
                <a:latin typeface="Arial"/>
                <a:ea typeface="Arial"/>
                <a:cs typeface="Arial"/>
                <a:sym typeface="Arial"/>
              </a:defRPr>
            </a:lvl4pPr>
            <a:lvl5pPr marL="2286000" marR="0" lvl="4" indent="-299720" algn="l" rtl="0">
              <a:lnSpc>
                <a:spcPct val="100000"/>
              </a:lnSpc>
              <a:spcBef>
                <a:spcPts val="500"/>
              </a:spcBef>
              <a:spcAft>
                <a:spcPts val="0"/>
              </a:spcAft>
              <a:buClr>
                <a:srgbClr val="262626"/>
              </a:buClr>
              <a:buSzPts val="112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9" name="Google Shape;159;p97"/>
          <p:cNvSpPr txBox="1">
            <a:spLocks noGrp="1"/>
          </p:cNvSpPr>
          <p:nvPr>
            <p:ph type="dt" idx="10"/>
          </p:nvPr>
        </p:nvSpPr>
        <p:spPr>
          <a:xfrm rot="5400000">
            <a:off x="10509243" y="5071825"/>
            <a:ext cx="264766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 name="Google Shape;160;p97"/>
          <p:cNvSpPr txBox="1">
            <a:spLocks noGrp="1"/>
          </p:cNvSpPr>
          <p:nvPr>
            <p:ph type="ftr" idx="11"/>
          </p:nvPr>
        </p:nvSpPr>
        <p:spPr>
          <a:xfrm rot="5400000">
            <a:off x="10447827" y="1407402"/>
            <a:ext cx="27704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26262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97"/>
          <p:cNvSpPr txBox="1">
            <a:spLocks noGrp="1"/>
          </p:cNvSpPr>
          <p:nvPr>
            <p:ph type="sldNum" idx="12"/>
          </p:nvPr>
        </p:nvSpPr>
        <p:spPr>
          <a:xfrm>
            <a:off x="11560121" y="3138985"/>
            <a:ext cx="545911" cy="580029"/>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600" b="0" i="0" u="none" strike="noStrike" cap="none">
                <a:solidFill>
                  <a:srgbClr val="262626"/>
                </a:solidFill>
                <a:latin typeface="Arial"/>
                <a:ea typeface="Arial"/>
                <a:cs typeface="Arial"/>
                <a:sym typeface="Arial"/>
              </a:defRPr>
            </a:lvl1pPr>
            <a:lvl2pPr marL="0" marR="0" lvl="1" indent="0" algn="ctr" rtl="0">
              <a:spcBef>
                <a:spcPts val="0"/>
              </a:spcBef>
              <a:buNone/>
              <a:defRPr sz="1600" b="0" i="0" u="none" strike="noStrike" cap="none">
                <a:solidFill>
                  <a:srgbClr val="262626"/>
                </a:solidFill>
                <a:latin typeface="Arial"/>
                <a:ea typeface="Arial"/>
                <a:cs typeface="Arial"/>
                <a:sym typeface="Arial"/>
              </a:defRPr>
            </a:lvl2pPr>
            <a:lvl3pPr marL="0" marR="0" lvl="2" indent="0" algn="ctr" rtl="0">
              <a:spcBef>
                <a:spcPts val="0"/>
              </a:spcBef>
              <a:buNone/>
              <a:defRPr sz="1600" b="0" i="0" u="none" strike="noStrike" cap="none">
                <a:solidFill>
                  <a:srgbClr val="262626"/>
                </a:solidFill>
                <a:latin typeface="Arial"/>
                <a:ea typeface="Arial"/>
                <a:cs typeface="Arial"/>
                <a:sym typeface="Arial"/>
              </a:defRPr>
            </a:lvl3pPr>
            <a:lvl4pPr marL="0" marR="0" lvl="3" indent="0" algn="ctr" rtl="0">
              <a:spcBef>
                <a:spcPts val="0"/>
              </a:spcBef>
              <a:buNone/>
              <a:defRPr sz="1600" b="0" i="0" u="none" strike="noStrike" cap="none">
                <a:solidFill>
                  <a:srgbClr val="262626"/>
                </a:solidFill>
                <a:latin typeface="Arial"/>
                <a:ea typeface="Arial"/>
                <a:cs typeface="Arial"/>
                <a:sym typeface="Arial"/>
              </a:defRPr>
            </a:lvl4pPr>
            <a:lvl5pPr marL="0" marR="0" lvl="4" indent="0" algn="ctr" rtl="0">
              <a:spcBef>
                <a:spcPts val="0"/>
              </a:spcBef>
              <a:buNone/>
              <a:defRPr sz="1600" b="0" i="0" u="none" strike="noStrike" cap="none">
                <a:solidFill>
                  <a:srgbClr val="262626"/>
                </a:solidFill>
                <a:latin typeface="Arial"/>
                <a:ea typeface="Arial"/>
                <a:cs typeface="Arial"/>
                <a:sym typeface="Arial"/>
              </a:defRPr>
            </a:lvl5pPr>
            <a:lvl6pPr marL="0" marR="0" lvl="5" indent="0" algn="ctr" rtl="0">
              <a:spcBef>
                <a:spcPts val="0"/>
              </a:spcBef>
              <a:buNone/>
              <a:defRPr sz="1600" b="0" i="0" u="none" strike="noStrike" cap="none">
                <a:solidFill>
                  <a:srgbClr val="262626"/>
                </a:solidFill>
                <a:latin typeface="Arial"/>
                <a:ea typeface="Arial"/>
                <a:cs typeface="Arial"/>
                <a:sym typeface="Arial"/>
              </a:defRPr>
            </a:lvl6pPr>
            <a:lvl7pPr marL="0" marR="0" lvl="6" indent="0" algn="ctr" rtl="0">
              <a:spcBef>
                <a:spcPts val="0"/>
              </a:spcBef>
              <a:buNone/>
              <a:defRPr sz="1600" b="0" i="0" u="none" strike="noStrike" cap="none">
                <a:solidFill>
                  <a:srgbClr val="262626"/>
                </a:solidFill>
                <a:latin typeface="Arial"/>
                <a:ea typeface="Arial"/>
                <a:cs typeface="Arial"/>
                <a:sym typeface="Arial"/>
              </a:defRPr>
            </a:lvl7pPr>
            <a:lvl8pPr marL="0" marR="0" lvl="7" indent="0" algn="ctr" rtl="0">
              <a:spcBef>
                <a:spcPts val="0"/>
              </a:spcBef>
              <a:buNone/>
              <a:defRPr sz="1600" b="0" i="0" u="none" strike="noStrike" cap="none">
                <a:solidFill>
                  <a:srgbClr val="262626"/>
                </a:solidFill>
                <a:latin typeface="Arial"/>
                <a:ea typeface="Arial"/>
                <a:cs typeface="Arial"/>
                <a:sym typeface="Arial"/>
              </a:defRPr>
            </a:lvl8pPr>
            <a:lvl9pPr marL="0" marR="0" lvl="8" indent="0" algn="ctr" rtl="0">
              <a:spcBef>
                <a:spcPts val="0"/>
              </a:spcBef>
              <a:buNone/>
              <a:defRPr sz="1600" b="0" i="0" u="none" strike="noStrike" cap="none">
                <a:solidFill>
                  <a:srgbClr val="262626"/>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3" name="Google Shape;233;p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6" name="Google Shape;23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8" name="Google Shape;308;p10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0" name="Google Shape;310;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1" name="Google Shape;311;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10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1F1F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09"/>
          <p:cNvSpPr txBox="1">
            <a:spLocks noGrp="1"/>
          </p:cNvSpPr>
          <p:nvPr>
            <p:ph type="title"/>
          </p:nvPr>
        </p:nvSpPr>
        <p:spPr>
          <a:xfrm>
            <a:off x="832103" y="1761744"/>
            <a:ext cx="10515600" cy="19723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6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0" name="Google Shape;390;p109"/>
          <p:cNvSpPr txBox="1">
            <a:spLocks noGrp="1"/>
          </p:cNvSpPr>
          <p:nvPr>
            <p:ph type="body" idx="1"/>
          </p:nvPr>
        </p:nvSpPr>
        <p:spPr>
          <a:xfrm>
            <a:off x="832103" y="1761744"/>
            <a:ext cx="10515600" cy="197231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91" name="Google Shape;391;p10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2" name="Google Shape;392;p10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3" name="Google Shape;393;p10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111"/>
          <p:cNvSpPr txBox="1">
            <a:spLocks noGrp="1"/>
          </p:cNvSpPr>
          <p:nvPr>
            <p:ph type="title"/>
          </p:nvPr>
        </p:nvSpPr>
        <p:spPr>
          <a:xfrm>
            <a:off x="374073" y="340186"/>
            <a:ext cx="1142168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7" name="Google Shape;427;p111"/>
          <p:cNvSpPr txBox="1">
            <a:spLocks noGrp="1"/>
          </p:cNvSpPr>
          <p:nvPr>
            <p:ph type="body" idx="1"/>
          </p:nvPr>
        </p:nvSpPr>
        <p:spPr>
          <a:xfrm>
            <a:off x="374073" y="1825625"/>
            <a:ext cx="11421687"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8" name="Google Shape;428;p1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9" name="Google Shape;429;p1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0" name="Google Shape;430;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5" name="Google Shape;485;p1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6" name="Google Shape;486;p1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7" name="Google Shape;487;p1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8" name="Google Shape;488;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hyperlink" Target="https://partnershipforahealthytexas.org/legislative/" TargetMode="External"/><Relationship Id="rId3" Type="http://schemas.openxmlformats.org/officeDocument/2006/relationships/hyperlink" Target="https://sph.uth.edu/research/centers/dell/88th-texas-legislative-session/index.htm" TargetMode="External"/><Relationship Id="rId7" Type="http://schemas.openxmlformats.org/officeDocument/2006/relationships/hyperlink" Target="https://drive.google.com/file/d/1Biz4KhGvObMVvRjfeWLFMV4UetptzDit/view?usp=share_link" TargetMode="External"/><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hyperlink" Target="https://www.houstonchronicle.com/newsletters/texas-lege/" TargetMode="External"/><Relationship Id="rId5" Type="http://schemas.openxmlformats.org/officeDocument/2006/relationships/hyperlink" Target="https://tlc.texas.gov/docs/legref/legislativeprocess.pdf#page=9" TargetMode="External"/><Relationship Id="rId4" Type="http://schemas.openxmlformats.org/officeDocument/2006/relationships/hyperlink" Target="https://capitol.texas.gov/Home.asp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4.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45.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57.xml"/><Relationship Id="rId4" Type="http://schemas.openxmlformats.org/officeDocument/2006/relationships/hyperlink" Target="mailto:Jacquelyn.Minter@fortbendcountytx.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mailto:fortbendisdshacadvocacy@gmail.com"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mailto:Chassidy.Jeanminette@fortbendisd.com" TargetMode="External"/><Relationship Id="rId5" Type="http://schemas.openxmlformats.org/officeDocument/2006/relationships/hyperlink" Target="mailto:coby.wilbanks@fortbendisd.com" TargetMode="External"/><Relationship Id="rId4" Type="http://schemas.openxmlformats.org/officeDocument/2006/relationships/hyperlink" Target="mailto:jennagiarratano@hotmail.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docs.google.com/forms/d/e/1FAIpQLScRcGJnLBMKOgdf_rbrAxjTklKjCk4-u5YkVez1qvfmEUK_zw/viewform?usp=sf_link"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8" Type="http://schemas.openxmlformats.org/officeDocument/2006/relationships/hyperlink" Target="mailto:shumaila.ali@fortbendisd.com" TargetMode="External"/><Relationship Id="rId3" Type="http://schemas.openxmlformats.org/officeDocument/2006/relationships/image" Target="../media/image80.png"/><Relationship Id="rId7" Type="http://schemas.openxmlformats.org/officeDocument/2006/relationships/hyperlink" Target="mailto:sharyll.etuk@fortbendisd.com"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mailto:maria.johnson@fortbendisd.com" TargetMode="External"/><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3.xml"/><Relationship Id="rId1" Type="http://schemas.openxmlformats.org/officeDocument/2006/relationships/slideLayout" Target="../slideLayouts/slideLayout71.xml"/><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72.xml"/><Relationship Id="rId5" Type="http://schemas.openxmlformats.org/officeDocument/2006/relationships/image" Target="../media/image91.png"/><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72.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71.xml"/><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8.xml"/><Relationship Id="rId1" Type="http://schemas.openxmlformats.org/officeDocument/2006/relationships/slideLayout" Target="../slideLayouts/slideLayout7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
          <p:cNvSpPr txBox="1">
            <a:spLocks noGrp="1"/>
          </p:cNvSpPr>
          <p:nvPr>
            <p:ph type="title"/>
          </p:nvPr>
        </p:nvSpPr>
        <p:spPr>
          <a:xfrm>
            <a:off x="838200" y="5021686"/>
            <a:ext cx="10515600" cy="84853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a:t>SHAC Advocates!</a:t>
            </a:r>
            <a:endParaRPr/>
          </a:p>
        </p:txBody>
      </p:sp>
      <p:sp>
        <p:nvSpPr>
          <p:cNvPr id="564" name="Google Shape;564;p1"/>
          <p:cNvSpPr txBox="1"/>
          <p:nvPr/>
        </p:nvSpPr>
        <p:spPr>
          <a:xfrm>
            <a:off x="1524000" y="5862539"/>
            <a:ext cx="9144000" cy="44146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000"/>
              <a:buFont typeface="Arial"/>
              <a:buNone/>
            </a:pPr>
            <a:r>
              <a:rPr lang="en-US" sz="2000" b="0" i="0" u="none" strike="noStrike" cap="none">
                <a:solidFill>
                  <a:schemeClr val="lt1"/>
                </a:solidFill>
                <a:latin typeface="Calibri"/>
                <a:ea typeface="Calibri"/>
                <a:cs typeface="Calibri"/>
                <a:sym typeface="Calibri"/>
              </a:rPr>
              <a:t>General SHAC Meeting</a:t>
            </a:r>
            <a:endParaRPr/>
          </a:p>
        </p:txBody>
      </p:sp>
      <p:sp>
        <p:nvSpPr>
          <p:cNvPr id="565" name="Google Shape;565;p1"/>
          <p:cNvSpPr txBox="1"/>
          <p:nvPr/>
        </p:nvSpPr>
        <p:spPr>
          <a:xfrm>
            <a:off x="1524000" y="6304003"/>
            <a:ext cx="9144000" cy="328711"/>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100"/>
              <a:buFont typeface="Arial"/>
              <a:buNone/>
            </a:pPr>
            <a:r>
              <a:rPr lang="en-US" sz="1100" b="0" i="0" u="none" strike="noStrike" cap="none">
                <a:solidFill>
                  <a:schemeClr val="lt1"/>
                </a:solidFill>
                <a:latin typeface="Calibri"/>
                <a:ea typeface="Calibri"/>
                <a:cs typeface="Calibri"/>
                <a:sym typeface="Calibri"/>
              </a:rPr>
              <a:t>Wednesday, April 19,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1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1"/>
          <p:cNvPicPr preferRelativeResize="0"/>
          <p:nvPr/>
        </p:nvPicPr>
        <p:blipFill rotWithShape="1">
          <a:blip r:embed="rId3">
            <a:alphaModFix/>
          </a:blip>
          <a:srcRect/>
          <a:stretch/>
        </p:blipFill>
        <p:spPr>
          <a:xfrm>
            <a:off x="0" y="-1"/>
            <a:ext cx="12192000" cy="68580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1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13"/>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14"/>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1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1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Welcome &amp; Wellness Moment</a:t>
            </a:r>
            <a:endParaRPr/>
          </a:p>
        </p:txBody>
      </p:sp>
      <p:sp>
        <p:nvSpPr>
          <p:cNvPr id="571" name="Google Shape;571;p2"/>
          <p:cNvSpPr txBox="1"/>
          <p:nvPr/>
        </p:nvSpPr>
        <p:spPr>
          <a:xfrm>
            <a:off x="3047144" y="5144322"/>
            <a:ext cx="60977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C00000"/>
                </a:solidFill>
                <a:latin typeface="Calibri"/>
                <a:ea typeface="Calibri"/>
                <a:cs typeface="Calibri"/>
                <a:sym typeface="Calibri"/>
              </a:rPr>
              <a:t>Allison Thummel</a:t>
            </a:r>
            <a:endParaRPr/>
          </a:p>
          <a:p>
            <a:pPr marL="0" marR="0" lvl="0" indent="0" algn="ctr" rtl="0">
              <a:spcBef>
                <a:spcPts val="0"/>
              </a:spcBef>
              <a:spcAft>
                <a:spcPts val="0"/>
              </a:spcAft>
              <a:buNone/>
            </a:pPr>
            <a:r>
              <a:rPr lang="en-US" sz="3200" b="0" i="0" u="none" strike="noStrike" cap="none">
                <a:solidFill>
                  <a:schemeClr val="dk1"/>
                </a:solidFill>
                <a:latin typeface="Calibri"/>
                <a:ea typeface="Calibri"/>
                <a:cs typeface="Calibri"/>
                <a:sym typeface="Calibri"/>
              </a:rPr>
              <a:t>FBISD SHAC Chair</a:t>
            </a:r>
            <a:endParaRPr sz="3200" b="0" i="0" u="none" strike="noStrike" cap="none">
              <a:solidFill>
                <a:schemeClr val="dk1"/>
              </a:solidFill>
              <a:latin typeface="Calibri"/>
              <a:ea typeface="Calibri"/>
              <a:cs typeface="Calibri"/>
              <a:sym typeface="Calibri"/>
            </a:endParaRPr>
          </a:p>
        </p:txBody>
      </p:sp>
      <p:pic>
        <p:nvPicPr>
          <p:cNvPr id="572" name="Google Shape;572;p2"/>
          <p:cNvPicPr preferRelativeResize="0"/>
          <p:nvPr/>
        </p:nvPicPr>
        <p:blipFill rotWithShape="1">
          <a:blip r:embed="rId3">
            <a:alphaModFix/>
          </a:blip>
          <a:srcRect/>
          <a:stretch/>
        </p:blipFill>
        <p:spPr>
          <a:xfrm>
            <a:off x="2619813" y="1391656"/>
            <a:ext cx="7110315" cy="375266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18"/>
          <p:cNvPicPr preferRelativeResize="0"/>
          <p:nvPr/>
        </p:nvPicPr>
        <p:blipFill rotWithShape="1">
          <a:blip r:embed="rId3">
            <a:alphaModFix/>
          </a:blip>
          <a:srcRect/>
          <a:stretch/>
        </p:blipFill>
        <p:spPr>
          <a:xfrm>
            <a:off x="0" y="1"/>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20"/>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21"/>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22"/>
          <p:cNvPicPr preferRelativeResize="0"/>
          <p:nvPr/>
        </p:nvPicPr>
        <p:blipFill rotWithShape="1">
          <a:blip r:embed="rId3">
            <a:alphaModFix/>
          </a:blip>
          <a:srcRect/>
          <a:stretch/>
        </p:blipFill>
        <p:spPr>
          <a:xfrm>
            <a:off x="0" y="76200"/>
            <a:ext cx="12192001" cy="69233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23"/>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2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2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27"/>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219d79d319d_0_0"/>
          <p:cNvSpPr txBox="1">
            <a:spLocks noGrp="1"/>
          </p:cNvSpPr>
          <p:nvPr>
            <p:ph type="title"/>
          </p:nvPr>
        </p:nvSpPr>
        <p:spPr>
          <a:xfrm>
            <a:off x="838200" y="4799744"/>
            <a:ext cx="10515600" cy="848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b="1">
                <a:latin typeface="Calibri"/>
                <a:ea typeface="Calibri"/>
                <a:cs typeface="Calibri"/>
                <a:sym typeface="Calibri"/>
              </a:rPr>
              <a:t>FBISD Bond presentation: How Does It Pertain to Wellness?</a:t>
            </a:r>
            <a:br>
              <a:rPr lang="en-US" sz="3600" b="1">
                <a:latin typeface="Calibri"/>
                <a:ea typeface="Calibri"/>
                <a:cs typeface="Calibri"/>
                <a:sym typeface="Calibri"/>
              </a:rPr>
            </a:br>
            <a:r>
              <a:rPr lang="en-US" sz="2000" b="1">
                <a:latin typeface="Calibri"/>
                <a:ea typeface="Calibri"/>
                <a:cs typeface="Calibri"/>
                <a:sym typeface="Calibri"/>
              </a:rPr>
              <a:t>Bryan Guinn</a:t>
            </a:r>
            <a:br>
              <a:rPr lang="en-US" sz="2000" b="1">
                <a:latin typeface="Calibri"/>
                <a:ea typeface="Calibri"/>
                <a:cs typeface="Calibri"/>
                <a:sym typeface="Calibri"/>
              </a:rPr>
            </a:br>
            <a:r>
              <a:rPr lang="en-US" sz="2000" b="1">
                <a:latin typeface="Calibri"/>
                <a:ea typeface="Calibri"/>
                <a:cs typeface="Calibri"/>
                <a:sym typeface="Calibri"/>
              </a:rPr>
              <a:t>FBISD Chief Financial Officer</a:t>
            </a:r>
            <a:endParaRPr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2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2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0"/>
          <p:cNvSpPr txBox="1">
            <a:spLocks noGrp="1"/>
          </p:cNvSpPr>
          <p:nvPr>
            <p:ph type="title"/>
          </p:nvPr>
        </p:nvSpPr>
        <p:spPr>
          <a:xfrm>
            <a:off x="838200" y="4788421"/>
            <a:ext cx="10515600" cy="8485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Advocacy Committee: An Introduction &amp; Resources</a:t>
            </a:r>
            <a:br>
              <a:rPr lang="en-US"/>
            </a:br>
            <a:r>
              <a:rPr lang="en-US" sz="2000"/>
              <a:t>Rocaille Roberts</a:t>
            </a:r>
            <a:br>
              <a:rPr lang="en-US" sz="2000"/>
            </a:br>
            <a:r>
              <a:rPr lang="en-US" sz="2000"/>
              <a:t>Advocacy Subcommittee Lead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3"/>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0000"/>
              </a:lnSpc>
              <a:spcBef>
                <a:spcPts val="0"/>
              </a:spcBef>
              <a:spcAft>
                <a:spcPts val="0"/>
              </a:spcAft>
              <a:buClr>
                <a:srgbClr val="262626"/>
              </a:buClr>
              <a:buSzPct val="100000"/>
              <a:buFont typeface="Arial"/>
              <a:buNone/>
            </a:pPr>
            <a:r>
              <a:rPr lang="en-US" sz="3600"/>
              <a:t>ADVOCACY SUBCOMMITTEE GOALS  </a:t>
            </a:r>
            <a:br>
              <a:rPr lang="en-US" sz="3600"/>
            </a:br>
            <a:endParaRPr sz="3600"/>
          </a:p>
        </p:txBody>
      </p:sp>
      <p:sp>
        <p:nvSpPr>
          <p:cNvPr id="737" name="Google Shape;737;p33"/>
          <p:cNvSpPr txBox="1">
            <a:spLocks noGrp="1"/>
          </p:cNvSpPr>
          <p:nvPr>
            <p:ph type="body" idx="1"/>
          </p:nvPr>
        </p:nvSpPr>
        <p:spPr>
          <a:xfrm>
            <a:off x="1050879" y="1825624"/>
            <a:ext cx="9810604" cy="4428753"/>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262626"/>
              </a:buClr>
              <a:buSzPts val="2240"/>
              <a:buFont typeface="Arial"/>
              <a:buChar char="•"/>
            </a:pPr>
            <a:r>
              <a:rPr lang="en-US" sz="2800"/>
              <a:t>Goal 1: Engage with and inform the policy development process at FBISD following the passage of laws from the 87th Legislative Session/2021 special sessions, the 88th Legislative Session or federal laws that impact school wellness</a:t>
            </a:r>
            <a:endParaRPr/>
          </a:p>
          <a:p>
            <a:pPr marL="342900" marR="0" lvl="0" indent="-200660" algn="l" rtl="0">
              <a:lnSpc>
                <a:spcPct val="100000"/>
              </a:lnSpc>
              <a:spcBef>
                <a:spcPts val="0"/>
              </a:spcBef>
              <a:spcAft>
                <a:spcPts val="0"/>
              </a:spcAft>
              <a:buClr>
                <a:srgbClr val="262626"/>
              </a:buClr>
              <a:buSzPts val="2240"/>
              <a:buFont typeface="Arial"/>
              <a:buNone/>
            </a:pPr>
            <a:endParaRPr sz="2800"/>
          </a:p>
          <a:p>
            <a:pPr marL="342900" marR="0" lvl="0" indent="-342900" algn="l" rtl="0">
              <a:lnSpc>
                <a:spcPct val="100000"/>
              </a:lnSpc>
              <a:spcBef>
                <a:spcPts val="0"/>
              </a:spcBef>
              <a:spcAft>
                <a:spcPts val="0"/>
              </a:spcAft>
              <a:buClr>
                <a:srgbClr val="262626"/>
              </a:buClr>
              <a:buSzPts val="2240"/>
              <a:buFont typeface="Arial"/>
              <a:buChar char="•"/>
            </a:pPr>
            <a:r>
              <a:rPr lang="en-US" sz="2800"/>
              <a:t>Goal 2: Inform and learn from elected/appointed leaders and/or staff at the state level in the Texas Legislature, Texas Board of Education, Texas Education Agency and local level</a:t>
            </a:r>
            <a:endParaRPr/>
          </a:p>
          <a:p>
            <a:pPr marL="0" lvl="0" indent="0" algn="l" rtl="0">
              <a:lnSpc>
                <a:spcPct val="100000"/>
              </a:lnSpc>
              <a:spcBef>
                <a:spcPts val="1000"/>
              </a:spcBef>
              <a:spcAft>
                <a:spcPts val="0"/>
              </a:spcAft>
              <a:buClr>
                <a:srgbClr val="262626"/>
              </a:buClr>
              <a:buSzPts val="1920"/>
              <a:buNone/>
            </a:pPr>
            <a:endParaRPr sz="2400" i="1"/>
          </a:p>
          <a:p>
            <a:pPr marL="228600" lvl="0" indent="-86360" algn="l" rtl="0">
              <a:lnSpc>
                <a:spcPct val="100000"/>
              </a:lnSpc>
              <a:spcBef>
                <a:spcPts val="1000"/>
              </a:spcBef>
              <a:spcAft>
                <a:spcPts val="0"/>
              </a:spcAft>
              <a:buClr>
                <a:srgbClr val="262626"/>
              </a:buClr>
              <a:buSzPts val="2240"/>
              <a:buNone/>
            </a:pPr>
            <a:endParaRPr sz="2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34"/>
          <p:cNvSpPr txBox="1">
            <a:spLocks noGrp="1"/>
          </p:cNvSpPr>
          <p:nvPr>
            <p:ph type="title"/>
          </p:nvPr>
        </p:nvSpPr>
        <p:spPr>
          <a:xfrm>
            <a:off x="1050879" y="609601"/>
            <a:ext cx="9810604" cy="12160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0000"/>
              </a:lnSpc>
              <a:spcBef>
                <a:spcPts val="0"/>
              </a:spcBef>
              <a:spcAft>
                <a:spcPts val="0"/>
              </a:spcAft>
              <a:buClr>
                <a:srgbClr val="262626"/>
              </a:buClr>
              <a:buSzPct val="100000"/>
              <a:buFont typeface="Arial"/>
              <a:buNone/>
            </a:pPr>
            <a:r>
              <a:rPr lang="en-US" sz="3600"/>
              <a:t>ADVOCACY SUBCOMMITTEE GOALS  </a:t>
            </a:r>
            <a:br>
              <a:rPr lang="en-US" sz="3600"/>
            </a:br>
            <a:endParaRPr sz="3600"/>
          </a:p>
        </p:txBody>
      </p:sp>
      <p:sp>
        <p:nvSpPr>
          <p:cNvPr id="744" name="Google Shape;744;p34"/>
          <p:cNvSpPr txBox="1">
            <a:spLocks noGrp="1"/>
          </p:cNvSpPr>
          <p:nvPr>
            <p:ph type="body" idx="1"/>
          </p:nvPr>
        </p:nvSpPr>
        <p:spPr>
          <a:xfrm>
            <a:off x="1050879" y="1825624"/>
            <a:ext cx="9810604" cy="442875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262626"/>
              </a:buClr>
              <a:buSzPts val="2240"/>
              <a:buChar char="•"/>
            </a:pPr>
            <a:r>
              <a:rPr lang="en-US" sz="2800"/>
              <a:t>Goal 3: Inform and learn from Advocacy and/or Civic Engagement organizations</a:t>
            </a:r>
            <a:endParaRPr/>
          </a:p>
          <a:p>
            <a:pPr marL="342900" lvl="0" indent="-200660" algn="l" rtl="0">
              <a:lnSpc>
                <a:spcPct val="100000"/>
              </a:lnSpc>
              <a:spcBef>
                <a:spcPts val="0"/>
              </a:spcBef>
              <a:spcAft>
                <a:spcPts val="0"/>
              </a:spcAft>
              <a:buClr>
                <a:srgbClr val="262626"/>
              </a:buClr>
              <a:buSzPts val="2240"/>
              <a:buNone/>
            </a:pPr>
            <a:endParaRPr sz="2800"/>
          </a:p>
          <a:p>
            <a:pPr marL="342900" lvl="0" indent="-342900" algn="l" rtl="0">
              <a:lnSpc>
                <a:spcPct val="100000"/>
              </a:lnSpc>
              <a:spcBef>
                <a:spcPts val="0"/>
              </a:spcBef>
              <a:spcAft>
                <a:spcPts val="0"/>
              </a:spcAft>
              <a:buClr>
                <a:srgbClr val="262626"/>
              </a:buClr>
              <a:buSzPts val="2240"/>
              <a:buChar char="•"/>
            </a:pPr>
            <a:r>
              <a:rPr lang="en-US" sz="2800"/>
              <a:t>Goal 4: Engage the SEL/Student Wellness Coalitions, Student VOICES Advisory Network, the Communications Department (via Civic &amp; Community Engagement), and Fort Bend Student Leadership 101/102 for voter registration, advocacy and other civic engagement opportunities</a:t>
            </a:r>
            <a:endParaRPr/>
          </a:p>
          <a:p>
            <a:pPr marL="0" lvl="0" indent="0" algn="l" rtl="0">
              <a:lnSpc>
                <a:spcPct val="100000"/>
              </a:lnSpc>
              <a:spcBef>
                <a:spcPts val="1000"/>
              </a:spcBef>
              <a:spcAft>
                <a:spcPts val="0"/>
              </a:spcAft>
              <a:buClr>
                <a:srgbClr val="262626"/>
              </a:buClr>
              <a:buSzPts val="1920"/>
              <a:buNone/>
            </a:pPr>
            <a:endParaRPr sz="2400" i="1"/>
          </a:p>
          <a:p>
            <a:pPr marL="228600" lvl="0" indent="-86360" algn="l" rtl="0">
              <a:lnSpc>
                <a:spcPct val="100000"/>
              </a:lnSpc>
              <a:spcBef>
                <a:spcPts val="1000"/>
              </a:spcBef>
              <a:spcAft>
                <a:spcPts val="0"/>
              </a:spcAft>
              <a:buClr>
                <a:srgbClr val="262626"/>
              </a:buClr>
              <a:buSzPts val="2240"/>
              <a:buNone/>
            </a:pP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35"/>
          <p:cNvSpPr txBox="1">
            <a:spLocks noGrp="1"/>
          </p:cNvSpPr>
          <p:nvPr>
            <p:ph type="title"/>
          </p:nvPr>
        </p:nvSpPr>
        <p:spPr>
          <a:xfrm>
            <a:off x="1050879" y="432551"/>
            <a:ext cx="9810600" cy="1215900"/>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262626"/>
              </a:buClr>
              <a:buSzPts val="3600"/>
              <a:buFont typeface="Arial"/>
              <a:buNone/>
            </a:pPr>
            <a:r>
              <a:rPr lang="en-US" sz="3600"/>
              <a:t>SHAC ADVOCACY RESOURCES</a:t>
            </a:r>
            <a:endParaRPr/>
          </a:p>
        </p:txBody>
      </p:sp>
      <p:sp>
        <p:nvSpPr>
          <p:cNvPr id="751" name="Google Shape;751;p35"/>
          <p:cNvSpPr txBox="1">
            <a:spLocks noGrp="1"/>
          </p:cNvSpPr>
          <p:nvPr>
            <p:ph type="body" idx="1"/>
          </p:nvPr>
        </p:nvSpPr>
        <p:spPr>
          <a:xfrm>
            <a:off x="991854" y="1483324"/>
            <a:ext cx="9810600" cy="44289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00000"/>
              </a:lnSpc>
              <a:spcBef>
                <a:spcPts val="0"/>
              </a:spcBef>
              <a:spcAft>
                <a:spcPts val="0"/>
              </a:spcAft>
              <a:buClr>
                <a:srgbClr val="262626"/>
              </a:buClr>
              <a:buSzPct val="79999"/>
              <a:buNone/>
            </a:pPr>
            <a:endParaRPr sz="2600"/>
          </a:p>
          <a:p>
            <a:pPr marL="228600" lvl="0" indent="-217932" algn="l" rtl="0">
              <a:lnSpc>
                <a:spcPct val="100000"/>
              </a:lnSpc>
              <a:spcBef>
                <a:spcPts val="0"/>
              </a:spcBef>
              <a:spcAft>
                <a:spcPts val="0"/>
              </a:spcAft>
              <a:buClr>
                <a:srgbClr val="262626"/>
              </a:buClr>
              <a:buSzPct val="80000"/>
              <a:buChar char="•"/>
            </a:pPr>
            <a:r>
              <a:rPr lang="en-US" sz="2800" u="sng">
                <a:solidFill>
                  <a:schemeClr val="hlink"/>
                </a:solidFill>
                <a:hlinkClick r:id="rId3"/>
              </a:rPr>
              <a:t>Michael and Susan Dell Center for Healthy Living Bill Tracker</a:t>
            </a:r>
            <a:endParaRPr sz="2800"/>
          </a:p>
          <a:p>
            <a:pPr marL="0" lvl="0" indent="10668" algn="l" rtl="0">
              <a:lnSpc>
                <a:spcPct val="100000"/>
              </a:lnSpc>
              <a:spcBef>
                <a:spcPts val="0"/>
              </a:spcBef>
              <a:spcAft>
                <a:spcPts val="0"/>
              </a:spcAft>
              <a:buClr>
                <a:srgbClr val="262626"/>
              </a:buClr>
              <a:buSzPct val="80000"/>
              <a:buChar char="•"/>
            </a:pPr>
            <a:r>
              <a:rPr lang="en-US" sz="2800" u="sng">
                <a:solidFill>
                  <a:schemeClr val="hlink"/>
                </a:solidFill>
                <a:hlinkClick r:id="rId4"/>
              </a:rPr>
              <a:t>Texas Legislature Online</a:t>
            </a:r>
            <a:endParaRPr sz="2800"/>
          </a:p>
          <a:p>
            <a:pPr marL="0" marR="0" lvl="0" indent="10668" algn="l" rtl="0">
              <a:lnSpc>
                <a:spcPct val="100000"/>
              </a:lnSpc>
              <a:spcBef>
                <a:spcPts val="0"/>
              </a:spcBef>
              <a:spcAft>
                <a:spcPts val="0"/>
              </a:spcAft>
              <a:buClr>
                <a:srgbClr val="262626"/>
              </a:buClr>
              <a:buSzPct val="80000"/>
              <a:buChar char="•"/>
            </a:pPr>
            <a:r>
              <a:rPr lang="en-US" sz="2800" u="sng">
                <a:solidFill>
                  <a:schemeClr val="hlink"/>
                </a:solidFill>
                <a:hlinkClick r:id="rId5"/>
              </a:rPr>
              <a:t>The Legislative Process in Texas</a:t>
            </a:r>
            <a:endParaRPr sz="2800"/>
          </a:p>
          <a:p>
            <a:pPr marL="0" marR="0" lvl="0" indent="10668" algn="l" rtl="0">
              <a:lnSpc>
                <a:spcPct val="100000"/>
              </a:lnSpc>
              <a:spcBef>
                <a:spcPts val="0"/>
              </a:spcBef>
              <a:spcAft>
                <a:spcPts val="0"/>
              </a:spcAft>
              <a:buClr>
                <a:srgbClr val="262626"/>
              </a:buClr>
              <a:buSzPct val="80000"/>
              <a:buChar char="•"/>
            </a:pPr>
            <a:r>
              <a:rPr lang="en-US" sz="2800" u="sng">
                <a:solidFill>
                  <a:schemeClr val="hlink"/>
                </a:solidFill>
                <a:hlinkClick r:id="rId6"/>
              </a:rPr>
              <a:t>Newsletter Course on the Texas Legislature</a:t>
            </a:r>
            <a:endParaRPr sz="2800"/>
          </a:p>
          <a:p>
            <a:pPr marL="0" lvl="0" indent="10668" algn="l" rtl="0">
              <a:lnSpc>
                <a:spcPct val="100000"/>
              </a:lnSpc>
              <a:spcBef>
                <a:spcPts val="0"/>
              </a:spcBef>
              <a:spcAft>
                <a:spcPts val="0"/>
              </a:spcAft>
              <a:buClr>
                <a:srgbClr val="262626"/>
              </a:buClr>
              <a:buSzPct val="80000"/>
              <a:buChar char="•"/>
            </a:pPr>
            <a:r>
              <a:rPr lang="en-US" sz="2800" u="sng">
                <a:solidFill>
                  <a:schemeClr val="hlink"/>
                </a:solidFill>
                <a:hlinkClick r:id="rId7"/>
              </a:rPr>
              <a:t>FBISD SHAC Advocacy Guidelines</a:t>
            </a:r>
            <a:endParaRPr sz="2800"/>
          </a:p>
          <a:p>
            <a:pPr marL="0" lvl="0" indent="142240" algn="l" rtl="0">
              <a:lnSpc>
                <a:spcPct val="100000"/>
              </a:lnSpc>
              <a:spcBef>
                <a:spcPts val="0"/>
              </a:spcBef>
              <a:spcAft>
                <a:spcPts val="0"/>
              </a:spcAft>
              <a:buClr>
                <a:srgbClr val="262626"/>
              </a:buClr>
              <a:buSzPct val="80000"/>
              <a:buNone/>
            </a:pPr>
            <a:endParaRPr sz="2800"/>
          </a:p>
          <a:p>
            <a:pPr marL="0" lvl="0" indent="142240" algn="l" rtl="0">
              <a:lnSpc>
                <a:spcPct val="100000"/>
              </a:lnSpc>
              <a:spcBef>
                <a:spcPts val="0"/>
              </a:spcBef>
              <a:spcAft>
                <a:spcPts val="0"/>
              </a:spcAft>
              <a:buClr>
                <a:srgbClr val="262626"/>
              </a:buClr>
              <a:buSzPct val="80000"/>
              <a:buNone/>
            </a:pPr>
            <a:endParaRPr sz="2800"/>
          </a:p>
          <a:p>
            <a:pPr marL="0" lvl="0" indent="10668" algn="l" rtl="0">
              <a:lnSpc>
                <a:spcPct val="100000"/>
              </a:lnSpc>
              <a:spcBef>
                <a:spcPts val="0"/>
              </a:spcBef>
              <a:spcAft>
                <a:spcPts val="0"/>
              </a:spcAft>
              <a:buClr>
                <a:srgbClr val="262626"/>
              </a:buClr>
              <a:buSzPct val="80000"/>
              <a:buChar char="•"/>
            </a:pPr>
            <a:r>
              <a:rPr lang="en-US" sz="2800"/>
              <a:t>Proposed Updates to the School Nutrition Standards (USDA)</a:t>
            </a:r>
            <a:endParaRPr sz="2800"/>
          </a:p>
          <a:p>
            <a:pPr marL="0" lvl="0" indent="10668" algn="l" rtl="0">
              <a:lnSpc>
                <a:spcPct val="100000"/>
              </a:lnSpc>
              <a:spcBef>
                <a:spcPts val="0"/>
              </a:spcBef>
              <a:spcAft>
                <a:spcPts val="0"/>
              </a:spcAft>
              <a:buClr>
                <a:srgbClr val="262626"/>
              </a:buClr>
              <a:buSzPct val="80000"/>
              <a:buChar char="•"/>
            </a:pPr>
            <a:r>
              <a:rPr lang="en-US" sz="2800" u="sng">
                <a:solidFill>
                  <a:schemeClr val="hlink"/>
                </a:solidFill>
                <a:hlinkClick r:id="rId8"/>
              </a:rPr>
              <a:t>Partnership for a Healthy Texas</a:t>
            </a:r>
            <a:endParaRPr sz="2800"/>
          </a:p>
          <a:p>
            <a:pPr marL="0" marR="0" lvl="0" indent="142240" algn="l" rtl="0">
              <a:lnSpc>
                <a:spcPct val="100000"/>
              </a:lnSpc>
              <a:spcBef>
                <a:spcPts val="0"/>
              </a:spcBef>
              <a:spcAft>
                <a:spcPts val="0"/>
              </a:spcAft>
              <a:buClr>
                <a:srgbClr val="262626"/>
              </a:buClr>
              <a:buSzPct val="80000"/>
              <a:buNone/>
            </a:pPr>
            <a:endParaRPr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6"/>
          <p:cNvSpPr txBox="1">
            <a:spLocks noGrp="1"/>
          </p:cNvSpPr>
          <p:nvPr>
            <p:ph type="title"/>
          </p:nvPr>
        </p:nvSpPr>
        <p:spPr>
          <a:xfrm>
            <a:off x="838200" y="4937711"/>
            <a:ext cx="10515600" cy="8485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Community Health Assessment</a:t>
            </a:r>
            <a:br>
              <a:rPr lang="en-US"/>
            </a:br>
            <a:r>
              <a:rPr lang="en-US" sz="2000"/>
              <a:t>Fort Bend County Health &amp; Human Services</a:t>
            </a:r>
            <a:br>
              <a:rPr lang="en-US" sz="2000"/>
            </a:br>
            <a:r>
              <a:rPr lang="en-US" sz="2000"/>
              <a:t>Carrie Rai MA, MSW, LMSW</a:t>
            </a:r>
            <a:br>
              <a:rPr lang="en-US" sz="2000"/>
            </a:br>
            <a:r>
              <a:rPr lang="en-US" sz="2000"/>
              <a:t>Performance &amp; Innovation Specialist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pSp>
        <p:nvGrpSpPr>
          <p:cNvPr id="761" name="Google Shape;761;p37"/>
          <p:cNvGrpSpPr/>
          <p:nvPr/>
        </p:nvGrpSpPr>
        <p:grpSpPr>
          <a:xfrm>
            <a:off x="0" y="0"/>
            <a:ext cx="12192000" cy="6858000"/>
            <a:chOff x="0" y="0"/>
            <a:chExt cx="12192000" cy="6858000"/>
          </a:xfrm>
        </p:grpSpPr>
        <p:sp>
          <p:nvSpPr>
            <p:cNvPr id="762" name="Google Shape;762;p37"/>
            <p:cNvSpPr/>
            <p:nvPr/>
          </p:nvSpPr>
          <p:spPr>
            <a:xfrm>
              <a:off x="0" y="0"/>
              <a:ext cx="12192000" cy="6858000"/>
            </a:xfrm>
            <a:prstGeom prst="rect">
              <a:avLst/>
            </a:prstGeom>
            <a:solidFill>
              <a:srgbClr val="F2F2F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63" name="Google Shape;763;p37"/>
            <p:cNvSpPr/>
            <p:nvPr/>
          </p:nvSpPr>
          <p:spPr>
            <a:xfrm>
              <a:off x="0" y="170687"/>
              <a:ext cx="12192000" cy="0"/>
            </a:xfrm>
            <a:custGeom>
              <a:avLst/>
              <a:gdLst/>
              <a:ahLst/>
              <a:cxnLst/>
              <a:rect l="l" t="t" r="r" b="b"/>
              <a:pathLst>
                <a:path w="12192000" h="120000" extrusionOk="0">
                  <a:moveTo>
                    <a:pt x="0" y="0"/>
                  </a:moveTo>
                  <a:lnTo>
                    <a:pt x="12192000" y="0"/>
                  </a:lnTo>
                </a:path>
              </a:pathLst>
            </a:custGeom>
            <a:solidFill>
              <a:srgbClr val="F2F2F2"/>
            </a:solidFill>
            <a:ln w="7620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highlight>
                  <a:srgbClr val="008000"/>
                </a:highlight>
                <a:latin typeface="Calibri"/>
                <a:ea typeface="Calibri"/>
                <a:cs typeface="Calibri"/>
                <a:sym typeface="Calibri"/>
              </a:endParaRPr>
            </a:p>
          </p:txBody>
        </p:sp>
      </p:grpSp>
      <p:pic>
        <p:nvPicPr>
          <p:cNvPr id="764" name="Google Shape;764;p37" descr="A close up of a sign&#10;&#10;Description automatically generated"/>
          <p:cNvPicPr preferRelativeResize="0"/>
          <p:nvPr/>
        </p:nvPicPr>
        <p:blipFill rotWithShape="1">
          <a:blip r:embed="rId3">
            <a:alphaModFix/>
          </a:blip>
          <a:srcRect/>
          <a:stretch/>
        </p:blipFill>
        <p:spPr>
          <a:xfrm>
            <a:off x="2667000" y="483549"/>
            <a:ext cx="7315200" cy="5890901"/>
          </a:xfrm>
          <a:prstGeom prst="rect">
            <a:avLst/>
          </a:prstGeom>
          <a:noFill/>
          <a:ln>
            <a:noFill/>
          </a:ln>
        </p:spPr>
      </p:pic>
      <p:sp>
        <p:nvSpPr>
          <p:cNvPr id="765" name="Google Shape;7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37</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grpSp>
        <p:nvGrpSpPr>
          <p:cNvPr id="770" name="Google Shape;770;p38"/>
          <p:cNvGrpSpPr/>
          <p:nvPr/>
        </p:nvGrpSpPr>
        <p:grpSpPr>
          <a:xfrm>
            <a:off x="0" y="0"/>
            <a:ext cx="12192761" cy="6953002"/>
            <a:chOff x="0" y="0"/>
            <a:chExt cx="12192761" cy="6858000"/>
          </a:xfrm>
        </p:grpSpPr>
        <p:sp>
          <p:nvSpPr>
            <p:cNvPr id="771" name="Google Shape;771;p38"/>
            <p:cNvSpPr/>
            <p:nvPr/>
          </p:nvSpPr>
          <p:spPr>
            <a:xfrm>
              <a:off x="0" y="0"/>
              <a:ext cx="12192000"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2" name="Google Shape;772;p38"/>
            <p:cNvSpPr/>
            <p:nvPr/>
          </p:nvSpPr>
          <p:spPr>
            <a:xfrm>
              <a:off x="0" y="6676643"/>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3" name="Google Shape;773;p38"/>
            <p:cNvSpPr/>
            <p:nvPr/>
          </p:nvSpPr>
          <p:spPr>
            <a:xfrm>
              <a:off x="761" y="6660642"/>
              <a:ext cx="12192000" cy="0"/>
            </a:xfrm>
            <a:custGeom>
              <a:avLst/>
              <a:gdLst/>
              <a:ahLst/>
              <a:cxnLst/>
              <a:rect l="l" t="t" r="r" b="b"/>
              <a:pathLst>
                <a:path w="12192000" h="120000" extrusionOk="0">
                  <a:moveTo>
                    <a:pt x="0" y="0"/>
                  </a:moveTo>
                  <a:lnTo>
                    <a:pt x="12192000" y="0"/>
                  </a:lnTo>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4" name="Google Shape;774;p38"/>
            <p:cNvSpPr/>
            <p:nvPr/>
          </p:nvSpPr>
          <p:spPr>
            <a:xfrm>
              <a:off x="0" y="161544"/>
              <a:ext cx="12192000" cy="0"/>
            </a:xfrm>
            <a:custGeom>
              <a:avLst/>
              <a:gdLst/>
              <a:ahLst/>
              <a:cxnLst/>
              <a:rect l="l" t="t" r="r" b="b"/>
              <a:pathLst>
                <a:path w="12192000" h="120000" extrusionOk="0">
                  <a:moveTo>
                    <a:pt x="0" y="0"/>
                  </a:moveTo>
                  <a:lnTo>
                    <a:pt x="12192000" y="0"/>
                  </a:lnTo>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775" name="Google Shape;775;p38"/>
          <p:cNvSpPr txBox="1">
            <a:spLocks noGrp="1"/>
          </p:cNvSpPr>
          <p:nvPr>
            <p:ph type="title"/>
          </p:nvPr>
        </p:nvSpPr>
        <p:spPr>
          <a:xfrm>
            <a:off x="838200" y="2031135"/>
            <a:ext cx="10515600" cy="2414764"/>
          </a:xfrm>
          <a:prstGeom prst="rect">
            <a:avLst/>
          </a:prstGeom>
          <a:noFill/>
          <a:ln w="64000" cap="flat" cmpd="sng">
            <a:solidFill>
              <a:srgbClr val="FFFFFF"/>
            </a:solidFill>
            <a:prstDash val="solid"/>
            <a:round/>
            <a:headEnd type="none" w="sm" len="sm"/>
            <a:tailEnd type="none" w="sm" len="sm"/>
          </a:ln>
        </p:spPr>
        <p:txBody>
          <a:bodyPr spcFirstLastPara="1" wrap="square" lIns="0" tIns="379725" rIns="0" bIns="0" anchor="ctr" anchorCtr="0">
            <a:spAutoFit/>
          </a:bodyPr>
          <a:lstStyle/>
          <a:p>
            <a:pPr marL="0" lvl="0" indent="0" algn="ctr" rtl="0">
              <a:lnSpc>
                <a:spcPct val="100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Community Health Assessment </a:t>
            </a:r>
            <a:br>
              <a:rPr lang="en-US" sz="40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 </a:t>
            </a:r>
            <a:br>
              <a:rPr lang="en-US" sz="2800">
                <a:solidFill>
                  <a:schemeClr val="lt1"/>
                </a:solidFill>
              </a:rPr>
            </a:br>
            <a:r>
              <a:rPr lang="en-US" sz="2800">
                <a:solidFill>
                  <a:schemeClr val="lt1"/>
                </a:solidFill>
              </a:rPr>
              <a:t>FORT BEND COUNTY HEALTH &amp; HUMAN SERVICES</a:t>
            </a:r>
            <a:br>
              <a:rPr lang="en-US" sz="2800"/>
            </a:br>
            <a:br>
              <a:rPr lang="en-US" sz="2000"/>
            </a:br>
            <a:endParaRPr sz="2000"/>
          </a:p>
        </p:txBody>
      </p:sp>
      <p:sp>
        <p:nvSpPr>
          <p:cNvPr id="776" name="Google Shape;77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38</a:t>
            </a:fld>
            <a:endParaRPr sz="1200" b="0" i="0" u="none" strike="noStrike" cap="none">
              <a:solidFill>
                <a:srgbClr val="888888"/>
              </a:solidFill>
              <a:latin typeface="Calibri"/>
              <a:ea typeface="Calibri"/>
              <a:cs typeface="Calibri"/>
              <a:sym typeface="Calibri"/>
            </a:endParaRPr>
          </a:p>
        </p:txBody>
      </p:sp>
      <p:sp>
        <p:nvSpPr>
          <p:cNvPr id="777" name="Google Shape;777;p38"/>
          <p:cNvSpPr txBox="1"/>
          <p:nvPr/>
        </p:nvSpPr>
        <p:spPr>
          <a:xfrm>
            <a:off x="4061459" y="3238516"/>
            <a:ext cx="4070603" cy="691215"/>
          </a:xfrm>
          <a:prstGeom prst="rect">
            <a:avLst/>
          </a:prstGeom>
          <a:noFill/>
          <a:ln>
            <a:noFill/>
          </a:ln>
        </p:spPr>
        <p:txBody>
          <a:bodyPr spcFirstLastPara="1" wrap="square" lIns="0" tIns="379725" rIns="0" bIns="0" anchor="t" anchorCtr="0">
            <a:spAutoFit/>
          </a:bodyPr>
          <a:lstStyle/>
          <a:p>
            <a:pPr marL="0" marR="0" lvl="0" indent="0" algn="ctr" rtl="0">
              <a:lnSpc>
                <a:spcPct val="100000"/>
              </a:lnSpc>
              <a:spcBef>
                <a:spcPts val="0"/>
              </a:spcBef>
              <a:spcAft>
                <a:spcPts val="0"/>
              </a:spcAft>
              <a:buClr>
                <a:srgbClr val="FF0000"/>
              </a:buClr>
              <a:buSzPts val="1000"/>
              <a:buFont typeface="Calibri"/>
              <a:buNone/>
            </a:pPr>
            <a:br>
              <a:rPr lang="en-US" sz="1000" b="1" i="0" u="none" strike="noStrike" cap="none">
                <a:solidFill>
                  <a:srgbClr val="FF0000"/>
                </a:solidFill>
                <a:latin typeface="Calibri"/>
                <a:ea typeface="Calibri"/>
                <a:cs typeface="Calibri"/>
                <a:sym typeface="Calibri"/>
              </a:rPr>
            </a:br>
            <a:endParaRPr sz="1000" b="1" i="0" u="none" strike="noStrike" cap="none">
              <a:solidFill>
                <a:srgbClr val="FFFFFF"/>
              </a:solidFill>
              <a:latin typeface="Calibri"/>
              <a:ea typeface="Calibri"/>
              <a:cs typeface="Calibri"/>
              <a:sym typeface="Calibri"/>
            </a:endParaRPr>
          </a:p>
        </p:txBody>
      </p:sp>
      <p:sp>
        <p:nvSpPr>
          <p:cNvPr id="778" name="Google Shape;778;p38"/>
          <p:cNvSpPr/>
          <p:nvPr/>
        </p:nvSpPr>
        <p:spPr>
          <a:xfrm>
            <a:off x="0" y="161543"/>
            <a:ext cx="12192000" cy="676655"/>
          </a:xfrm>
          <a:custGeom>
            <a:avLst/>
            <a:gdLst/>
            <a:ahLst/>
            <a:cxnLst/>
            <a:rect l="l" t="t" r="r" b="b"/>
            <a:pathLst>
              <a:path w="12192000" h="120000" extrusionOk="0">
                <a:moveTo>
                  <a:pt x="0" y="0"/>
                </a:moveTo>
                <a:lnTo>
                  <a:pt x="12192000" y="0"/>
                </a:lnTo>
              </a:path>
            </a:pathLst>
          </a:custGeom>
          <a:solidFill>
            <a:srgbClr val="002A5C"/>
          </a:solidFill>
          <a:ln w="7620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79" name="Google Shape;779;p38"/>
          <p:cNvSpPr txBox="1"/>
          <p:nvPr/>
        </p:nvSpPr>
        <p:spPr>
          <a:xfrm>
            <a:off x="2569779" y="3987760"/>
            <a:ext cx="705244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alibri"/>
              <a:buNone/>
            </a:pPr>
            <a:r>
              <a:rPr lang="en-US" sz="2000" b="0" i="0" u="none" strike="noStrike" cap="none">
                <a:solidFill>
                  <a:srgbClr val="FFFFFF"/>
                </a:solidFill>
                <a:latin typeface="Calibri"/>
                <a:ea typeface="Calibri"/>
                <a:cs typeface="Calibri"/>
                <a:sym typeface="Calibri"/>
              </a:rPr>
              <a:t>Carrie Rai MA, MSW, LMSW | Performance &amp; Innovation Specialist </a:t>
            </a:r>
            <a:endParaRPr sz="2000" b="0" i="0" u="none" strike="noStrike" cap="none">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grpSp>
        <p:nvGrpSpPr>
          <p:cNvPr id="785" name="Google Shape;785;p39"/>
          <p:cNvGrpSpPr/>
          <p:nvPr/>
        </p:nvGrpSpPr>
        <p:grpSpPr>
          <a:xfrm>
            <a:off x="-7257" y="9305"/>
            <a:ext cx="12192000" cy="5755105"/>
            <a:chOff x="0" y="0"/>
            <a:chExt cx="12192000" cy="6858000"/>
          </a:xfrm>
        </p:grpSpPr>
        <p:sp>
          <p:nvSpPr>
            <p:cNvPr id="786" name="Google Shape;786;p39"/>
            <p:cNvSpPr/>
            <p:nvPr/>
          </p:nvSpPr>
          <p:spPr>
            <a:xfrm>
              <a:off x="0" y="0"/>
              <a:ext cx="12192000"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87" name="Google Shape;787;p39"/>
            <p:cNvSpPr/>
            <p:nvPr/>
          </p:nvSpPr>
          <p:spPr>
            <a:xfrm>
              <a:off x="0" y="6842038"/>
              <a:ext cx="12192000" cy="0"/>
            </a:xfrm>
            <a:custGeom>
              <a:avLst/>
              <a:gdLst/>
              <a:ahLst/>
              <a:cxnLst/>
              <a:rect l="l" t="t" r="r" b="b"/>
              <a:pathLst>
                <a:path w="12192000" h="120000" extrusionOk="0">
                  <a:moveTo>
                    <a:pt x="0" y="0"/>
                  </a:moveTo>
                  <a:lnTo>
                    <a:pt x="12192000" y="0"/>
                  </a:lnTo>
                </a:path>
              </a:pathLst>
            </a:custGeom>
            <a:solidFill>
              <a:srgbClr val="002A5C"/>
            </a:solidFill>
            <a:ln w="5715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pic>
        <p:nvPicPr>
          <p:cNvPr id="788" name="Google Shape;788;p39" descr="A close up of a sign&#10;&#10;Description automatically generated"/>
          <p:cNvPicPr preferRelativeResize="0"/>
          <p:nvPr/>
        </p:nvPicPr>
        <p:blipFill rotWithShape="1">
          <a:blip r:embed="rId3">
            <a:alphaModFix amt="20000"/>
          </a:blip>
          <a:srcRect/>
          <a:stretch/>
        </p:blipFill>
        <p:spPr>
          <a:xfrm>
            <a:off x="228600" y="5983657"/>
            <a:ext cx="990600" cy="797726"/>
          </a:xfrm>
          <a:prstGeom prst="rect">
            <a:avLst/>
          </a:prstGeom>
          <a:noFill/>
          <a:ln>
            <a:noFill/>
          </a:ln>
        </p:spPr>
      </p:pic>
      <p:sp>
        <p:nvSpPr>
          <p:cNvPr id="789" name="Google Shape;789;p39"/>
          <p:cNvSpPr txBox="1">
            <a:spLocks noGrp="1"/>
          </p:cNvSpPr>
          <p:nvPr>
            <p:ph type="title"/>
          </p:nvPr>
        </p:nvSpPr>
        <p:spPr>
          <a:xfrm>
            <a:off x="838200" y="83128"/>
            <a:ext cx="10515600" cy="9060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AGENDA</a:t>
            </a:r>
            <a:endParaRPr sz="4800" b="1">
              <a:solidFill>
                <a:schemeClr val="lt1"/>
              </a:solidFill>
              <a:latin typeface="Calibri"/>
              <a:ea typeface="Calibri"/>
              <a:cs typeface="Calibri"/>
              <a:sym typeface="Calibri"/>
            </a:endParaRPr>
          </a:p>
        </p:txBody>
      </p:sp>
      <p:sp>
        <p:nvSpPr>
          <p:cNvPr id="790" name="Google Shape;790;p39"/>
          <p:cNvSpPr txBox="1">
            <a:spLocks noGrp="1"/>
          </p:cNvSpPr>
          <p:nvPr>
            <p:ph type="body" idx="1"/>
          </p:nvPr>
        </p:nvSpPr>
        <p:spPr>
          <a:xfrm>
            <a:off x="838200" y="889462"/>
            <a:ext cx="10515600" cy="464230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3200"/>
              <a:buChar char="•"/>
            </a:pPr>
            <a:r>
              <a:rPr lang="en-US" sz="3200">
                <a:solidFill>
                  <a:schemeClr val="lt1"/>
                </a:solidFill>
              </a:rPr>
              <a:t>Fort Bend County Health &amp; Human Services</a:t>
            </a:r>
            <a:endParaRPr/>
          </a:p>
          <a:p>
            <a:pPr marL="228600" lvl="0" indent="-228600" algn="l" rtl="0">
              <a:lnSpc>
                <a:spcPct val="90000"/>
              </a:lnSpc>
              <a:spcBef>
                <a:spcPts val="1000"/>
              </a:spcBef>
              <a:spcAft>
                <a:spcPts val="0"/>
              </a:spcAft>
              <a:buClr>
                <a:schemeClr val="lt1"/>
              </a:buClr>
              <a:buSzPts val="3200"/>
              <a:buChar char="•"/>
            </a:pPr>
            <a:r>
              <a:rPr lang="en-US" sz="3200">
                <a:solidFill>
                  <a:schemeClr val="lt1"/>
                </a:solidFill>
              </a:rPr>
              <a:t>Community Health Assessment</a:t>
            </a:r>
            <a:endParaRPr/>
          </a:p>
          <a:p>
            <a:pPr marL="228600" lvl="0" indent="-228600" algn="l" rtl="0">
              <a:lnSpc>
                <a:spcPct val="90000"/>
              </a:lnSpc>
              <a:spcBef>
                <a:spcPts val="1000"/>
              </a:spcBef>
              <a:spcAft>
                <a:spcPts val="0"/>
              </a:spcAft>
              <a:buClr>
                <a:schemeClr val="lt1"/>
              </a:buClr>
              <a:buSzPts val="3200"/>
              <a:buChar char="•"/>
            </a:pPr>
            <a:r>
              <a:rPr lang="en-US" sz="3200">
                <a:solidFill>
                  <a:schemeClr val="lt1"/>
                </a:solidFill>
              </a:rPr>
              <a:t>Community Health Improvement Plan</a:t>
            </a:r>
            <a:endParaRPr/>
          </a:p>
          <a:p>
            <a:pPr marL="228600" lvl="0" indent="-228600" algn="l" rtl="0">
              <a:lnSpc>
                <a:spcPct val="90000"/>
              </a:lnSpc>
              <a:spcBef>
                <a:spcPts val="1000"/>
              </a:spcBef>
              <a:spcAft>
                <a:spcPts val="0"/>
              </a:spcAft>
              <a:buClr>
                <a:schemeClr val="lt1"/>
              </a:buClr>
              <a:buSzPts val="3200"/>
              <a:buChar char="•"/>
            </a:pPr>
            <a:r>
              <a:rPr lang="en-US" sz="3200">
                <a:solidFill>
                  <a:schemeClr val="lt1"/>
                </a:solidFill>
              </a:rPr>
              <a:t>Next Steps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19d79d319d_0_4"/>
          <p:cNvSpPr txBox="1"/>
          <p:nvPr/>
        </p:nvSpPr>
        <p:spPr>
          <a:xfrm>
            <a:off x="2282768" y="5730535"/>
            <a:ext cx="66855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2023 Bond Overview</a:t>
            </a:r>
            <a:endParaRPr/>
          </a:p>
        </p:txBody>
      </p:sp>
      <p:pic>
        <p:nvPicPr>
          <p:cNvPr id="583" name="Google Shape;583;g219d79d319d_0_4"/>
          <p:cNvPicPr preferRelativeResize="0"/>
          <p:nvPr/>
        </p:nvPicPr>
        <p:blipFill rotWithShape="1">
          <a:blip r:embed="rId3">
            <a:alphaModFix/>
          </a:blip>
          <a:srcRect l="27252" t="22545" r="20610" b="50721"/>
          <a:stretch/>
        </p:blipFill>
        <p:spPr>
          <a:xfrm>
            <a:off x="1587975" y="1332950"/>
            <a:ext cx="9016051" cy="30311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grpSp>
        <p:nvGrpSpPr>
          <p:cNvPr id="795" name="Google Shape;795;p40"/>
          <p:cNvGrpSpPr/>
          <p:nvPr/>
        </p:nvGrpSpPr>
        <p:grpSpPr>
          <a:xfrm>
            <a:off x="0" y="6660645"/>
            <a:ext cx="12192761" cy="197358"/>
            <a:chOff x="0" y="6660642"/>
            <a:chExt cx="12192761" cy="197358"/>
          </a:xfrm>
        </p:grpSpPr>
        <p:sp>
          <p:nvSpPr>
            <p:cNvPr id="796" name="Google Shape;796;p40"/>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97" name="Google Shape;797;p40"/>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798" name="Google Shape;798;p40"/>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40</a:t>
            </a:fld>
            <a:endParaRPr sz="1200" b="0" i="0" u="none" strike="noStrike" cap="none">
              <a:solidFill>
                <a:srgbClr val="888888"/>
              </a:solidFill>
              <a:latin typeface="Calibri"/>
              <a:ea typeface="Calibri"/>
              <a:cs typeface="Calibri"/>
              <a:sym typeface="Calibri"/>
            </a:endParaRPr>
          </a:p>
        </p:txBody>
      </p:sp>
      <p:sp>
        <p:nvSpPr>
          <p:cNvPr id="799" name="Google Shape;799;p40"/>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00" name="Google Shape;800;p40"/>
          <p:cNvSpPr/>
          <p:nvPr/>
        </p:nvSpPr>
        <p:spPr>
          <a:xfrm>
            <a:off x="6497282" y="513716"/>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01" name="Google Shape;801;p40"/>
          <p:cNvSpPr/>
          <p:nvPr/>
        </p:nvSpPr>
        <p:spPr>
          <a:xfrm>
            <a:off x="152400" y="318452"/>
            <a:ext cx="10134600" cy="953576"/>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rmAutofit/>
          </a:bodyPr>
          <a:lstStyle/>
          <a:p>
            <a:pPr marL="12700" marR="0" lvl="0" indent="0" algn="l" rtl="0">
              <a:lnSpc>
                <a:spcPct val="100000"/>
              </a:lnSpc>
              <a:spcBef>
                <a:spcPts val="0"/>
              </a:spcBef>
              <a:spcAft>
                <a:spcPts val="0"/>
              </a:spcAft>
              <a:buClr>
                <a:srgbClr val="FFFFFF"/>
              </a:buClr>
              <a:buSzPts val="3600"/>
              <a:buFont typeface="Calibri"/>
              <a:buNone/>
            </a:pPr>
            <a:r>
              <a:rPr lang="en-US" sz="3600" b="1" i="0" u="none" strike="noStrike" cap="none">
                <a:solidFill>
                  <a:srgbClr val="FFFFFF"/>
                </a:solidFill>
                <a:latin typeface="Calibri"/>
                <a:ea typeface="Calibri"/>
                <a:cs typeface="Calibri"/>
                <a:sym typeface="Calibri"/>
              </a:rPr>
              <a:t> FBCHHS Mission</a:t>
            </a:r>
            <a:endParaRPr sz="3600" b="1" i="0" u="none" strike="noStrike" cap="none">
              <a:solidFill>
                <a:srgbClr val="FFFFFF"/>
              </a:solidFill>
              <a:latin typeface="Calibri"/>
              <a:ea typeface="Calibri"/>
              <a:cs typeface="Calibri"/>
              <a:sym typeface="Calibri"/>
            </a:endParaRPr>
          </a:p>
        </p:txBody>
      </p:sp>
      <p:sp>
        <p:nvSpPr>
          <p:cNvPr id="802" name="Google Shape;802;p40"/>
          <p:cNvSpPr/>
          <p:nvPr/>
        </p:nvSpPr>
        <p:spPr>
          <a:xfrm>
            <a:off x="1904997" y="2503383"/>
            <a:ext cx="8139113" cy="3470696"/>
          </a:xfrm>
          <a:prstGeom prst="roundRect">
            <a:avLst>
              <a:gd name="adj" fmla="val 16667"/>
            </a:avLst>
          </a:prstGeom>
          <a:solidFill>
            <a:schemeClr val="lt1">
              <a:alpha val="89803"/>
            </a:schemeClr>
          </a:solidFill>
          <a:ln w="12700" cap="flat" cmpd="sng">
            <a:solidFill>
              <a:srgbClr val="00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03" name="Google Shape;803;p40"/>
          <p:cNvSpPr/>
          <p:nvPr/>
        </p:nvSpPr>
        <p:spPr>
          <a:xfrm>
            <a:off x="2147885" y="2578982"/>
            <a:ext cx="7896225" cy="331949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2060"/>
              </a:buClr>
              <a:buSzPts val="2800"/>
              <a:buFont typeface="Calibri"/>
              <a:buNone/>
            </a:pPr>
            <a:r>
              <a:rPr lang="en-US" sz="2800" b="1" i="0" u="none" strike="noStrike" cap="none">
                <a:solidFill>
                  <a:srgbClr val="002060"/>
                </a:solidFill>
                <a:latin typeface="Calibri"/>
                <a:ea typeface="Calibri"/>
                <a:cs typeface="Calibri"/>
                <a:sym typeface="Calibri"/>
              </a:rPr>
              <a:t>The mission of Fort Bend County Health &amp; Human Services is to promote and protect the health and well-being of the residents of Fort Bend County through disease prevention and intervention, public health emergency preparedness and response, community engagement, and helping to assure the equitable provision of basic human needs.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7"/>
        <p:cNvGrpSpPr/>
        <p:nvPr/>
      </p:nvGrpSpPr>
      <p:grpSpPr>
        <a:xfrm>
          <a:off x="0" y="0"/>
          <a:ext cx="0" cy="0"/>
          <a:chOff x="0" y="0"/>
          <a:chExt cx="0" cy="0"/>
        </a:xfrm>
      </p:grpSpPr>
      <p:grpSp>
        <p:nvGrpSpPr>
          <p:cNvPr id="808" name="Google Shape;808;p41"/>
          <p:cNvGrpSpPr/>
          <p:nvPr/>
        </p:nvGrpSpPr>
        <p:grpSpPr>
          <a:xfrm>
            <a:off x="0" y="6660645"/>
            <a:ext cx="12192761" cy="197358"/>
            <a:chOff x="0" y="6660642"/>
            <a:chExt cx="12192761" cy="197358"/>
          </a:xfrm>
        </p:grpSpPr>
        <p:sp>
          <p:nvSpPr>
            <p:cNvPr id="809" name="Google Shape;809;p41"/>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10" name="Google Shape;810;p41"/>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811" name="Google Shape;811;p41"/>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41</a:t>
            </a:fld>
            <a:endParaRPr sz="1200" b="0" i="0" u="none" strike="noStrike" cap="none">
              <a:solidFill>
                <a:srgbClr val="888888"/>
              </a:solidFill>
              <a:latin typeface="Calibri"/>
              <a:ea typeface="Calibri"/>
              <a:cs typeface="Calibri"/>
              <a:sym typeface="Calibri"/>
            </a:endParaRPr>
          </a:p>
        </p:txBody>
      </p:sp>
      <p:sp>
        <p:nvSpPr>
          <p:cNvPr id="812" name="Google Shape;812;p41"/>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13" name="Google Shape;813;p41"/>
          <p:cNvSpPr/>
          <p:nvPr/>
        </p:nvSpPr>
        <p:spPr>
          <a:xfrm>
            <a:off x="6497282" y="513716"/>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14" name="Google Shape;814;p41"/>
          <p:cNvSpPr/>
          <p:nvPr/>
        </p:nvSpPr>
        <p:spPr>
          <a:xfrm>
            <a:off x="152400" y="318452"/>
            <a:ext cx="10134600" cy="953576"/>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rmAutofit/>
          </a:bodyPr>
          <a:lstStyle/>
          <a:p>
            <a:pPr marL="12700" marR="0" lvl="0" indent="0" algn="l" rtl="0">
              <a:lnSpc>
                <a:spcPct val="100000"/>
              </a:lnSpc>
              <a:spcBef>
                <a:spcPts val="0"/>
              </a:spcBef>
              <a:spcAft>
                <a:spcPts val="0"/>
              </a:spcAft>
              <a:buClr>
                <a:srgbClr val="FFFFFF"/>
              </a:buClr>
              <a:buSzPts val="3600"/>
              <a:buFont typeface="Calibri"/>
              <a:buNone/>
            </a:pPr>
            <a:r>
              <a:rPr lang="en-US" sz="3600" b="1" i="0" u="none" strike="noStrike" cap="none">
                <a:solidFill>
                  <a:srgbClr val="FFFFFF"/>
                </a:solidFill>
                <a:latin typeface="Calibri"/>
                <a:ea typeface="Calibri"/>
                <a:cs typeface="Calibri"/>
                <a:sym typeface="Calibri"/>
              </a:rPr>
              <a:t> FBCHHS Vision</a:t>
            </a:r>
            <a:endParaRPr sz="3600" b="1" i="0" u="none" strike="noStrike" cap="none">
              <a:solidFill>
                <a:srgbClr val="FFFFFF"/>
              </a:solidFill>
              <a:latin typeface="Calibri"/>
              <a:ea typeface="Calibri"/>
              <a:cs typeface="Calibri"/>
              <a:sym typeface="Calibri"/>
            </a:endParaRPr>
          </a:p>
        </p:txBody>
      </p:sp>
      <p:sp>
        <p:nvSpPr>
          <p:cNvPr id="815" name="Google Shape;815;p41"/>
          <p:cNvSpPr/>
          <p:nvPr/>
        </p:nvSpPr>
        <p:spPr>
          <a:xfrm>
            <a:off x="1485898" y="3523381"/>
            <a:ext cx="9155908" cy="1318674"/>
          </a:xfrm>
          <a:prstGeom prst="roundRect">
            <a:avLst>
              <a:gd name="adj" fmla="val 16667"/>
            </a:avLst>
          </a:prstGeom>
          <a:solidFill>
            <a:schemeClr val="lt1">
              <a:alpha val="84705"/>
            </a:schemeClr>
          </a:solidFill>
          <a:ln w="12700" cap="flat" cmpd="sng">
            <a:solidFill>
              <a:srgbClr val="00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16" name="Google Shape;816;p41"/>
          <p:cNvSpPr/>
          <p:nvPr/>
        </p:nvSpPr>
        <p:spPr>
          <a:xfrm>
            <a:off x="1453752" y="3621282"/>
            <a:ext cx="9220200" cy="1122871"/>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2060"/>
              </a:buClr>
              <a:buSzPts val="3200"/>
              <a:buFont typeface="Calibri"/>
              <a:buNone/>
            </a:pPr>
            <a:r>
              <a:rPr lang="en-US" sz="3200" b="1" i="0" u="none" strike="noStrike" cap="none">
                <a:solidFill>
                  <a:srgbClr val="002060"/>
                </a:solidFill>
                <a:latin typeface="Calibri"/>
                <a:ea typeface="Calibri"/>
                <a:cs typeface="Calibri"/>
                <a:sym typeface="Calibri"/>
              </a:rPr>
              <a:t>Healthy neighbors living, learning, working, and playing together in healthy communities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2"/>
          <p:cNvSpPr/>
          <p:nvPr/>
        </p:nvSpPr>
        <p:spPr>
          <a:xfrm>
            <a:off x="0" y="-1"/>
            <a:ext cx="12192000" cy="6858000"/>
          </a:xfrm>
          <a:prstGeom prst="rect">
            <a:avLst/>
          </a:prstGeom>
          <a:solidFill>
            <a:srgbClr val="1A2F5A"/>
          </a:solidFill>
          <a:ln w="12700" cap="flat" cmpd="sng">
            <a:solidFill>
              <a:srgbClr val="42719B"/>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endParaRPr sz="4000" b="0" i="0" u="none" strike="noStrike" cap="none">
              <a:solidFill>
                <a:srgbClr val="FFFFFF"/>
              </a:solidFill>
              <a:latin typeface="Calibri"/>
              <a:ea typeface="Calibri"/>
              <a:cs typeface="Calibri"/>
              <a:sym typeface="Calibri"/>
            </a:endParaRPr>
          </a:p>
        </p:txBody>
      </p:sp>
      <p:pic>
        <p:nvPicPr>
          <p:cNvPr id="823" name="Google Shape;823;p42"/>
          <p:cNvPicPr preferRelativeResize="0"/>
          <p:nvPr/>
        </p:nvPicPr>
        <p:blipFill rotWithShape="1">
          <a:blip r:embed="rId3">
            <a:alphaModFix/>
          </a:blip>
          <a:srcRect t="28151" r="82501" b="48686"/>
          <a:stretch/>
        </p:blipFill>
        <p:spPr>
          <a:xfrm>
            <a:off x="10383750" y="3743325"/>
            <a:ext cx="1817775" cy="3114675"/>
          </a:xfrm>
          <a:prstGeom prst="rect">
            <a:avLst/>
          </a:prstGeom>
          <a:noFill/>
          <a:ln>
            <a:noFill/>
          </a:ln>
        </p:spPr>
      </p:pic>
      <p:pic>
        <p:nvPicPr>
          <p:cNvPr id="824" name="Google Shape;824;p42"/>
          <p:cNvPicPr preferRelativeResize="0"/>
          <p:nvPr/>
        </p:nvPicPr>
        <p:blipFill rotWithShape="1">
          <a:blip r:embed="rId3">
            <a:alphaModFix/>
          </a:blip>
          <a:srcRect t="48894"/>
          <a:stretch/>
        </p:blipFill>
        <p:spPr>
          <a:xfrm>
            <a:off x="0" y="-14288"/>
            <a:ext cx="10387965" cy="6872288"/>
          </a:xfrm>
          <a:prstGeom prst="rect">
            <a:avLst/>
          </a:prstGeom>
          <a:noFill/>
          <a:ln>
            <a:noFill/>
          </a:ln>
        </p:spPr>
      </p:pic>
      <p:sp>
        <p:nvSpPr>
          <p:cNvPr id="825" name="Google Shape;825;p42"/>
          <p:cNvSpPr/>
          <p:nvPr/>
        </p:nvSpPr>
        <p:spPr>
          <a:xfrm>
            <a:off x="-2479" y="-14288"/>
            <a:ext cx="4388742" cy="688657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A2F5A"/>
              </a:solidFill>
              <a:latin typeface="Calibri"/>
              <a:ea typeface="Calibri"/>
              <a:cs typeface="Calibri"/>
              <a:sym typeface="Calibri"/>
            </a:endParaRPr>
          </a:p>
        </p:txBody>
      </p:sp>
      <p:sp>
        <p:nvSpPr>
          <p:cNvPr id="826" name="Google Shape;826;p42"/>
          <p:cNvSpPr txBox="1"/>
          <p:nvPr/>
        </p:nvSpPr>
        <p:spPr>
          <a:xfrm>
            <a:off x="227040" y="1237500"/>
            <a:ext cx="30275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F5A"/>
              </a:buClr>
              <a:buSzPts val="2800"/>
              <a:buFont typeface="Calibri"/>
              <a:buNone/>
            </a:pPr>
            <a:r>
              <a:rPr lang="en-US" sz="2800" b="0" i="0" u="none" strike="noStrike" cap="none">
                <a:solidFill>
                  <a:srgbClr val="1A2F5A"/>
                </a:solidFill>
                <a:latin typeface="Calibri"/>
                <a:ea typeface="Calibri"/>
                <a:cs typeface="Calibri"/>
                <a:sym typeface="Calibri"/>
              </a:rPr>
              <a:t>Fort Bend County</a:t>
            </a:r>
            <a:endParaRPr/>
          </a:p>
        </p:txBody>
      </p:sp>
      <p:sp>
        <p:nvSpPr>
          <p:cNvPr id="827" name="Google Shape;827;p42"/>
          <p:cNvSpPr txBox="1"/>
          <p:nvPr/>
        </p:nvSpPr>
        <p:spPr>
          <a:xfrm>
            <a:off x="204059" y="2996143"/>
            <a:ext cx="347565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F5A"/>
              </a:buClr>
              <a:buSzPts val="4800"/>
              <a:buFont typeface="Calibri"/>
              <a:buNone/>
            </a:pPr>
            <a:r>
              <a:rPr lang="en-US" sz="4800" b="1" i="0" u="none" strike="noStrike" cap="none">
                <a:solidFill>
                  <a:srgbClr val="1A2F5A"/>
                </a:solidFill>
                <a:latin typeface="Calibri"/>
                <a:ea typeface="Calibri"/>
                <a:cs typeface="Calibri"/>
                <a:sym typeface="Calibri"/>
              </a:rPr>
              <a:t>Assessment</a:t>
            </a:r>
            <a:endParaRPr/>
          </a:p>
        </p:txBody>
      </p:sp>
      <p:sp>
        <p:nvSpPr>
          <p:cNvPr id="828" name="Google Shape;828;p42"/>
          <p:cNvSpPr txBox="1"/>
          <p:nvPr/>
        </p:nvSpPr>
        <p:spPr>
          <a:xfrm>
            <a:off x="227040" y="1572945"/>
            <a:ext cx="38881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F5A"/>
              </a:buClr>
              <a:buSzPts val="2800"/>
              <a:buFont typeface="Calibri"/>
              <a:buNone/>
            </a:pPr>
            <a:r>
              <a:rPr lang="en-US" sz="2800" b="0" i="0" u="none" strike="noStrike" cap="none">
                <a:solidFill>
                  <a:srgbClr val="1A2F5A"/>
                </a:solidFill>
                <a:latin typeface="Calibri"/>
                <a:ea typeface="Calibri"/>
                <a:cs typeface="Calibri"/>
                <a:sym typeface="Calibri"/>
              </a:rPr>
              <a:t>Health &amp; Human Services</a:t>
            </a:r>
            <a:endParaRPr/>
          </a:p>
        </p:txBody>
      </p:sp>
      <p:pic>
        <p:nvPicPr>
          <p:cNvPr id="829" name="Google Shape;829;p42"/>
          <p:cNvPicPr preferRelativeResize="0"/>
          <p:nvPr/>
        </p:nvPicPr>
        <p:blipFill rotWithShape="1">
          <a:blip r:embed="rId4">
            <a:alphaModFix/>
          </a:blip>
          <a:srcRect/>
          <a:stretch/>
        </p:blipFill>
        <p:spPr>
          <a:xfrm>
            <a:off x="1971" y="4801891"/>
            <a:ext cx="2301245" cy="2051308"/>
          </a:xfrm>
          <a:prstGeom prst="rect">
            <a:avLst/>
          </a:prstGeom>
          <a:noFill/>
          <a:ln>
            <a:noFill/>
          </a:ln>
        </p:spPr>
      </p:pic>
      <p:sp>
        <p:nvSpPr>
          <p:cNvPr id="830" name="Google Shape;830;p42"/>
          <p:cNvSpPr txBox="1"/>
          <p:nvPr/>
        </p:nvSpPr>
        <p:spPr>
          <a:xfrm>
            <a:off x="204059" y="2470574"/>
            <a:ext cx="358705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F5A"/>
              </a:buClr>
              <a:buSzPts val="4800"/>
              <a:buFont typeface="Calibri"/>
              <a:buNone/>
            </a:pPr>
            <a:r>
              <a:rPr lang="en-US" sz="4800" b="1" i="0" u="none" strike="noStrike" cap="none">
                <a:solidFill>
                  <a:srgbClr val="1A2F5A"/>
                </a:solidFill>
                <a:latin typeface="Calibri"/>
                <a:ea typeface="Calibri"/>
                <a:cs typeface="Calibri"/>
                <a:sym typeface="Calibri"/>
              </a:rPr>
              <a:t>Health</a:t>
            </a:r>
            <a:endParaRPr/>
          </a:p>
        </p:txBody>
      </p:sp>
      <p:sp>
        <p:nvSpPr>
          <p:cNvPr id="831" name="Google Shape;831;p42"/>
          <p:cNvSpPr txBox="1"/>
          <p:nvPr/>
        </p:nvSpPr>
        <p:spPr>
          <a:xfrm>
            <a:off x="204059" y="1929665"/>
            <a:ext cx="324442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F5A"/>
              </a:buClr>
              <a:buSzPts val="4800"/>
              <a:buFont typeface="Calibri"/>
              <a:buNone/>
            </a:pPr>
            <a:r>
              <a:rPr lang="en-US" sz="4800" b="1" i="0" u="none" strike="noStrike" cap="none">
                <a:solidFill>
                  <a:srgbClr val="1A2F5A"/>
                </a:solidFill>
                <a:latin typeface="Calibri"/>
                <a:ea typeface="Calibri"/>
                <a:cs typeface="Calibri"/>
                <a:sym typeface="Calibri"/>
              </a:rPr>
              <a:t>Community</a:t>
            </a:r>
            <a:endParaRPr/>
          </a:p>
        </p:txBody>
      </p:sp>
      <p:sp>
        <p:nvSpPr>
          <p:cNvPr id="832" name="Google Shape;832;p42"/>
          <p:cNvSpPr txBox="1"/>
          <p:nvPr/>
        </p:nvSpPr>
        <p:spPr>
          <a:xfrm>
            <a:off x="204059" y="0"/>
            <a:ext cx="3604284"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5AE26"/>
              </a:buClr>
              <a:buSzPts val="8800"/>
              <a:buFont typeface="Calibri"/>
              <a:buNone/>
            </a:pPr>
            <a:r>
              <a:rPr lang="en-US" sz="8800" b="1" i="0" u="none" strike="noStrike" cap="none">
                <a:solidFill>
                  <a:srgbClr val="F5AE26"/>
                </a:solidFill>
                <a:latin typeface="Calibri"/>
                <a:ea typeface="Calibri"/>
                <a:cs typeface="Calibri"/>
                <a:sym typeface="Calibri"/>
              </a:rPr>
              <a:t>2022</a:t>
            </a:r>
            <a:endParaRPr/>
          </a:p>
        </p:txBody>
      </p:sp>
      <p:pic>
        <p:nvPicPr>
          <p:cNvPr id="833" name="Google Shape;833;p42"/>
          <p:cNvPicPr preferRelativeResize="0"/>
          <p:nvPr/>
        </p:nvPicPr>
        <p:blipFill rotWithShape="1">
          <a:blip r:embed="rId3">
            <a:alphaModFix/>
          </a:blip>
          <a:srcRect l="21213" t="28256" r="61427" b="47837"/>
          <a:stretch/>
        </p:blipFill>
        <p:spPr>
          <a:xfrm>
            <a:off x="10383750" y="528638"/>
            <a:ext cx="1803488" cy="3214687"/>
          </a:xfrm>
          <a:prstGeom prst="rect">
            <a:avLst/>
          </a:prstGeom>
          <a:noFill/>
          <a:ln>
            <a:noFill/>
          </a:ln>
        </p:spPr>
      </p:pic>
      <p:pic>
        <p:nvPicPr>
          <p:cNvPr id="834" name="Google Shape;834;p42"/>
          <p:cNvPicPr preferRelativeResize="0"/>
          <p:nvPr/>
        </p:nvPicPr>
        <p:blipFill rotWithShape="1">
          <a:blip r:embed="rId3">
            <a:alphaModFix/>
          </a:blip>
          <a:srcRect l="42320" t="36115" r="40182" b="59741"/>
          <a:stretch/>
        </p:blipFill>
        <p:spPr>
          <a:xfrm>
            <a:off x="10383750" y="-42864"/>
            <a:ext cx="1817775" cy="557213"/>
          </a:xfrm>
          <a:prstGeom prst="rect">
            <a:avLst/>
          </a:prstGeom>
          <a:noFill/>
          <a:ln>
            <a:noFill/>
          </a:ln>
        </p:spPr>
      </p:pic>
      <p:pic>
        <p:nvPicPr>
          <p:cNvPr id="835" name="Google Shape;835;p42"/>
          <p:cNvPicPr preferRelativeResize="0"/>
          <p:nvPr/>
        </p:nvPicPr>
        <p:blipFill rotWithShape="1">
          <a:blip r:embed="rId5">
            <a:alphaModFix/>
          </a:blip>
          <a:srcRect t="29416" b="2679"/>
          <a:stretch/>
        </p:blipFill>
        <p:spPr>
          <a:xfrm>
            <a:off x="4687585" y="285601"/>
            <a:ext cx="7170459" cy="6301075"/>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3"/>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842" name="Google Shape;842;p43"/>
          <p:cNvGrpSpPr/>
          <p:nvPr/>
        </p:nvGrpSpPr>
        <p:grpSpPr>
          <a:xfrm>
            <a:off x="0" y="6676913"/>
            <a:ext cx="12192761" cy="197358"/>
            <a:chOff x="0" y="6660642"/>
            <a:chExt cx="12192761" cy="197358"/>
          </a:xfrm>
        </p:grpSpPr>
        <p:sp>
          <p:nvSpPr>
            <p:cNvPr id="843" name="Google Shape;843;p43"/>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44" name="Google Shape;844;p43"/>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845" name="Google Shape;845;p43"/>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43</a:t>
            </a:fld>
            <a:endParaRPr sz="1200" b="0" i="0" u="none" strike="noStrike" cap="none">
              <a:solidFill>
                <a:srgbClr val="888888"/>
              </a:solidFill>
              <a:latin typeface="Calibri"/>
              <a:ea typeface="Calibri"/>
              <a:cs typeface="Calibri"/>
              <a:sym typeface="Calibri"/>
            </a:endParaRPr>
          </a:p>
        </p:txBody>
      </p:sp>
      <p:sp>
        <p:nvSpPr>
          <p:cNvPr id="846" name="Google Shape;846;p43"/>
          <p:cNvSpPr/>
          <p:nvPr/>
        </p:nvSpPr>
        <p:spPr>
          <a:xfrm>
            <a:off x="6481445" y="313614"/>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47" name="Google Shape;847;p43"/>
          <p:cNvSpPr/>
          <p:nvPr/>
        </p:nvSpPr>
        <p:spPr>
          <a:xfrm>
            <a:off x="0" y="162919"/>
            <a:ext cx="10058400"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 CHA Process</a:t>
            </a:r>
            <a:endParaRPr sz="4400" b="1" i="0" u="none" strike="noStrike" cap="none">
              <a:solidFill>
                <a:srgbClr val="FFFFFF"/>
              </a:solidFill>
              <a:latin typeface="Calibri"/>
              <a:ea typeface="Calibri"/>
              <a:cs typeface="Calibri"/>
              <a:sym typeface="Calibri"/>
            </a:endParaRPr>
          </a:p>
        </p:txBody>
      </p:sp>
      <p:sp>
        <p:nvSpPr>
          <p:cNvPr id="848" name="Google Shape;848;p43"/>
          <p:cNvSpPr txBox="1"/>
          <p:nvPr/>
        </p:nvSpPr>
        <p:spPr>
          <a:xfrm>
            <a:off x="2082894" y="976741"/>
            <a:ext cx="9693774" cy="5647443"/>
          </a:xfrm>
          <a:prstGeom prst="rect">
            <a:avLst/>
          </a:prstGeom>
          <a:noFill/>
          <a:ln>
            <a:noFill/>
          </a:ln>
        </p:spPr>
        <p:txBody>
          <a:bodyPr spcFirstLastPara="1" wrap="square" lIns="0" tIns="143500" rIns="0" bIns="0" anchor="ctr" anchorCtr="0">
            <a:spAutoFit/>
          </a:bodyPr>
          <a:lstStyle/>
          <a:p>
            <a:pPr marL="354965" marR="0" lvl="0" indent="-342900" algn="l" rtl="0">
              <a:lnSpc>
                <a:spcPct val="90000"/>
              </a:lnSpc>
              <a:spcBef>
                <a:spcPts val="0"/>
              </a:spcBef>
              <a:spcAft>
                <a:spcPts val="0"/>
              </a:spcAft>
              <a:buClr>
                <a:srgbClr val="4590B8"/>
              </a:buClr>
              <a:buSzPts val="2567"/>
              <a:buFont typeface="Noto Sans Symbols"/>
              <a:buChar char="❑"/>
            </a:pPr>
            <a:r>
              <a:rPr lang="en-US" sz="2800" b="1" i="0" u="none" strike="noStrike" cap="none">
                <a:solidFill>
                  <a:srgbClr val="002060"/>
                </a:solidFill>
                <a:latin typeface="Calibri"/>
                <a:ea typeface="Calibri"/>
                <a:cs typeface="Calibri"/>
                <a:sym typeface="Calibri"/>
              </a:rPr>
              <a:t>Established Multi-Sector Committee </a:t>
            </a:r>
            <a:endParaRPr/>
          </a:p>
          <a:p>
            <a:pPr marL="647573" marR="0" lvl="1" indent="-342900" algn="l" rtl="0">
              <a:lnSpc>
                <a:spcPct val="90000"/>
              </a:lnSpc>
              <a:spcBef>
                <a:spcPts val="1330"/>
              </a:spcBef>
              <a:spcAft>
                <a:spcPts val="0"/>
              </a:spcAft>
              <a:buClr>
                <a:srgbClr val="4590B8"/>
              </a:buClr>
              <a:buSzPts val="2200"/>
              <a:buFont typeface="Noto Sans Symbols"/>
              <a:buChar char="▪"/>
            </a:pPr>
            <a:r>
              <a:rPr lang="en-US" sz="2400" b="0" i="0" u="none" strike="noStrike" cap="none">
                <a:solidFill>
                  <a:srgbClr val="002060"/>
                </a:solidFill>
                <a:latin typeface="Calibri"/>
                <a:ea typeface="Calibri"/>
                <a:cs typeface="Calibri"/>
                <a:sym typeface="Calibri"/>
              </a:rPr>
              <a:t>Met regularly from December 2021 to August 2022</a:t>
            </a:r>
            <a:endParaRPr/>
          </a:p>
          <a:p>
            <a:pPr marL="354965" marR="0" lvl="0" indent="-342900" algn="l" rtl="0">
              <a:lnSpc>
                <a:spcPct val="90000"/>
              </a:lnSpc>
              <a:spcBef>
                <a:spcPts val="1530"/>
              </a:spcBef>
              <a:spcAft>
                <a:spcPts val="0"/>
              </a:spcAft>
              <a:buClr>
                <a:srgbClr val="4590B8"/>
              </a:buClr>
              <a:buSzPts val="2567"/>
              <a:buFont typeface="Noto Sans Symbols"/>
              <a:buChar char="❑"/>
            </a:pPr>
            <a:r>
              <a:rPr lang="en-US" sz="2800" b="1" i="0" u="none" strike="noStrike" cap="none">
                <a:solidFill>
                  <a:srgbClr val="002060"/>
                </a:solidFill>
                <a:latin typeface="Calibri"/>
                <a:ea typeface="Calibri"/>
                <a:cs typeface="Calibri"/>
                <a:sym typeface="Calibri"/>
              </a:rPr>
              <a:t>Data</a:t>
            </a:r>
            <a:endParaRPr/>
          </a:p>
          <a:p>
            <a:pPr marL="647573" marR="0" lvl="1" indent="-342900" algn="l" rtl="0">
              <a:lnSpc>
                <a:spcPct val="90000"/>
              </a:lnSpc>
              <a:spcBef>
                <a:spcPts val="1330"/>
              </a:spcBef>
              <a:spcAft>
                <a:spcPts val="0"/>
              </a:spcAft>
              <a:buClr>
                <a:srgbClr val="4590B8"/>
              </a:buClr>
              <a:buSzPts val="2200"/>
              <a:buFont typeface="Noto Sans Symbols"/>
              <a:buChar char="▪"/>
            </a:pPr>
            <a:r>
              <a:rPr lang="en-US" sz="2400" b="1" i="0" u="sng" strike="noStrike" cap="none">
                <a:solidFill>
                  <a:srgbClr val="002060"/>
                </a:solidFill>
                <a:latin typeface="Calibri"/>
                <a:ea typeface="Calibri"/>
                <a:cs typeface="Calibri"/>
                <a:sym typeface="Calibri"/>
              </a:rPr>
              <a:t>Secondary Data</a:t>
            </a:r>
            <a:endParaRPr/>
          </a:p>
          <a:p>
            <a:pPr marL="830453" marR="0" lvl="2" indent="-342900" algn="l" rtl="0">
              <a:lnSpc>
                <a:spcPct val="90000"/>
              </a:lnSpc>
              <a:spcBef>
                <a:spcPts val="1530"/>
              </a:spcBef>
              <a:spcAft>
                <a:spcPts val="0"/>
              </a:spcAft>
              <a:buClr>
                <a:srgbClr val="4590B8"/>
              </a:buClr>
              <a:buSzPts val="2200"/>
              <a:buFont typeface="Courier New"/>
              <a:buChar char="o"/>
            </a:pPr>
            <a:r>
              <a:rPr lang="en-US" sz="2400" b="0" i="0" u="none" strike="noStrike" cap="none">
                <a:solidFill>
                  <a:srgbClr val="002060"/>
                </a:solidFill>
                <a:latin typeface="Calibri"/>
                <a:ea typeface="Calibri"/>
                <a:cs typeface="Calibri"/>
                <a:sym typeface="Calibri"/>
              </a:rPr>
              <a:t>Literature review of local Community Health Needs Assessments</a:t>
            </a:r>
            <a:endParaRPr/>
          </a:p>
          <a:p>
            <a:pPr marL="830453" marR="0" lvl="2" indent="-342900" algn="l" rtl="0">
              <a:lnSpc>
                <a:spcPct val="90000"/>
              </a:lnSpc>
              <a:spcBef>
                <a:spcPts val="1530"/>
              </a:spcBef>
              <a:spcAft>
                <a:spcPts val="0"/>
              </a:spcAft>
              <a:buClr>
                <a:srgbClr val="4590B8"/>
              </a:buClr>
              <a:buSzPts val="2200"/>
              <a:buFont typeface="Courier New"/>
              <a:buChar char="o"/>
            </a:pPr>
            <a:r>
              <a:rPr lang="en-US" sz="2400" b="0" i="0" u="none" strike="noStrike" cap="none">
                <a:solidFill>
                  <a:srgbClr val="002060"/>
                </a:solidFill>
                <a:latin typeface="Calibri"/>
                <a:ea typeface="Calibri"/>
                <a:cs typeface="Calibri"/>
                <a:sym typeface="Calibri"/>
              </a:rPr>
              <a:t>CDC’s resource of frequently recommended health outcomes and determinants</a:t>
            </a:r>
            <a:endParaRPr/>
          </a:p>
          <a:p>
            <a:pPr marL="647573" marR="0" lvl="1" indent="-342900" algn="l" rtl="0">
              <a:lnSpc>
                <a:spcPct val="90000"/>
              </a:lnSpc>
              <a:spcBef>
                <a:spcPts val="1530"/>
              </a:spcBef>
              <a:spcAft>
                <a:spcPts val="0"/>
              </a:spcAft>
              <a:buClr>
                <a:srgbClr val="4590B8"/>
              </a:buClr>
              <a:buSzPts val="2200"/>
              <a:buFont typeface="Noto Sans Symbols"/>
              <a:buChar char="▪"/>
            </a:pPr>
            <a:r>
              <a:rPr lang="en-US" sz="2400" b="1" i="0" u="sng" strike="noStrike" cap="none">
                <a:solidFill>
                  <a:srgbClr val="002060"/>
                </a:solidFill>
                <a:latin typeface="Calibri"/>
                <a:ea typeface="Calibri"/>
                <a:cs typeface="Calibri"/>
                <a:sym typeface="Calibri"/>
              </a:rPr>
              <a:t>Primary Data</a:t>
            </a:r>
            <a:endParaRPr/>
          </a:p>
          <a:p>
            <a:pPr marL="830453" marR="0" lvl="2" indent="-342900" algn="l" rtl="0">
              <a:lnSpc>
                <a:spcPct val="90000"/>
              </a:lnSpc>
              <a:spcBef>
                <a:spcPts val="1530"/>
              </a:spcBef>
              <a:spcAft>
                <a:spcPts val="0"/>
              </a:spcAft>
              <a:buClr>
                <a:srgbClr val="4590B8"/>
              </a:buClr>
              <a:buSzPts val="2200"/>
              <a:buFont typeface="Courier New"/>
              <a:buChar char="o"/>
            </a:pPr>
            <a:r>
              <a:rPr lang="en-US" sz="2400" b="0" i="0" u="none" strike="noStrike" cap="none">
                <a:solidFill>
                  <a:srgbClr val="002060"/>
                </a:solidFill>
                <a:latin typeface="Calibri"/>
                <a:ea typeface="Calibri"/>
                <a:cs typeface="Calibri"/>
                <a:sym typeface="Calibri"/>
              </a:rPr>
              <a:t>25 key informant interviews</a:t>
            </a:r>
            <a:endParaRPr/>
          </a:p>
          <a:p>
            <a:pPr marL="830453" marR="0" lvl="2" indent="-342900" algn="l" rtl="0">
              <a:lnSpc>
                <a:spcPct val="90000"/>
              </a:lnSpc>
              <a:spcBef>
                <a:spcPts val="1530"/>
              </a:spcBef>
              <a:spcAft>
                <a:spcPts val="0"/>
              </a:spcAft>
              <a:buClr>
                <a:srgbClr val="4590B8"/>
              </a:buClr>
              <a:buSzPts val="2200"/>
              <a:buFont typeface="Courier New"/>
              <a:buChar char="o"/>
            </a:pPr>
            <a:r>
              <a:rPr lang="en-US" sz="2400" b="0" i="0" u="none" strike="noStrike" cap="none">
                <a:solidFill>
                  <a:srgbClr val="002060"/>
                </a:solidFill>
                <a:latin typeface="Calibri"/>
                <a:ea typeface="Calibri"/>
                <a:cs typeface="Calibri"/>
                <a:sym typeface="Calibri"/>
              </a:rPr>
              <a:t>845 community surveys</a:t>
            </a:r>
            <a:endParaRPr/>
          </a:p>
          <a:p>
            <a:pPr marL="354965" marR="0" lvl="0" indent="-342900" algn="l" rtl="0">
              <a:lnSpc>
                <a:spcPct val="90000"/>
              </a:lnSpc>
              <a:spcBef>
                <a:spcPts val="1530"/>
              </a:spcBef>
              <a:spcAft>
                <a:spcPts val="0"/>
              </a:spcAft>
              <a:buClr>
                <a:srgbClr val="4590B8"/>
              </a:buClr>
              <a:buSzPts val="2567"/>
              <a:buFont typeface="Noto Sans Symbols"/>
              <a:buChar char="❑"/>
            </a:pPr>
            <a:r>
              <a:rPr lang="en-US" sz="2800" b="1" i="0" u="none" strike="noStrike" cap="none">
                <a:solidFill>
                  <a:srgbClr val="002060"/>
                </a:solidFill>
                <a:latin typeface="Calibri"/>
                <a:ea typeface="Calibri"/>
                <a:cs typeface="Calibri"/>
                <a:sym typeface="Calibri"/>
              </a:rPr>
              <a:t>Identified Community Health Needs </a:t>
            </a:r>
            <a:endParaRPr/>
          </a:p>
        </p:txBody>
      </p:sp>
      <p:pic>
        <p:nvPicPr>
          <p:cNvPr id="849" name="Google Shape;849;p43"/>
          <p:cNvPicPr preferRelativeResize="0"/>
          <p:nvPr/>
        </p:nvPicPr>
        <p:blipFill rotWithShape="1">
          <a:blip r:embed="rId3">
            <a:alphaModFix/>
          </a:blip>
          <a:srcRect t="18355" b="16488"/>
          <a:stretch/>
        </p:blipFill>
        <p:spPr>
          <a:xfrm>
            <a:off x="712338" y="1216107"/>
            <a:ext cx="1120891" cy="727075"/>
          </a:xfrm>
          <a:prstGeom prst="rect">
            <a:avLst/>
          </a:prstGeom>
          <a:noFill/>
          <a:ln>
            <a:noFill/>
          </a:ln>
        </p:spPr>
      </p:pic>
      <p:pic>
        <p:nvPicPr>
          <p:cNvPr id="850" name="Google Shape;850;p43"/>
          <p:cNvPicPr preferRelativeResize="0"/>
          <p:nvPr/>
        </p:nvPicPr>
        <p:blipFill rotWithShape="1">
          <a:blip r:embed="rId4">
            <a:alphaModFix/>
          </a:blip>
          <a:srcRect/>
          <a:stretch/>
        </p:blipFill>
        <p:spPr>
          <a:xfrm>
            <a:off x="894084" y="3294234"/>
            <a:ext cx="757400" cy="757400"/>
          </a:xfrm>
          <a:prstGeom prst="rect">
            <a:avLst/>
          </a:prstGeom>
          <a:noFill/>
          <a:ln>
            <a:noFill/>
          </a:ln>
        </p:spPr>
      </p:pic>
      <p:pic>
        <p:nvPicPr>
          <p:cNvPr id="851" name="Google Shape;851;p43"/>
          <p:cNvPicPr preferRelativeResize="0"/>
          <p:nvPr/>
        </p:nvPicPr>
        <p:blipFill rotWithShape="1">
          <a:blip r:embed="rId5">
            <a:alphaModFix/>
          </a:blip>
          <a:srcRect/>
          <a:stretch/>
        </p:blipFill>
        <p:spPr>
          <a:xfrm>
            <a:off x="462673" y="5402686"/>
            <a:ext cx="1631943" cy="122395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44"/>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858" name="Google Shape;858;p44"/>
          <p:cNvGrpSpPr/>
          <p:nvPr/>
        </p:nvGrpSpPr>
        <p:grpSpPr>
          <a:xfrm>
            <a:off x="14564" y="6740525"/>
            <a:ext cx="12192761" cy="197358"/>
            <a:chOff x="0" y="6660642"/>
            <a:chExt cx="12192761" cy="197358"/>
          </a:xfrm>
        </p:grpSpPr>
        <p:sp>
          <p:nvSpPr>
            <p:cNvPr id="859" name="Google Shape;859;p44"/>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60" name="Google Shape;860;p44"/>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861" name="Google Shape;861;p44"/>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44</a:t>
            </a:fld>
            <a:endParaRPr sz="1200" b="0" i="0" u="none" strike="noStrike" cap="none">
              <a:solidFill>
                <a:srgbClr val="888888"/>
              </a:solidFill>
              <a:latin typeface="Calibri"/>
              <a:ea typeface="Calibri"/>
              <a:cs typeface="Calibri"/>
              <a:sym typeface="Calibri"/>
            </a:endParaRPr>
          </a:p>
        </p:txBody>
      </p:sp>
      <p:sp>
        <p:nvSpPr>
          <p:cNvPr id="862" name="Google Shape;862;p44"/>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63" name="Google Shape;863;p44"/>
          <p:cNvSpPr/>
          <p:nvPr/>
        </p:nvSpPr>
        <p:spPr>
          <a:xfrm>
            <a:off x="152400" y="365759"/>
            <a:ext cx="10058400"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 Data Metrics</a:t>
            </a:r>
            <a:endParaRPr sz="4400" b="1" i="0" u="none" strike="noStrike" cap="none">
              <a:solidFill>
                <a:srgbClr val="FFFFFF"/>
              </a:solidFill>
              <a:latin typeface="Calibri"/>
              <a:ea typeface="Calibri"/>
              <a:cs typeface="Calibri"/>
              <a:sym typeface="Calibri"/>
            </a:endParaRPr>
          </a:p>
        </p:txBody>
      </p:sp>
      <p:grpSp>
        <p:nvGrpSpPr>
          <p:cNvPr id="864" name="Google Shape;864;p44"/>
          <p:cNvGrpSpPr/>
          <p:nvPr/>
        </p:nvGrpSpPr>
        <p:grpSpPr>
          <a:xfrm>
            <a:off x="1657256" y="1354804"/>
            <a:ext cx="8877486" cy="5286943"/>
            <a:chOff x="680944" y="1462"/>
            <a:chExt cx="8877486" cy="5286943"/>
          </a:xfrm>
        </p:grpSpPr>
        <p:sp>
          <p:nvSpPr>
            <p:cNvPr id="865" name="Google Shape;865;p44"/>
            <p:cNvSpPr/>
            <p:nvPr/>
          </p:nvSpPr>
          <p:spPr>
            <a:xfrm>
              <a:off x="3827816" y="2704663"/>
              <a:ext cx="2583742" cy="2583742"/>
            </a:xfrm>
            <a:prstGeom prst="ellipse">
              <a:avLst/>
            </a:prstGeom>
            <a:solidFill>
              <a:srgbClr val="00206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4"/>
            <p:cNvSpPr txBox="1"/>
            <p:nvPr/>
          </p:nvSpPr>
          <p:spPr>
            <a:xfrm>
              <a:off x="4206196" y="3083043"/>
              <a:ext cx="1826982" cy="1826982"/>
            </a:xfrm>
            <a:prstGeom prst="rect">
              <a:avLst/>
            </a:prstGeom>
            <a:noFill/>
            <a:ln>
              <a:noFill/>
            </a:ln>
          </p:spPr>
          <p:txBody>
            <a:bodyPr spcFirstLastPara="1" wrap="square" lIns="20950" tIns="20950" rIns="20950" bIns="20950" anchor="ctr" anchorCtr="0">
              <a:noAutofit/>
            </a:bodyPr>
            <a:lstStyle/>
            <a:p>
              <a:pPr marL="0" marR="0" lvl="0" indent="0" algn="ctr" rtl="0">
                <a:lnSpc>
                  <a:spcPct val="90000"/>
                </a:lnSpc>
                <a:spcBef>
                  <a:spcPts val="0"/>
                </a:spcBef>
                <a:spcAft>
                  <a:spcPts val="0"/>
                </a:spcAft>
                <a:buClr>
                  <a:schemeClr val="lt1"/>
                </a:buClr>
                <a:buSzPts val="3300"/>
                <a:buFont typeface="Calibri"/>
                <a:buNone/>
              </a:pPr>
              <a:r>
                <a:rPr lang="en-US" sz="3300" b="0" i="0" u="none" strike="noStrike" cap="none">
                  <a:solidFill>
                    <a:schemeClr val="lt1"/>
                  </a:solidFill>
                  <a:latin typeface="Calibri"/>
                  <a:ea typeface="Calibri"/>
                  <a:cs typeface="Calibri"/>
                  <a:sym typeface="Calibri"/>
                </a:rPr>
                <a:t>Health Outcomes</a:t>
              </a:r>
              <a:endParaRPr/>
            </a:p>
          </p:txBody>
        </p:sp>
        <p:sp>
          <p:nvSpPr>
            <p:cNvPr id="867" name="Google Shape;867;p44"/>
            <p:cNvSpPr/>
            <p:nvPr/>
          </p:nvSpPr>
          <p:spPr>
            <a:xfrm rot="-9900000">
              <a:off x="1875492" y="3016447"/>
              <a:ext cx="1921074" cy="736366"/>
            </a:xfrm>
            <a:prstGeom prst="leftArrow">
              <a:avLst>
                <a:gd name="adj1" fmla="val 60000"/>
                <a:gd name="adj2" fmla="val 50000"/>
              </a:avLst>
            </a:prstGeom>
            <a:solidFill>
              <a:srgbClr val="00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680944" y="2154202"/>
              <a:ext cx="2454555" cy="1963644"/>
            </a:xfrm>
            <a:prstGeom prst="roundRect">
              <a:avLst>
                <a:gd name="adj" fmla="val 10000"/>
              </a:avLst>
            </a:prstGeom>
            <a:solidFill>
              <a:srgbClr val="0099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txBox="1"/>
            <p:nvPr/>
          </p:nvSpPr>
          <p:spPr>
            <a:xfrm>
              <a:off x="738457" y="2211715"/>
              <a:ext cx="2339529" cy="1848618"/>
            </a:xfrm>
            <a:prstGeom prst="rect">
              <a:avLst/>
            </a:prstGeom>
            <a:noFill/>
            <a:ln>
              <a:noFill/>
            </a:ln>
          </p:spPr>
          <p:txBody>
            <a:bodyPr spcFirstLastPara="1" wrap="square" lIns="59050" tIns="59050" rIns="59050" bIns="590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a:solidFill>
                    <a:schemeClr val="lt1"/>
                  </a:solidFill>
                  <a:latin typeface="Calibri"/>
                  <a:ea typeface="Calibri"/>
                  <a:cs typeface="Calibri"/>
                  <a:sym typeface="Calibri"/>
                </a:rPr>
                <a:t>Health Care</a:t>
              </a:r>
              <a:endParaRPr/>
            </a:p>
          </p:txBody>
        </p:sp>
        <p:sp>
          <p:nvSpPr>
            <p:cNvPr id="870" name="Google Shape;870;p44"/>
            <p:cNvSpPr/>
            <p:nvPr/>
          </p:nvSpPr>
          <p:spPr>
            <a:xfrm rot="-6900000">
              <a:off x="3159989" y="1485643"/>
              <a:ext cx="1921074" cy="736366"/>
            </a:xfrm>
            <a:prstGeom prst="leftArrow">
              <a:avLst>
                <a:gd name="adj1" fmla="val 6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2487308" y="1462"/>
              <a:ext cx="2454555" cy="1963644"/>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txBox="1"/>
            <p:nvPr/>
          </p:nvSpPr>
          <p:spPr>
            <a:xfrm>
              <a:off x="2544821" y="58975"/>
              <a:ext cx="2339529" cy="1848618"/>
            </a:xfrm>
            <a:prstGeom prst="rect">
              <a:avLst/>
            </a:prstGeom>
            <a:noFill/>
            <a:ln>
              <a:noFill/>
            </a:ln>
          </p:spPr>
          <p:txBody>
            <a:bodyPr spcFirstLastPara="1" wrap="square" lIns="59050" tIns="59050" rIns="59050" bIns="590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a:solidFill>
                    <a:schemeClr val="lt1"/>
                  </a:solidFill>
                  <a:latin typeface="Calibri"/>
                  <a:ea typeface="Calibri"/>
                  <a:cs typeface="Calibri"/>
                  <a:sym typeface="Calibri"/>
                </a:rPr>
                <a:t>Health Behaviors</a:t>
              </a:r>
              <a:endParaRPr/>
            </a:p>
          </p:txBody>
        </p:sp>
        <p:sp>
          <p:nvSpPr>
            <p:cNvPr id="873" name="Google Shape;873;p44"/>
            <p:cNvSpPr/>
            <p:nvPr/>
          </p:nvSpPr>
          <p:spPr>
            <a:xfrm rot="-3900000">
              <a:off x="5158311" y="1485643"/>
              <a:ext cx="1921074" cy="736366"/>
            </a:xfrm>
            <a:prstGeom prst="leftArrow">
              <a:avLst>
                <a:gd name="adj1" fmla="val 60000"/>
                <a:gd name="adj2"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a:off x="5297511" y="1462"/>
              <a:ext cx="2454555" cy="1963644"/>
            </a:xfrm>
            <a:prstGeom prst="roundRect">
              <a:avLst>
                <a:gd name="adj" fmla="val 10000"/>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txBox="1"/>
            <p:nvPr/>
          </p:nvSpPr>
          <p:spPr>
            <a:xfrm>
              <a:off x="5355024" y="58975"/>
              <a:ext cx="2339529" cy="1848618"/>
            </a:xfrm>
            <a:prstGeom prst="rect">
              <a:avLst/>
            </a:prstGeom>
            <a:noFill/>
            <a:ln>
              <a:noFill/>
            </a:ln>
          </p:spPr>
          <p:txBody>
            <a:bodyPr spcFirstLastPara="1" wrap="square" lIns="59050" tIns="59050" rIns="59050" bIns="590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a:solidFill>
                    <a:schemeClr val="lt1"/>
                  </a:solidFill>
                  <a:latin typeface="Calibri"/>
                  <a:ea typeface="Calibri"/>
                  <a:cs typeface="Calibri"/>
                  <a:sym typeface="Calibri"/>
                </a:rPr>
                <a:t>Social &amp; Community Factors</a:t>
              </a:r>
              <a:endParaRPr/>
            </a:p>
          </p:txBody>
        </p:sp>
        <p:sp>
          <p:nvSpPr>
            <p:cNvPr id="876" name="Google Shape;876;p44"/>
            <p:cNvSpPr/>
            <p:nvPr/>
          </p:nvSpPr>
          <p:spPr>
            <a:xfrm rot="-900000">
              <a:off x="6442808" y="3016447"/>
              <a:ext cx="1921074" cy="736366"/>
            </a:xfrm>
            <a:prstGeom prst="leftArrow">
              <a:avLst>
                <a:gd name="adj1" fmla="val 60000"/>
                <a:gd name="adj2" fmla="val 50000"/>
              </a:avLst>
            </a:prstGeom>
            <a:solidFill>
              <a:srgbClr val="144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4"/>
            <p:cNvSpPr/>
            <p:nvPr/>
          </p:nvSpPr>
          <p:spPr>
            <a:xfrm>
              <a:off x="7103875" y="2154202"/>
              <a:ext cx="2454555" cy="1963644"/>
            </a:xfrm>
            <a:prstGeom prst="roundRect">
              <a:avLst>
                <a:gd name="adj" fmla="val 10000"/>
              </a:avLst>
            </a:prstGeom>
            <a:solidFill>
              <a:srgbClr val="1442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4"/>
            <p:cNvSpPr txBox="1"/>
            <p:nvPr/>
          </p:nvSpPr>
          <p:spPr>
            <a:xfrm>
              <a:off x="7161388" y="2211715"/>
              <a:ext cx="2339529" cy="1848618"/>
            </a:xfrm>
            <a:prstGeom prst="rect">
              <a:avLst/>
            </a:prstGeom>
            <a:noFill/>
            <a:ln>
              <a:noFill/>
            </a:ln>
          </p:spPr>
          <p:txBody>
            <a:bodyPr spcFirstLastPara="1" wrap="square" lIns="59050" tIns="59050" rIns="59050" bIns="59050" anchor="ctr" anchorCtr="0">
              <a:noAutofit/>
            </a:bodyPr>
            <a:lstStyle/>
            <a:p>
              <a:pPr marL="0" marR="0" lvl="0" indent="0" algn="ctr" rtl="0">
                <a:lnSpc>
                  <a:spcPct val="90000"/>
                </a:lnSpc>
                <a:spcBef>
                  <a:spcPts val="0"/>
                </a:spcBef>
                <a:spcAft>
                  <a:spcPts val="0"/>
                </a:spcAft>
                <a:buClr>
                  <a:schemeClr val="lt1"/>
                </a:buClr>
                <a:buSzPts val="3100"/>
                <a:buFont typeface="Calibri"/>
                <a:buNone/>
              </a:pPr>
              <a:r>
                <a:rPr lang="en-US" sz="3100" b="0" i="0" u="none" strike="noStrike" cap="none">
                  <a:solidFill>
                    <a:schemeClr val="lt1"/>
                  </a:solidFill>
                  <a:latin typeface="Calibri"/>
                  <a:ea typeface="Calibri"/>
                  <a:cs typeface="Calibri"/>
                  <a:sym typeface="Calibri"/>
                </a:rPr>
                <a:t>Physical/Built Environment</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grpSp>
        <p:nvGrpSpPr>
          <p:cNvPr id="883" name="Google Shape;883;p45"/>
          <p:cNvGrpSpPr/>
          <p:nvPr/>
        </p:nvGrpSpPr>
        <p:grpSpPr>
          <a:xfrm>
            <a:off x="-15834" y="0"/>
            <a:ext cx="12207834" cy="1256028"/>
            <a:chOff x="0" y="0"/>
            <a:chExt cx="12207834" cy="1256028"/>
          </a:xfrm>
        </p:grpSpPr>
        <p:sp>
          <p:nvSpPr>
            <p:cNvPr id="884" name="Google Shape;884;p45"/>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85" name="Google Shape;885;p45"/>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86" name="Google Shape;886;p45"/>
            <p:cNvSpPr/>
            <p:nvPr/>
          </p:nvSpPr>
          <p:spPr>
            <a:xfrm>
              <a:off x="152400" y="365759"/>
              <a:ext cx="10058400"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 Identifying Community Health Priorities</a:t>
              </a:r>
              <a:endParaRPr sz="4400" b="1" i="0" u="none" strike="noStrike" cap="none">
                <a:solidFill>
                  <a:srgbClr val="FFFFFF"/>
                </a:solidFill>
                <a:latin typeface="Calibri"/>
                <a:ea typeface="Calibri"/>
                <a:cs typeface="Calibri"/>
                <a:sym typeface="Calibri"/>
              </a:endParaRPr>
            </a:p>
          </p:txBody>
        </p:sp>
      </p:grpSp>
      <p:grpSp>
        <p:nvGrpSpPr>
          <p:cNvPr id="887" name="Google Shape;887;p45"/>
          <p:cNvGrpSpPr/>
          <p:nvPr/>
        </p:nvGrpSpPr>
        <p:grpSpPr>
          <a:xfrm>
            <a:off x="0" y="6660642"/>
            <a:ext cx="12192761" cy="197358"/>
            <a:chOff x="0" y="6660642"/>
            <a:chExt cx="12192761" cy="197358"/>
          </a:xfrm>
        </p:grpSpPr>
        <p:sp>
          <p:nvSpPr>
            <p:cNvPr id="888" name="Google Shape;888;p45"/>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89" name="Google Shape;889;p45"/>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890" name="Google Shape;890;p45"/>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45</a:t>
            </a:fld>
            <a:endParaRPr sz="1200" b="0" i="0" u="none" strike="noStrike" cap="none">
              <a:solidFill>
                <a:srgbClr val="888888"/>
              </a:solidFill>
              <a:latin typeface="Calibri"/>
              <a:ea typeface="Calibri"/>
              <a:cs typeface="Calibri"/>
              <a:sym typeface="Calibri"/>
            </a:endParaRPr>
          </a:p>
        </p:txBody>
      </p:sp>
      <p:sp>
        <p:nvSpPr>
          <p:cNvPr id="891" name="Google Shape;891;p45"/>
          <p:cNvSpPr txBox="1"/>
          <p:nvPr/>
        </p:nvSpPr>
        <p:spPr>
          <a:xfrm>
            <a:off x="1127166" y="6426379"/>
            <a:ext cx="9905999"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Kaiser Permanente National Community Benefit, August 2015  </a:t>
            </a:r>
            <a:endParaRPr/>
          </a:p>
        </p:txBody>
      </p:sp>
      <p:pic>
        <p:nvPicPr>
          <p:cNvPr id="892" name="Google Shape;892;p45"/>
          <p:cNvPicPr preferRelativeResize="0"/>
          <p:nvPr/>
        </p:nvPicPr>
        <p:blipFill rotWithShape="1">
          <a:blip r:embed="rId3">
            <a:alphaModFix/>
          </a:blip>
          <a:srcRect/>
          <a:stretch/>
        </p:blipFill>
        <p:spPr>
          <a:xfrm>
            <a:off x="1463498" y="1387473"/>
            <a:ext cx="9236034" cy="4986835"/>
          </a:xfrm>
          <a:prstGeom prst="rect">
            <a:avLst/>
          </a:prstGeom>
          <a:noFill/>
          <a:ln w="38100" cap="sq" cmpd="sng">
            <a:solidFill>
              <a:srgbClr val="0099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grpSp>
        <p:nvGrpSpPr>
          <p:cNvPr id="897" name="Google Shape;897;p46"/>
          <p:cNvGrpSpPr/>
          <p:nvPr/>
        </p:nvGrpSpPr>
        <p:grpSpPr>
          <a:xfrm>
            <a:off x="0" y="-53788"/>
            <a:ext cx="12192000" cy="5105400"/>
            <a:chOff x="0" y="0"/>
            <a:chExt cx="12192000" cy="6858000"/>
          </a:xfrm>
        </p:grpSpPr>
        <p:sp>
          <p:nvSpPr>
            <p:cNvPr id="898" name="Google Shape;898;p46"/>
            <p:cNvSpPr/>
            <p:nvPr/>
          </p:nvSpPr>
          <p:spPr>
            <a:xfrm>
              <a:off x="0" y="0"/>
              <a:ext cx="12192000"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899" name="Google Shape;899;p46"/>
            <p:cNvSpPr/>
            <p:nvPr/>
          </p:nvSpPr>
          <p:spPr>
            <a:xfrm>
              <a:off x="0" y="6842038"/>
              <a:ext cx="12192000" cy="0"/>
            </a:xfrm>
            <a:custGeom>
              <a:avLst/>
              <a:gdLst/>
              <a:ahLst/>
              <a:cxnLst/>
              <a:rect l="l" t="t" r="r" b="b"/>
              <a:pathLst>
                <a:path w="12192000" h="120000" extrusionOk="0">
                  <a:moveTo>
                    <a:pt x="0" y="0"/>
                  </a:moveTo>
                  <a:lnTo>
                    <a:pt x="12192000" y="0"/>
                  </a:lnTo>
                </a:path>
              </a:pathLst>
            </a:custGeom>
            <a:solidFill>
              <a:srgbClr val="002A5C"/>
            </a:solidFill>
            <a:ln w="5715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00" name="Google Shape;900;p46"/>
          <p:cNvSpPr txBox="1"/>
          <p:nvPr/>
        </p:nvSpPr>
        <p:spPr>
          <a:xfrm>
            <a:off x="228600" y="4157832"/>
            <a:ext cx="11738987" cy="843821"/>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FFFFFF"/>
              </a:buClr>
              <a:buSzPts val="5400"/>
              <a:buFont typeface="Calibri"/>
              <a:buNone/>
            </a:pPr>
            <a:r>
              <a:rPr lang="en-US" sz="5400" b="1" i="0" u="none" strike="noStrike" cap="none">
                <a:solidFill>
                  <a:srgbClr val="FFFFFF"/>
                </a:solidFill>
                <a:latin typeface="Calibri"/>
                <a:ea typeface="Calibri"/>
                <a:cs typeface="Calibri"/>
                <a:sym typeface="Calibri"/>
              </a:rPr>
              <a:t>Community Health Findings </a:t>
            </a:r>
            <a:endParaRPr sz="5400" b="0" i="0" u="none" strike="noStrike" cap="none">
              <a:solidFill>
                <a:srgbClr val="000000"/>
              </a:solidFill>
              <a:latin typeface="Calibri"/>
              <a:ea typeface="Calibri"/>
              <a:cs typeface="Calibri"/>
              <a:sym typeface="Calibri"/>
            </a:endParaRPr>
          </a:p>
        </p:txBody>
      </p:sp>
      <p:pic>
        <p:nvPicPr>
          <p:cNvPr id="901" name="Google Shape;901;p46" descr="A close up of a sign&#10;&#10;Description automatically generated"/>
          <p:cNvPicPr preferRelativeResize="0"/>
          <p:nvPr/>
        </p:nvPicPr>
        <p:blipFill rotWithShape="1">
          <a:blip r:embed="rId3">
            <a:alphaModFix amt="20000"/>
          </a:blip>
          <a:srcRect/>
          <a:stretch/>
        </p:blipFill>
        <p:spPr>
          <a:xfrm>
            <a:off x="228600" y="5298671"/>
            <a:ext cx="1841202" cy="1482712"/>
          </a:xfrm>
          <a:prstGeom prst="rect">
            <a:avLst/>
          </a:prstGeom>
          <a:noFill/>
          <a:ln>
            <a:noFill/>
          </a:ln>
        </p:spPr>
      </p:pic>
      <p:sp>
        <p:nvSpPr>
          <p:cNvPr id="902" name="Google Shape;902;p46"/>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46</a:t>
            </a:fld>
            <a:endParaRPr sz="1200" b="0" i="0" u="none" strike="noStrike" cap="none">
              <a:solidFill>
                <a:srgbClr val="888888"/>
              </a:solidFill>
              <a:latin typeface="Calibri"/>
              <a:ea typeface="Calibri"/>
              <a:cs typeface="Calibri"/>
              <a:sym typeface="Calibri"/>
            </a:endParaRPr>
          </a:p>
        </p:txBody>
      </p:sp>
      <p:pic>
        <p:nvPicPr>
          <p:cNvPr id="903" name="Google Shape;903;p46"/>
          <p:cNvPicPr preferRelativeResize="0"/>
          <p:nvPr/>
        </p:nvPicPr>
        <p:blipFill rotWithShape="1">
          <a:blip r:embed="rId4">
            <a:alphaModFix/>
          </a:blip>
          <a:srcRect/>
          <a:stretch/>
        </p:blipFill>
        <p:spPr>
          <a:xfrm>
            <a:off x="1767465" y="-53788"/>
            <a:ext cx="8657070" cy="42116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09" name="Google Shape;909;p47"/>
          <p:cNvGrpSpPr/>
          <p:nvPr/>
        </p:nvGrpSpPr>
        <p:grpSpPr>
          <a:xfrm>
            <a:off x="1" y="0"/>
            <a:ext cx="2133600" cy="6858000"/>
            <a:chOff x="0" y="0"/>
            <a:chExt cx="2220023" cy="6858508"/>
          </a:xfrm>
        </p:grpSpPr>
        <p:sp>
          <p:nvSpPr>
            <p:cNvPr id="910" name="Google Shape;910;p47"/>
            <p:cNvSpPr/>
            <p:nvPr/>
          </p:nvSpPr>
          <p:spPr>
            <a:xfrm>
              <a:off x="0" y="0"/>
              <a:ext cx="2220023"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11" name="Google Shape;911;p47"/>
            <p:cNvSpPr/>
            <p:nvPr/>
          </p:nvSpPr>
          <p:spPr>
            <a:xfrm>
              <a:off x="761" y="6629400"/>
              <a:ext cx="2209800" cy="18415"/>
            </a:xfrm>
            <a:custGeom>
              <a:avLst/>
              <a:gdLst/>
              <a:ahLst/>
              <a:cxnLst/>
              <a:rect l="l" t="t" r="r" b="b"/>
              <a:pathLst>
                <a:path w="2209800" h="18415" extrusionOk="0">
                  <a:moveTo>
                    <a:pt x="0" y="18287"/>
                  </a:moveTo>
                  <a:lnTo>
                    <a:pt x="2209800" y="18287"/>
                  </a:lnTo>
                  <a:lnTo>
                    <a:pt x="2209800" y="0"/>
                  </a:lnTo>
                  <a:lnTo>
                    <a:pt x="0" y="0"/>
                  </a:lnTo>
                  <a:lnTo>
                    <a:pt x="0" y="18287"/>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12" name="Google Shape;912;p47"/>
            <p:cNvSpPr/>
            <p:nvPr/>
          </p:nvSpPr>
          <p:spPr>
            <a:xfrm>
              <a:off x="0" y="6647688"/>
              <a:ext cx="2209800" cy="210820"/>
            </a:xfrm>
            <a:custGeom>
              <a:avLst/>
              <a:gdLst/>
              <a:ahLst/>
              <a:cxnLst/>
              <a:rect l="l" t="t" r="r" b="b"/>
              <a:pathLst>
                <a:path w="2209800" h="210820" extrusionOk="0">
                  <a:moveTo>
                    <a:pt x="2209800" y="0"/>
                  </a:moveTo>
                  <a:lnTo>
                    <a:pt x="0" y="0"/>
                  </a:lnTo>
                  <a:lnTo>
                    <a:pt x="0" y="210311"/>
                  </a:lnTo>
                  <a:lnTo>
                    <a:pt x="2209800" y="210311"/>
                  </a:lnTo>
                  <a:lnTo>
                    <a:pt x="2209800" y="0"/>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13" name="Google Shape;91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95959"/>
              </a:buClr>
              <a:buSzPts val="3500"/>
              <a:buFont typeface="Calibri"/>
              <a:buNone/>
            </a:pPr>
            <a:br>
              <a:rPr lang="en-US" sz="3500">
                <a:solidFill>
                  <a:srgbClr val="595959"/>
                </a:solidFill>
              </a:rPr>
            </a:br>
            <a:endParaRPr sz="3500"/>
          </a:p>
        </p:txBody>
      </p:sp>
      <p:pic>
        <p:nvPicPr>
          <p:cNvPr id="914" name="Google Shape;914;p47" descr="A close up of a sign&#10;&#10;Description automatically generated"/>
          <p:cNvPicPr preferRelativeResize="0"/>
          <p:nvPr/>
        </p:nvPicPr>
        <p:blipFill rotWithShape="1">
          <a:blip r:embed="rId3">
            <a:alphaModFix amt="20000"/>
          </a:blip>
          <a:srcRect/>
          <a:stretch/>
        </p:blipFill>
        <p:spPr>
          <a:xfrm>
            <a:off x="184299" y="5184788"/>
            <a:ext cx="1841202" cy="1482712"/>
          </a:xfrm>
          <a:prstGeom prst="rect">
            <a:avLst/>
          </a:prstGeom>
          <a:noFill/>
          <a:ln>
            <a:noFill/>
          </a:ln>
        </p:spPr>
      </p:pic>
      <p:sp>
        <p:nvSpPr>
          <p:cNvPr id="915" name="Google Shape;915;p47"/>
          <p:cNvSpPr txBox="1"/>
          <p:nvPr/>
        </p:nvSpPr>
        <p:spPr>
          <a:xfrm>
            <a:off x="1644538" y="327280"/>
            <a:ext cx="92880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5400"/>
              <a:buFont typeface="Calibri"/>
              <a:buNone/>
            </a:pPr>
            <a:r>
              <a:rPr lang="en-US" sz="5400" b="1" i="0" u="none" strike="noStrike" cap="none">
                <a:solidFill>
                  <a:srgbClr val="002060"/>
                </a:solidFill>
                <a:latin typeface="Calibri"/>
                <a:ea typeface="Calibri"/>
                <a:cs typeface="Calibri"/>
                <a:sym typeface="Calibri"/>
              </a:rPr>
              <a:t>Prioritized Needs</a:t>
            </a:r>
            <a:endParaRPr sz="5400" b="1" i="0" u="none" strike="noStrike" cap="none">
              <a:solidFill>
                <a:srgbClr val="002060"/>
              </a:solidFill>
              <a:latin typeface="Calibri"/>
              <a:ea typeface="Calibri"/>
              <a:cs typeface="Calibri"/>
              <a:sym typeface="Calibri"/>
            </a:endParaRPr>
          </a:p>
        </p:txBody>
      </p:sp>
      <p:sp>
        <p:nvSpPr>
          <p:cNvPr id="916" name="Google Shape;916;p47"/>
          <p:cNvSpPr txBox="1">
            <a:spLocks noGrp="1"/>
          </p:cNvSpPr>
          <p:nvPr>
            <p:ph type="body" idx="1"/>
          </p:nvPr>
        </p:nvSpPr>
        <p:spPr>
          <a:xfrm>
            <a:off x="2622809" y="1690688"/>
            <a:ext cx="6416088" cy="4699870"/>
          </a:xfrm>
          <a:prstGeom prst="rect">
            <a:avLst/>
          </a:prstGeom>
          <a:noFill/>
          <a:ln>
            <a:noFill/>
          </a:ln>
        </p:spPr>
        <p:txBody>
          <a:bodyPr spcFirstLastPara="1" wrap="square" lIns="91425" tIns="45700" rIns="91425" bIns="45700" anchor="ctr" anchorCtr="0">
            <a:normAutofit fontScale="92500" lnSpcReduction="20000"/>
          </a:bodyPr>
          <a:lstStyle/>
          <a:p>
            <a:pPr marL="228600" lvl="0" indent="-228600" algn="l" rtl="0">
              <a:lnSpc>
                <a:spcPct val="90000"/>
              </a:lnSpc>
              <a:spcBef>
                <a:spcPts val="0"/>
              </a:spcBef>
              <a:spcAft>
                <a:spcPts val="0"/>
              </a:spcAft>
              <a:buClr>
                <a:srgbClr val="002060"/>
              </a:buClr>
              <a:buSzPct val="100000"/>
              <a:buChar char="•"/>
            </a:pPr>
            <a:r>
              <a:rPr lang="en-US" sz="3600">
                <a:solidFill>
                  <a:srgbClr val="002060"/>
                </a:solidFill>
              </a:rPr>
              <a:t>Mental Health</a:t>
            </a:r>
            <a:endParaRPr/>
          </a:p>
          <a:p>
            <a:pPr marL="0" lvl="0" indent="0" algn="l" rtl="0">
              <a:lnSpc>
                <a:spcPct val="90000"/>
              </a:lnSpc>
              <a:spcBef>
                <a:spcPts val="1000"/>
              </a:spcBef>
              <a:spcAft>
                <a:spcPts val="0"/>
              </a:spcAft>
              <a:buClr>
                <a:schemeClr val="dk1"/>
              </a:buClr>
              <a:buSzPct val="100000"/>
              <a:buNone/>
            </a:pPr>
            <a:endParaRPr sz="3600">
              <a:solidFill>
                <a:srgbClr val="002060"/>
              </a:solidFill>
            </a:endParaRPr>
          </a:p>
          <a:p>
            <a:pPr marL="228600" lvl="0" indent="-228600" algn="l" rtl="0">
              <a:lnSpc>
                <a:spcPct val="90000"/>
              </a:lnSpc>
              <a:spcBef>
                <a:spcPts val="1000"/>
              </a:spcBef>
              <a:spcAft>
                <a:spcPts val="0"/>
              </a:spcAft>
              <a:buClr>
                <a:srgbClr val="002060"/>
              </a:buClr>
              <a:buSzPct val="100000"/>
              <a:buChar char="•"/>
            </a:pPr>
            <a:r>
              <a:rPr lang="en-US" sz="3600">
                <a:solidFill>
                  <a:srgbClr val="002060"/>
                </a:solidFill>
              </a:rPr>
              <a:t>Housing</a:t>
            </a:r>
            <a:endParaRPr/>
          </a:p>
          <a:p>
            <a:pPr marL="0" lvl="0" indent="0" algn="l" rtl="0">
              <a:lnSpc>
                <a:spcPct val="90000"/>
              </a:lnSpc>
              <a:spcBef>
                <a:spcPts val="1000"/>
              </a:spcBef>
              <a:spcAft>
                <a:spcPts val="0"/>
              </a:spcAft>
              <a:buClr>
                <a:schemeClr val="dk1"/>
              </a:buClr>
              <a:buSzPct val="100000"/>
              <a:buNone/>
            </a:pPr>
            <a:endParaRPr sz="3600">
              <a:solidFill>
                <a:srgbClr val="002060"/>
              </a:solidFill>
            </a:endParaRPr>
          </a:p>
          <a:p>
            <a:pPr marL="228600" lvl="0" indent="-228600" algn="l" rtl="0">
              <a:lnSpc>
                <a:spcPct val="90000"/>
              </a:lnSpc>
              <a:spcBef>
                <a:spcPts val="1000"/>
              </a:spcBef>
              <a:spcAft>
                <a:spcPts val="0"/>
              </a:spcAft>
              <a:buClr>
                <a:srgbClr val="002060"/>
              </a:buClr>
              <a:buSzPct val="100000"/>
              <a:buChar char="•"/>
            </a:pPr>
            <a:r>
              <a:rPr lang="en-US" sz="3600">
                <a:solidFill>
                  <a:srgbClr val="002060"/>
                </a:solidFill>
              </a:rPr>
              <a:t>Obesity</a:t>
            </a:r>
            <a:endParaRPr/>
          </a:p>
          <a:p>
            <a:pPr marL="0" lvl="0" indent="0" algn="l" rtl="0">
              <a:lnSpc>
                <a:spcPct val="90000"/>
              </a:lnSpc>
              <a:spcBef>
                <a:spcPts val="1000"/>
              </a:spcBef>
              <a:spcAft>
                <a:spcPts val="0"/>
              </a:spcAft>
              <a:buClr>
                <a:schemeClr val="dk1"/>
              </a:buClr>
              <a:buSzPct val="100000"/>
              <a:buNone/>
            </a:pPr>
            <a:endParaRPr sz="3600">
              <a:solidFill>
                <a:srgbClr val="002060"/>
              </a:solidFill>
            </a:endParaRPr>
          </a:p>
          <a:p>
            <a:pPr marL="228600" lvl="0" indent="-228600" algn="l" rtl="0">
              <a:lnSpc>
                <a:spcPct val="90000"/>
              </a:lnSpc>
              <a:spcBef>
                <a:spcPts val="1000"/>
              </a:spcBef>
              <a:spcAft>
                <a:spcPts val="0"/>
              </a:spcAft>
              <a:buClr>
                <a:srgbClr val="002060"/>
              </a:buClr>
              <a:buSzPct val="100000"/>
              <a:buChar char="•"/>
            </a:pPr>
            <a:r>
              <a:rPr lang="en-US" sz="3600">
                <a:solidFill>
                  <a:srgbClr val="002060"/>
                </a:solidFill>
              </a:rPr>
              <a:t>Heart Disease</a:t>
            </a:r>
            <a:endParaRPr/>
          </a:p>
          <a:p>
            <a:pPr marL="0" lvl="0" indent="0" algn="l" rtl="0">
              <a:lnSpc>
                <a:spcPct val="90000"/>
              </a:lnSpc>
              <a:spcBef>
                <a:spcPts val="1000"/>
              </a:spcBef>
              <a:spcAft>
                <a:spcPts val="0"/>
              </a:spcAft>
              <a:buClr>
                <a:schemeClr val="dk1"/>
              </a:buClr>
              <a:buSzPct val="100000"/>
              <a:buNone/>
            </a:pPr>
            <a:endParaRPr sz="3600">
              <a:solidFill>
                <a:srgbClr val="002060"/>
              </a:solidFill>
            </a:endParaRPr>
          </a:p>
          <a:p>
            <a:pPr marL="228600" lvl="0" indent="-228600" algn="l" rtl="0">
              <a:lnSpc>
                <a:spcPct val="90000"/>
              </a:lnSpc>
              <a:spcBef>
                <a:spcPts val="1000"/>
              </a:spcBef>
              <a:spcAft>
                <a:spcPts val="0"/>
              </a:spcAft>
              <a:buClr>
                <a:srgbClr val="002060"/>
              </a:buClr>
              <a:buSzPct val="100000"/>
              <a:buChar char="•"/>
            </a:pPr>
            <a:r>
              <a:rPr lang="en-US" sz="3600">
                <a:solidFill>
                  <a:srgbClr val="002060"/>
                </a:solidFill>
              </a:rPr>
              <a:t>Prenatal Care</a:t>
            </a:r>
            <a:endParaRPr sz="3600">
              <a:solidFill>
                <a:srgbClr val="002060"/>
              </a:solidFill>
            </a:endParaRPr>
          </a:p>
        </p:txBody>
      </p:sp>
      <p:cxnSp>
        <p:nvCxnSpPr>
          <p:cNvPr id="917" name="Google Shape;917;p47"/>
          <p:cNvCxnSpPr/>
          <p:nvPr/>
        </p:nvCxnSpPr>
        <p:spPr>
          <a:xfrm>
            <a:off x="2123776" y="1456621"/>
            <a:ext cx="8329613" cy="0"/>
          </a:xfrm>
          <a:prstGeom prst="straightConnector1">
            <a:avLst/>
          </a:prstGeom>
          <a:noFill/>
          <a:ln w="38100" cap="flat" cmpd="sng">
            <a:solidFill>
              <a:schemeClr val="accent3"/>
            </a:solidFill>
            <a:prstDash val="solid"/>
            <a:miter lim="800000"/>
            <a:headEnd type="none" w="sm" len="sm"/>
            <a:tailEnd type="none" w="sm" len="sm"/>
          </a:ln>
        </p:spPr>
      </p:cxnSp>
      <p:pic>
        <p:nvPicPr>
          <p:cNvPr id="918" name="Google Shape;918;p47"/>
          <p:cNvPicPr preferRelativeResize="0"/>
          <p:nvPr/>
        </p:nvPicPr>
        <p:blipFill rotWithShape="1">
          <a:blip r:embed="rId4">
            <a:alphaModFix/>
          </a:blip>
          <a:srcRect/>
          <a:stretch/>
        </p:blipFill>
        <p:spPr>
          <a:xfrm>
            <a:off x="9438290" y="-46897"/>
            <a:ext cx="2765231" cy="69048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8"/>
          <p:cNvSpPr/>
          <p:nvPr/>
        </p:nvSpPr>
        <p:spPr>
          <a:xfrm>
            <a:off x="0" y="-1"/>
            <a:ext cx="12192000" cy="6858000"/>
          </a:xfrm>
          <a:prstGeom prst="rect">
            <a:avLst/>
          </a:prstGeom>
          <a:solidFill>
            <a:srgbClr val="1A2F5A"/>
          </a:solidFill>
          <a:ln w="12700" cap="flat" cmpd="sng">
            <a:solidFill>
              <a:srgbClr val="42719B"/>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alibri"/>
              <a:buNone/>
            </a:pPr>
            <a:endParaRPr sz="4000" b="0" i="0" u="none" strike="noStrike" cap="none">
              <a:solidFill>
                <a:srgbClr val="FFFFFF"/>
              </a:solidFill>
              <a:latin typeface="Calibri"/>
              <a:ea typeface="Calibri"/>
              <a:cs typeface="Calibri"/>
              <a:sym typeface="Calibri"/>
            </a:endParaRPr>
          </a:p>
        </p:txBody>
      </p:sp>
      <p:sp>
        <p:nvSpPr>
          <p:cNvPr id="924" name="Google Shape;924;p48"/>
          <p:cNvSpPr txBox="1"/>
          <p:nvPr/>
        </p:nvSpPr>
        <p:spPr>
          <a:xfrm>
            <a:off x="387924" y="4195763"/>
            <a:ext cx="6668655" cy="52322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AE1F5"/>
              </a:buClr>
              <a:buSzPts val="2800"/>
              <a:buFont typeface="Calibri"/>
              <a:buNone/>
            </a:pPr>
            <a:r>
              <a:rPr lang="en-US" sz="2800" b="0" i="0" u="none" strike="noStrike" cap="none">
                <a:solidFill>
                  <a:srgbClr val="CAE1F5"/>
                </a:solidFill>
                <a:latin typeface="Calibri"/>
                <a:ea typeface="Calibri"/>
                <a:cs typeface="Calibri"/>
                <a:sym typeface="Calibri"/>
              </a:rPr>
              <a:t>Fort Bend County</a:t>
            </a:r>
            <a:endParaRPr/>
          </a:p>
        </p:txBody>
      </p:sp>
      <p:sp>
        <p:nvSpPr>
          <p:cNvPr id="925" name="Google Shape;925;p48"/>
          <p:cNvSpPr txBox="1"/>
          <p:nvPr/>
        </p:nvSpPr>
        <p:spPr>
          <a:xfrm>
            <a:off x="369454" y="4834828"/>
            <a:ext cx="5430982" cy="83099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AE1F5"/>
              </a:buClr>
              <a:buSzPts val="4800"/>
              <a:buFont typeface="Calibri"/>
              <a:buNone/>
            </a:pPr>
            <a:r>
              <a:rPr lang="en-US" sz="4800" b="1" i="0" u="none" strike="noStrike" cap="none">
                <a:solidFill>
                  <a:srgbClr val="CAE1F5"/>
                </a:solidFill>
                <a:latin typeface="Calibri"/>
                <a:ea typeface="Calibri"/>
                <a:cs typeface="Calibri"/>
                <a:sym typeface="Calibri"/>
              </a:rPr>
              <a:t>Community Health</a:t>
            </a:r>
            <a:endParaRPr/>
          </a:p>
        </p:txBody>
      </p:sp>
      <p:sp>
        <p:nvSpPr>
          <p:cNvPr id="926" name="Google Shape;926;p48"/>
          <p:cNvSpPr txBox="1"/>
          <p:nvPr/>
        </p:nvSpPr>
        <p:spPr>
          <a:xfrm>
            <a:off x="369454" y="5360397"/>
            <a:ext cx="5430982" cy="83099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AE1F5"/>
              </a:buClr>
              <a:buSzPts val="4800"/>
              <a:buFont typeface="Calibri"/>
              <a:buNone/>
            </a:pPr>
            <a:r>
              <a:rPr lang="en-US" sz="4800" b="1" i="0" u="none" strike="noStrike" cap="none">
                <a:solidFill>
                  <a:srgbClr val="CAE1F5"/>
                </a:solidFill>
                <a:latin typeface="Calibri"/>
                <a:ea typeface="Calibri"/>
                <a:cs typeface="Calibri"/>
                <a:sym typeface="Calibri"/>
              </a:rPr>
              <a:t>Improvement Plan</a:t>
            </a:r>
            <a:endParaRPr/>
          </a:p>
        </p:txBody>
      </p:sp>
      <p:sp>
        <p:nvSpPr>
          <p:cNvPr id="927" name="Google Shape;927;p48"/>
          <p:cNvSpPr/>
          <p:nvPr/>
        </p:nvSpPr>
        <p:spPr>
          <a:xfrm>
            <a:off x="-6285" y="1974941"/>
            <a:ext cx="2947448" cy="20513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28" name="Google Shape;928;p48"/>
          <p:cNvPicPr preferRelativeResize="0"/>
          <p:nvPr/>
        </p:nvPicPr>
        <p:blipFill rotWithShape="1">
          <a:blip r:embed="rId3">
            <a:alphaModFix/>
          </a:blip>
          <a:srcRect/>
          <a:stretch/>
        </p:blipFill>
        <p:spPr>
          <a:xfrm>
            <a:off x="314034" y="1980633"/>
            <a:ext cx="2301245" cy="2051308"/>
          </a:xfrm>
          <a:prstGeom prst="rect">
            <a:avLst/>
          </a:prstGeom>
          <a:noFill/>
          <a:ln>
            <a:noFill/>
          </a:ln>
        </p:spPr>
      </p:pic>
      <p:sp>
        <p:nvSpPr>
          <p:cNvPr id="929" name="Google Shape;929;p48"/>
          <p:cNvSpPr txBox="1"/>
          <p:nvPr/>
        </p:nvSpPr>
        <p:spPr>
          <a:xfrm>
            <a:off x="387925" y="4531208"/>
            <a:ext cx="6668655" cy="52322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AE1F5"/>
              </a:buClr>
              <a:buSzPts val="2800"/>
              <a:buFont typeface="Calibri"/>
              <a:buNone/>
            </a:pPr>
            <a:r>
              <a:rPr lang="en-US" sz="2800" b="0" i="0" u="none" strike="noStrike" cap="none">
                <a:solidFill>
                  <a:srgbClr val="CAE1F5"/>
                </a:solidFill>
                <a:latin typeface="Calibri"/>
                <a:ea typeface="Calibri"/>
                <a:cs typeface="Calibri"/>
                <a:sym typeface="Calibri"/>
              </a:rPr>
              <a:t>Health &amp; Human Services</a:t>
            </a:r>
            <a:endParaRPr/>
          </a:p>
        </p:txBody>
      </p:sp>
      <p:pic>
        <p:nvPicPr>
          <p:cNvPr id="930" name="Google Shape;930;p48"/>
          <p:cNvPicPr preferRelativeResize="0"/>
          <p:nvPr/>
        </p:nvPicPr>
        <p:blipFill rotWithShape="1">
          <a:blip r:embed="rId4">
            <a:alphaModFix/>
          </a:blip>
          <a:srcRect t="24804" b="36803"/>
          <a:stretch/>
        </p:blipFill>
        <p:spPr>
          <a:xfrm>
            <a:off x="2941163" y="1921345"/>
            <a:ext cx="4248723" cy="2111604"/>
          </a:xfrm>
          <a:prstGeom prst="rect">
            <a:avLst/>
          </a:prstGeom>
          <a:noFill/>
          <a:ln>
            <a:noFill/>
          </a:ln>
        </p:spPr>
      </p:pic>
      <p:pic>
        <p:nvPicPr>
          <p:cNvPr id="931" name="Google Shape;931;p48"/>
          <p:cNvPicPr preferRelativeResize="0"/>
          <p:nvPr/>
        </p:nvPicPr>
        <p:blipFill rotWithShape="1">
          <a:blip r:embed="rId5">
            <a:alphaModFix/>
          </a:blip>
          <a:srcRect t="63220" b="-413"/>
          <a:stretch/>
        </p:blipFill>
        <p:spPr>
          <a:xfrm>
            <a:off x="7189886" y="1980633"/>
            <a:ext cx="4301388" cy="2070972"/>
          </a:xfrm>
          <a:prstGeom prst="rect">
            <a:avLst/>
          </a:prstGeom>
          <a:noFill/>
          <a:ln>
            <a:noFill/>
          </a:ln>
        </p:spPr>
      </p:pic>
      <p:pic>
        <p:nvPicPr>
          <p:cNvPr id="932" name="Google Shape;932;p48"/>
          <p:cNvPicPr preferRelativeResize="0"/>
          <p:nvPr/>
        </p:nvPicPr>
        <p:blipFill rotWithShape="1">
          <a:blip r:embed="rId4">
            <a:alphaModFix/>
          </a:blip>
          <a:srcRect l="67180" t="25300" r="16147" b="37317"/>
          <a:stretch/>
        </p:blipFill>
        <p:spPr>
          <a:xfrm>
            <a:off x="11491274" y="1974164"/>
            <a:ext cx="707011" cy="2052085"/>
          </a:xfrm>
          <a:prstGeom prst="rect">
            <a:avLst/>
          </a:prstGeom>
          <a:noFill/>
          <a:ln>
            <a:noFill/>
          </a:ln>
        </p:spPr>
      </p:pic>
      <p:pic>
        <p:nvPicPr>
          <p:cNvPr id="933" name="Google Shape;933;p48"/>
          <p:cNvPicPr preferRelativeResize="0"/>
          <p:nvPr/>
        </p:nvPicPr>
        <p:blipFill rotWithShape="1">
          <a:blip r:embed="rId6">
            <a:alphaModFix/>
          </a:blip>
          <a:srcRect t="30034" b="3299"/>
          <a:stretch/>
        </p:blipFill>
        <p:spPr>
          <a:xfrm>
            <a:off x="4892511" y="349478"/>
            <a:ext cx="7138892" cy="6159043"/>
          </a:xfrm>
          <a:prstGeom prst="rect">
            <a:avLst/>
          </a:prstGeom>
          <a:noFill/>
          <a:ln>
            <a:noFill/>
          </a:ln>
          <a:effectLst>
            <a:outerShdw blurRad="317500" dist="38100" dir="2700000" algn="tl" rotWithShape="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grpSp>
        <p:nvGrpSpPr>
          <p:cNvPr id="939" name="Google Shape;939;p49"/>
          <p:cNvGrpSpPr/>
          <p:nvPr/>
        </p:nvGrpSpPr>
        <p:grpSpPr>
          <a:xfrm>
            <a:off x="1" y="0"/>
            <a:ext cx="2133600" cy="6858000"/>
            <a:chOff x="0" y="0"/>
            <a:chExt cx="2220023" cy="6858508"/>
          </a:xfrm>
        </p:grpSpPr>
        <p:sp>
          <p:nvSpPr>
            <p:cNvPr id="940" name="Google Shape;940;p49"/>
            <p:cNvSpPr/>
            <p:nvPr/>
          </p:nvSpPr>
          <p:spPr>
            <a:xfrm>
              <a:off x="0" y="0"/>
              <a:ext cx="2220023"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41" name="Google Shape;941;p49"/>
            <p:cNvSpPr/>
            <p:nvPr/>
          </p:nvSpPr>
          <p:spPr>
            <a:xfrm>
              <a:off x="761" y="6629400"/>
              <a:ext cx="2209800" cy="18415"/>
            </a:xfrm>
            <a:custGeom>
              <a:avLst/>
              <a:gdLst/>
              <a:ahLst/>
              <a:cxnLst/>
              <a:rect l="l" t="t" r="r" b="b"/>
              <a:pathLst>
                <a:path w="2209800" h="18415" extrusionOk="0">
                  <a:moveTo>
                    <a:pt x="0" y="18287"/>
                  </a:moveTo>
                  <a:lnTo>
                    <a:pt x="2209800" y="18287"/>
                  </a:lnTo>
                  <a:lnTo>
                    <a:pt x="2209800" y="0"/>
                  </a:lnTo>
                  <a:lnTo>
                    <a:pt x="0" y="0"/>
                  </a:lnTo>
                  <a:lnTo>
                    <a:pt x="0" y="18287"/>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42" name="Google Shape;942;p49"/>
            <p:cNvSpPr/>
            <p:nvPr/>
          </p:nvSpPr>
          <p:spPr>
            <a:xfrm>
              <a:off x="0" y="6647688"/>
              <a:ext cx="2209800" cy="210820"/>
            </a:xfrm>
            <a:custGeom>
              <a:avLst/>
              <a:gdLst/>
              <a:ahLst/>
              <a:cxnLst/>
              <a:rect l="l" t="t" r="r" b="b"/>
              <a:pathLst>
                <a:path w="2209800" h="210820" extrusionOk="0">
                  <a:moveTo>
                    <a:pt x="2209800" y="0"/>
                  </a:moveTo>
                  <a:lnTo>
                    <a:pt x="0" y="0"/>
                  </a:lnTo>
                  <a:lnTo>
                    <a:pt x="0" y="210311"/>
                  </a:lnTo>
                  <a:lnTo>
                    <a:pt x="2209800" y="210311"/>
                  </a:lnTo>
                  <a:lnTo>
                    <a:pt x="2209800" y="0"/>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43" name="Google Shape;943;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95959"/>
              </a:buClr>
              <a:buSzPts val="3500"/>
              <a:buFont typeface="Calibri"/>
              <a:buNone/>
            </a:pPr>
            <a:br>
              <a:rPr lang="en-US" sz="3500">
                <a:solidFill>
                  <a:srgbClr val="595959"/>
                </a:solidFill>
              </a:rPr>
            </a:br>
            <a:endParaRPr sz="3500"/>
          </a:p>
        </p:txBody>
      </p:sp>
      <p:pic>
        <p:nvPicPr>
          <p:cNvPr id="944" name="Google Shape;944;p49" descr="A close up of a sign&#10;&#10;Description automatically generated"/>
          <p:cNvPicPr preferRelativeResize="0"/>
          <p:nvPr/>
        </p:nvPicPr>
        <p:blipFill rotWithShape="1">
          <a:blip r:embed="rId3">
            <a:alphaModFix amt="20000"/>
          </a:blip>
          <a:srcRect/>
          <a:stretch/>
        </p:blipFill>
        <p:spPr>
          <a:xfrm>
            <a:off x="184299" y="5184788"/>
            <a:ext cx="1841202" cy="1482712"/>
          </a:xfrm>
          <a:prstGeom prst="rect">
            <a:avLst/>
          </a:prstGeom>
          <a:noFill/>
          <a:ln>
            <a:noFill/>
          </a:ln>
        </p:spPr>
      </p:pic>
      <p:sp>
        <p:nvSpPr>
          <p:cNvPr id="945" name="Google Shape;945;p49"/>
          <p:cNvSpPr txBox="1"/>
          <p:nvPr/>
        </p:nvSpPr>
        <p:spPr>
          <a:xfrm>
            <a:off x="1884218" y="365125"/>
            <a:ext cx="92880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5400"/>
              <a:buFont typeface="Calibri"/>
              <a:buNone/>
            </a:pPr>
            <a:r>
              <a:rPr lang="en-US" sz="5400" b="1" i="0" u="none" strike="noStrike" cap="none">
                <a:solidFill>
                  <a:srgbClr val="002060"/>
                </a:solidFill>
                <a:latin typeface="Calibri"/>
                <a:ea typeface="Calibri"/>
                <a:cs typeface="Calibri"/>
                <a:sym typeface="Calibri"/>
              </a:rPr>
              <a:t>CHIP Process</a:t>
            </a:r>
            <a:endParaRPr sz="5400" b="1" i="0" u="none" strike="noStrike" cap="none">
              <a:solidFill>
                <a:srgbClr val="002060"/>
              </a:solidFill>
              <a:latin typeface="Calibri"/>
              <a:ea typeface="Calibri"/>
              <a:cs typeface="Calibri"/>
              <a:sym typeface="Calibri"/>
            </a:endParaRPr>
          </a:p>
        </p:txBody>
      </p:sp>
      <p:sp>
        <p:nvSpPr>
          <p:cNvPr id="946" name="Google Shape;946;p49"/>
          <p:cNvSpPr txBox="1">
            <a:spLocks noGrp="1"/>
          </p:cNvSpPr>
          <p:nvPr>
            <p:ph type="body" idx="1"/>
          </p:nvPr>
        </p:nvSpPr>
        <p:spPr>
          <a:xfrm>
            <a:off x="2549236" y="1574806"/>
            <a:ext cx="8804564" cy="435133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2060"/>
              </a:buClr>
              <a:buSzPts val="3600"/>
              <a:buChar char="•"/>
            </a:pPr>
            <a:r>
              <a:rPr lang="en-US" sz="3600">
                <a:solidFill>
                  <a:srgbClr val="002060"/>
                </a:solidFill>
              </a:rPr>
              <a:t>Held five community input sessions</a:t>
            </a:r>
            <a:endParaRPr/>
          </a:p>
          <a:p>
            <a:pPr marL="228600" lvl="0" indent="-228600" algn="l" rtl="0">
              <a:lnSpc>
                <a:spcPct val="90000"/>
              </a:lnSpc>
              <a:spcBef>
                <a:spcPts val="1000"/>
              </a:spcBef>
              <a:spcAft>
                <a:spcPts val="0"/>
              </a:spcAft>
              <a:buClr>
                <a:srgbClr val="002060"/>
              </a:buClr>
              <a:buSzPts val="3600"/>
              <a:buChar char="•"/>
            </a:pPr>
            <a:r>
              <a:rPr lang="en-US" sz="3600">
                <a:solidFill>
                  <a:srgbClr val="002060"/>
                </a:solidFill>
              </a:rPr>
              <a:t>Presented CHA findings</a:t>
            </a:r>
            <a:endParaRPr/>
          </a:p>
          <a:p>
            <a:pPr marL="228600" lvl="0" indent="-228600" algn="l" rtl="0">
              <a:lnSpc>
                <a:spcPct val="90000"/>
              </a:lnSpc>
              <a:spcBef>
                <a:spcPts val="1000"/>
              </a:spcBef>
              <a:spcAft>
                <a:spcPts val="0"/>
              </a:spcAft>
              <a:buClr>
                <a:srgbClr val="002060"/>
              </a:buClr>
              <a:buSzPts val="3600"/>
              <a:buChar char="•"/>
            </a:pPr>
            <a:r>
              <a:rPr lang="en-US" sz="3600">
                <a:solidFill>
                  <a:srgbClr val="002060"/>
                </a:solidFill>
              </a:rPr>
              <a:t>Generated community solutions</a:t>
            </a:r>
            <a:endParaRPr/>
          </a:p>
          <a:p>
            <a:pPr marL="228600" lvl="0" indent="-228600" algn="l" rtl="0">
              <a:lnSpc>
                <a:spcPct val="90000"/>
              </a:lnSpc>
              <a:spcBef>
                <a:spcPts val="1000"/>
              </a:spcBef>
              <a:spcAft>
                <a:spcPts val="0"/>
              </a:spcAft>
              <a:buClr>
                <a:srgbClr val="002060"/>
              </a:buClr>
              <a:buSzPts val="3600"/>
              <a:buChar char="•"/>
            </a:pPr>
            <a:r>
              <a:rPr lang="en-US" sz="3600">
                <a:solidFill>
                  <a:srgbClr val="002060"/>
                </a:solidFill>
              </a:rPr>
              <a:t>Reoccurring themes are included in the plan</a:t>
            </a:r>
            <a:endParaRPr/>
          </a:p>
        </p:txBody>
      </p:sp>
      <p:cxnSp>
        <p:nvCxnSpPr>
          <p:cNvPr id="947" name="Google Shape;947;p49"/>
          <p:cNvCxnSpPr/>
          <p:nvPr/>
        </p:nvCxnSpPr>
        <p:spPr>
          <a:xfrm>
            <a:off x="2363455" y="1288455"/>
            <a:ext cx="8329613" cy="0"/>
          </a:xfrm>
          <a:prstGeom prst="straightConnector1">
            <a:avLst/>
          </a:prstGeom>
          <a:noFill/>
          <a:ln w="9525" cap="flat" cmpd="sng">
            <a:solidFill>
              <a:srgbClr val="009900"/>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Getting to Know…</a:t>
            </a:r>
            <a:endParaRPr/>
          </a:p>
        </p:txBody>
      </p:sp>
      <p:pic>
        <p:nvPicPr>
          <p:cNvPr id="589" name="Google Shape;589;p4"/>
          <p:cNvPicPr preferRelativeResize="0"/>
          <p:nvPr/>
        </p:nvPicPr>
        <p:blipFill rotWithShape="1">
          <a:blip r:embed="rId3">
            <a:alphaModFix/>
          </a:blip>
          <a:srcRect/>
          <a:stretch/>
        </p:blipFill>
        <p:spPr>
          <a:xfrm>
            <a:off x="655281" y="2185598"/>
            <a:ext cx="5869708" cy="3328794"/>
          </a:xfrm>
          <a:prstGeom prst="rect">
            <a:avLst/>
          </a:prstGeom>
          <a:noFill/>
          <a:ln>
            <a:noFill/>
          </a:ln>
        </p:spPr>
      </p:pic>
      <p:sp>
        <p:nvSpPr>
          <p:cNvPr id="590" name="Google Shape;590;p4"/>
          <p:cNvSpPr txBox="1"/>
          <p:nvPr/>
        </p:nvSpPr>
        <p:spPr>
          <a:xfrm>
            <a:off x="7164280" y="2036517"/>
            <a:ext cx="4509856" cy="3477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Calibri"/>
                <a:ea typeface="Calibri"/>
                <a:cs typeface="Calibri"/>
                <a:sym typeface="Calibri"/>
              </a:rPr>
              <a:t>Getting to Know the </a:t>
            </a:r>
            <a:r>
              <a:rPr lang="en-US" sz="4400" b="1" i="0" u="none" strike="noStrike" cap="none">
                <a:solidFill>
                  <a:srgbClr val="C00000"/>
                </a:solidFill>
                <a:latin typeface="Calibri"/>
                <a:ea typeface="Calibri"/>
                <a:cs typeface="Calibri"/>
                <a:sym typeface="Calibri"/>
              </a:rPr>
              <a:t>SHAC</a:t>
            </a:r>
            <a:r>
              <a:rPr lang="en-US" sz="4400" b="0" i="0" u="none" strike="noStrike" cap="none">
                <a:solidFill>
                  <a:schemeClr val="dk1"/>
                </a:solidFill>
                <a:latin typeface="Calibri"/>
                <a:ea typeface="Calibri"/>
                <a:cs typeface="Calibri"/>
                <a:sym typeface="Calibri"/>
              </a:rPr>
              <a:t> </a:t>
            </a:r>
            <a:r>
              <a:rPr lang="en-US" sz="4400" b="1" i="0" u="none" strike="noStrike" cap="none">
                <a:solidFill>
                  <a:srgbClr val="C00000"/>
                </a:solidFill>
                <a:latin typeface="Calibri"/>
                <a:ea typeface="Calibri"/>
                <a:cs typeface="Calibri"/>
                <a:sym typeface="Calibri"/>
              </a:rPr>
              <a:t>Advocacy Subcommittee</a:t>
            </a:r>
            <a:r>
              <a:rPr lang="en-US" sz="4400" b="0" i="0" u="none" strike="noStrike" cap="none">
                <a:solidFill>
                  <a:schemeClr val="dk1"/>
                </a:solidFill>
                <a:latin typeface="Calibri"/>
                <a:ea typeface="Calibri"/>
                <a:cs typeface="Calibri"/>
                <a:sym typeface="Calibri"/>
              </a:rPr>
              <a:t>: Leads &amp; Members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50"/>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954" name="Google Shape;954;p50"/>
          <p:cNvGrpSpPr/>
          <p:nvPr/>
        </p:nvGrpSpPr>
        <p:grpSpPr>
          <a:xfrm>
            <a:off x="0" y="6676913"/>
            <a:ext cx="12192761" cy="197358"/>
            <a:chOff x="0" y="6660642"/>
            <a:chExt cx="12192761" cy="197358"/>
          </a:xfrm>
        </p:grpSpPr>
        <p:sp>
          <p:nvSpPr>
            <p:cNvPr id="955" name="Google Shape;955;p50"/>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56" name="Google Shape;956;p50"/>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57" name="Google Shape;957;p50"/>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50</a:t>
            </a:fld>
            <a:endParaRPr sz="1200" b="0" i="0" u="none" strike="noStrike" cap="none">
              <a:solidFill>
                <a:srgbClr val="888888"/>
              </a:solidFill>
              <a:latin typeface="Calibri"/>
              <a:ea typeface="Calibri"/>
              <a:cs typeface="Calibri"/>
              <a:sym typeface="Calibri"/>
            </a:endParaRPr>
          </a:p>
        </p:txBody>
      </p:sp>
      <p:sp>
        <p:nvSpPr>
          <p:cNvPr id="958" name="Google Shape;958;p50"/>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59" name="Google Shape;959;p50"/>
          <p:cNvSpPr/>
          <p:nvPr/>
        </p:nvSpPr>
        <p:spPr>
          <a:xfrm>
            <a:off x="152400" y="365759"/>
            <a:ext cx="11201400"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 Goal: Improve mental health by increasing access to services and providing education </a:t>
            </a:r>
            <a:endParaRPr sz="2800" b="1" i="0" u="none" strike="noStrike" cap="none">
              <a:solidFill>
                <a:srgbClr val="FFFFFF"/>
              </a:solidFill>
              <a:latin typeface="Calibri"/>
              <a:ea typeface="Calibri"/>
              <a:cs typeface="Calibri"/>
              <a:sym typeface="Calibri"/>
            </a:endParaRPr>
          </a:p>
        </p:txBody>
      </p:sp>
      <p:sp>
        <p:nvSpPr>
          <p:cNvPr id="960" name="Google Shape;960;p50"/>
          <p:cNvSpPr txBox="1"/>
          <p:nvPr/>
        </p:nvSpPr>
        <p:spPr>
          <a:xfrm>
            <a:off x="484990" y="1599344"/>
            <a:ext cx="11445072" cy="3869008"/>
          </a:xfrm>
          <a:prstGeom prst="rect">
            <a:avLst/>
          </a:prstGeom>
          <a:noFill/>
          <a:ln>
            <a:noFill/>
          </a:ln>
        </p:spPr>
        <p:txBody>
          <a:bodyPr spcFirstLastPara="1" wrap="square" lIns="0" tIns="143500" rIns="0" bIns="0" anchor="t" anchorCtr="0">
            <a:sp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increase the number of mental health providers serving FBC residents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Advocate and support legislation for mental health workforce investment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quality student placement and internship opportunities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Expand the use of Peer Support Specialists</a:t>
            </a:r>
            <a:endParaRPr/>
          </a:p>
          <a:p>
            <a:pPr marL="475487" marR="0" lvl="2" indent="-225213" algn="l" rtl="0">
              <a:lnSpc>
                <a:spcPct val="100000"/>
              </a:lnSpc>
              <a:spcBef>
                <a:spcPts val="0"/>
              </a:spcBef>
              <a:spcAft>
                <a:spcPts val="0"/>
              </a:spcAft>
              <a:buClr>
                <a:srgbClr val="4590B8"/>
              </a:buClr>
              <a:buSzPts val="1283"/>
              <a:buFont typeface="Noto Sans Symbols"/>
              <a:buNone/>
            </a:pPr>
            <a:endParaRPr sz="14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2025, decrease the number of poor mental health days per month reported by adults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use of telehealth</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mental health education within the community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opportunities to provide education about mental health and stigma to children and adolescents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of support groups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Improve system collaboration</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prevention and early intervention services and opportunities</a:t>
            </a:r>
            <a:endParaRPr/>
          </a:p>
        </p:txBody>
      </p:sp>
      <p:sp>
        <p:nvSpPr>
          <p:cNvPr id="961" name="Google Shape;961;p50"/>
          <p:cNvSpPr txBox="1"/>
          <p:nvPr/>
        </p:nvSpPr>
        <p:spPr>
          <a:xfrm>
            <a:off x="798021" y="1403982"/>
            <a:ext cx="11132041" cy="47693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Calibri"/>
              <a:ea typeface="Calibri"/>
              <a:cs typeface="Calibri"/>
              <a:sym typeface="Calibri"/>
            </a:endParaRPr>
          </a:p>
        </p:txBody>
      </p:sp>
      <p:pic>
        <p:nvPicPr>
          <p:cNvPr id="962" name="Google Shape;962;p50"/>
          <p:cNvPicPr preferRelativeResize="0"/>
          <p:nvPr/>
        </p:nvPicPr>
        <p:blipFill rotWithShape="1">
          <a:blip r:embed="rId3">
            <a:alphaModFix/>
          </a:blip>
          <a:srcRect/>
          <a:stretch/>
        </p:blipFill>
        <p:spPr>
          <a:xfrm>
            <a:off x="11285832" y="5559862"/>
            <a:ext cx="796488" cy="7964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51"/>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969" name="Google Shape;969;p51"/>
          <p:cNvGrpSpPr/>
          <p:nvPr/>
        </p:nvGrpSpPr>
        <p:grpSpPr>
          <a:xfrm>
            <a:off x="0" y="6676913"/>
            <a:ext cx="12192761" cy="197358"/>
            <a:chOff x="0" y="6660642"/>
            <a:chExt cx="12192761" cy="197358"/>
          </a:xfrm>
        </p:grpSpPr>
        <p:sp>
          <p:nvSpPr>
            <p:cNvPr id="970" name="Google Shape;970;p51"/>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71" name="Google Shape;971;p51"/>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72" name="Google Shape;972;p51"/>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51</a:t>
            </a:fld>
            <a:endParaRPr sz="1200" b="0" i="0" u="none" strike="noStrike" cap="none">
              <a:solidFill>
                <a:srgbClr val="888888"/>
              </a:solidFill>
              <a:latin typeface="Calibri"/>
              <a:ea typeface="Calibri"/>
              <a:cs typeface="Calibri"/>
              <a:sym typeface="Calibri"/>
            </a:endParaRPr>
          </a:p>
        </p:txBody>
      </p:sp>
      <p:sp>
        <p:nvSpPr>
          <p:cNvPr id="973" name="Google Shape;973;p51"/>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74" name="Google Shape;974;p51"/>
          <p:cNvSpPr/>
          <p:nvPr/>
        </p:nvSpPr>
        <p:spPr>
          <a:xfrm>
            <a:off x="152400" y="365759"/>
            <a:ext cx="10920884"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 Goal: Ensure safe and affordable housing units are available for ownership and rent for the present and future residents of Fort Bend County </a:t>
            </a:r>
            <a:endParaRPr sz="2800" b="1" i="0" u="none" strike="noStrike" cap="none">
              <a:solidFill>
                <a:srgbClr val="FFFFFF"/>
              </a:solidFill>
              <a:latin typeface="Calibri"/>
              <a:ea typeface="Calibri"/>
              <a:cs typeface="Calibri"/>
              <a:sym typeface="Calibri"/>
            </a:endParaRPr>
          </a:p>
        </p:txBody>
      </p:sp>
      <p:sp>
        <p:nvSpPr>
          <p:cNvPr id="975" name="Google Shape;975;p51"/>
          <p:cNvSpPr txBox="1"/>
          <p:nvPr/>
        </p:nvSpPr>
        <p:spPr>
          <a:xfrm>
            <a:off x="373464" y="1642055"/>
            <a:ext cx="11445072" cy="4392228"/>
          </a:xfrm>
          <a:prstGeom prst="rect">
            <a:avLst/>
          </a:prstGeom>
          <a:noFill/>
          <a:ln>
            <a:noFill/>
          </a:ln>
        </p:spPr>
        <p:txBody>
          <a:bodyPr spcFirstLastPara="1" wrap="square" lIns="0" tIns="143500" rIns="0" bIns="0" anchor="t" anchorCtr="0">
            <a:sp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proportion of households that spend more than 30% of income on 	housing </a:t>
            </a:r>
            <a:endParaRPr/>
          </a:p>
          <a:p>
            <a:pPr marL="0" marR="0" lvl="0" indent="139698" algn="l" rtl="0">
              <a:lnSpc>
                <a:spcPct val="100000"/>
              </a:lnSpc>
              <a:spcBef>
                <a:spcPts val="0"/>
              </a:spcBef>
              <a:spcAft>
                <a:spcPts val="0"/>
              </a:spcAft>
              <a:buClr>
                <a:srgbClr val="4590B8"/>
              </a:buClr>
              <a:buSzPts val="2200"/>
              <a:buFont typeface="Noto Sans Symbols"/>
              <a:buNone/>
            </a:pPr>
            <a:endParaRPr sz="2400" b="1"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percentage of renters who are housing cost burdened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Identify community member/organization to lead affordable housing efforts in Fort Bend County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Establish affordable housing coalition that creates &amp; strengthens partnerships in order to:</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Support the construction and preservation of affordable rental and ownership housing </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Increase awareness and enforcement of fair housing laws  </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Consider affordable housing needs and goals when planning for major capital investment </a:t>
            </a:r>
            <a:endParaRPr/>
          </a:p>
          <a:p>
            <a:pPr marL="841248" marR="0" lvl="4" indent="-306704" algn="l" rtl="0">
              <a:lnSpc>
                <a:spcPct val="100000"/>
              </a:lnSpc>
              <a:spcBef>
                <a:spcPts val="0"/>
              </a:spcBef>
              <a:spcAft>
                <a:spcPts val="0"/>
              </a:spcAft>
              <a:buClr>
                <a:srgbClr val="4590B8"/>
              </a:buClr>
              <a:buSzPts val="1833"/>
              <a:buFont typeface="Courier New"/>
              <a:buChar char="o"/>
            </a:pPr>
            <a:r>
              <a:rPr lang="en-US" sz="2000" b="0" i="0" u="none" strike="noStrike" cap="none">
                <a:solidFill>
                  <a:srgbClr val="002060"/>
                </a:solidFill>
                <a:latin typeface="Calibri"/>
                <a:ea typeface="Calibri"/>
                <a:cs typeface="Calibri"/>
                <a:sym typeface="Calibri"/>
              </a:rPr>
              <a:t>Expand housing for special populations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including financial literacy, tenant's rights, and subsidized housing information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Expand the number and use of Tenant-Based Housing Vouchers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Advocate and support policy to raise the minimum wage to $15.00</a:t>
            </a:r>
            <a:endParaRPr sz="1800" b="0" i="0" u="none" strike="noStrike" cap="none">
              <a:solidFill>
                <a:srgbClr val="002060"/>
              </a:solidFill>
              <a:latin typeface="Calibri"/>
              <a:ea typeface="Calibri"/>
              <a:cs typeface="Calibri"/>
              <a:sym typeface="Calibri"/>
            </a:endParaRPr>
          </a:p>
        </p:txBody>
      </p:sp>
      <p:sp>
        <p:nvSpPr>
          <p:cNvPr id="976" name="Google Shape;976;p51"/>
          <p:cNvSpPr txBox="1"/>
          <p:nvPr/>
        </p:nvSpPr>
        <p:spPr>
          <a:xfrm>
            <a:off x="798021" y="1403982"/>
            <a:ext cx="11132041" cy="47693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Calibri"/>
              <a:ea typeface="Calibri"/>
              <a:cs typeface="Calibri"/>
              <a:sym typeface="Calibri"/>
            </a:endParaRPr>
          </a:p>
        </p:txBody>
      </p:sp>
      <p:pic>
        <p:nvPicPr>
          <p:cNvPr id="977" name="Google Shape;977;p51"/>
          <p:cNvPicPr preferRelativeResize="0"/>
          <p:nvPr/>
        </p:nvPicPr>
        <p:blipFill rotWithShape="1">
          <a:blip r:embed="rId3">
            <a:alphaModFix/>
          </a:blip>
          <a:srcRect t="18490" b="18842"/>
          <a:stretch/>
        </p:blipFill>
        <p:spPr>
          <a:xfrm>
            <a:off x="10681398" y="5477876"/>
            <a:ext cx="1360985" cy="74893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2"/>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984" name="Google Shape;984;p52"/>
          <p:cNvGrpSpPr/>
          <p:nvPr/>
        </p:nvGrpSpPr>
        <p:grpSpPr>
          <a:xfrm>
            <a:off x="0" y="6676913"/>
            <a:ext cx="12192761" cy="197358"/>
            <a:chOff x="0" y="6660642"/>
            <a:chExt cx="12192761" cy="197358"/>
          </a:xfrm>
        </p:grpSpPr>
        <p:sp>
          <p:nvSpPr>
            <p:cNvPr id="985" name="Google Shape;985;p52"/>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86" name="Google Shape;986;p52"/>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87" name="Google Shape;987;p52"/>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52</a:t>
            </a:fld>
            <a:endParaRPr sz="1200" b="0" i="0" u="none" strike="noStrike" cap="none">
              <a:solidFill>
                <a:srgbClr val="888888"/>
              </a:solidFill>
              <a:latin typeface="Calibri"/>
              <a:ea typeface="Calibri"/>
              <a:cs typeface="Calibri"/>
              <a:sym typeface="Calibri"/>
            </a:endParaRPr>
          </a:p>
        </p:txBody>
      </p:sp>
      <p:sp>
        <p:nvSpPr>
          <p:cNvPr id="988" name="Google Shape;988;p52"/>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89" name="Google Shape;989;p52"/>
          <p:cNvSpPr/>
          <p:nvPr/>
        </p:nvSpPr>
        <p:spPr>
          <a:xfrm>
            <a:off x="152400" y="365759"/>
            <a:ext cx="10528998"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 Goal: Improve health by decreasing obesity rates </a:t>
            </a:r>
            <a:endParaRPr sz="2800" b="1" i="0" u="none" strike="noStrike" cap="none">
              <a:solidFill>
                <a:srgbClr val="FFFFFF"/>
              </a:solidFill>
              <a:latin typeface="Calibri"/>
              <a:ea typeface="Calibri"/>
              <a:cs typeface="Calibri"/>
              <a:sym typeface="Calibri"/>
            </a:endParaRPr>
          </a:p>
        </p:txBody>
      </p:sp>
      <p:sp>
        <p:nvSpPr>
          <p:cNvPr id="990" name="Google Shape;990;p52"/>
          <p:cNvSpPr txBox="1"/>
          <p:nvPr/>
        </p:nvSpPr>
        <p:spPr>
          <a:xfrm>
            <a:off x="373464" y="1807067"/>
            <a:ext cx="11445072" cy="2637902"/>
          </a:xfrm>
          <a:prstGeom prst="rect">
            <a:avLst/>
          </a:prstGeom>
          <a:noFill/>
          <a:ln>
            <a:noFill/>
          </a:ln>
        </p:spPr>
        <p:txBody>
          <a:bodyPr spcFirstLastPara="1" wrap="square" lIns="0" tIns="143500" rIns="0" bIns="0" anchor="t" anchorCtr="0">
            <a:sp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decrease the rate of adult obesity</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healthy eating and physical activity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of health centers/clinics who make food and fitness prescriptions</a:t>
            </a:r>
            <a:endParaRPr/>
          </a:p>
          <a:p>
            <a:pPr marL="168783" marR="0" lvl="2" indent="0" algn="l" rtl="0">
              <a:lnSpc>
                <a:spcPct val="100000"/>
              </a:lnSpc>
              <a:spcBef>
                <a:spcPts val="0"/>
              </a:spcBef>
              <a:spcAft>
                <a:spcPts val="0"/>
              </a:spcAft>
              <a:buClr>
                <a:srgbClr val="4590B8"/>
              </a:buClr>
              <a:buSzPts val="1283"/>
              <a:buFont typeface="Calibri"/>
              <a:buNone/>
            </a:pPr>
            <a:endParaRPr sz="14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the proportion of adults who do no physical activity in their free time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opportunities for the community to be active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Partner and collaborate with Fort Bend County Parks &amp; Recreation Department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Start early</a:t>
            </a:r>
            <a:endParaRPr/>
          </a:p>
        </p:txBody>
      </p:sp>
      <p:sp>
        <p:nvSpPr>
          <p:cNvPr id="991" name="Google Shape;991;p52"/>
          <p:cNvSpPr txBox="1"/>
          <p:nvPr/>
        </p:nvSpPr>
        <p:spPr>
          <a:xfrm>
            <a:off x="798021" y="1403982"/>
            <a:ext cx="11132041" cy="47693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Calibri"/>
              <a:ea typeface="Calibri"/>
              <a:cs typeface="Calibri"/>
              <a:sym typeface="Calibri"/>
            </a:endParaRPr>
          </a:p>
        </p:txBody>
      </p:sp>
      <p:pic>
        <p:nvPicPr>
          <p:cNvPr id="992" name="Google Shape;992;p52"/>
          <p:cNvPicPr preferRelativeResize="0"/>
          <p:nvPr/>
        </p:nvPicPr>
        <p:blipFill rotWithShape="1">
          <a:blip r:embed="rId3">
            <a:alphaModFix/>
          </a:blip>
          <a:srcRect l="10431" r="11334"/>
          <a:stretch/>
        </p:blipFill>
        <p:spPr>
          <a:xfrm>
            <a:off x="10720692" y="5015175"/>
            <a:ext cx="1266216" cy="161849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53"/>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999" name="Google Shape;999;p53"/>
          <p:cNvGrpSpPr/>
          <p:nvPr/>
        </p:nvGrpSpPr>
        <p:grpSpPr>
          <a:xfrm>
            <a:off x="0" y="6676913"/>
            <a:ext cx="12192761" cy="197358"/>
            <a:chOff x="0" y="6660642"/>
            <a:chExt cx="12192761" cy="197358"/>
          </a:xfrm>
        </p:grpSpPr>
        <p:sp>
          <p:nvSpPr>
            <p:cNvPr id="1000" name="Google Shape;1000;p53"/>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01" name="Google Shape;1001;p53"/>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002" name="Google Shape;1002;p53"/>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53</a:t>
            </a:fld>
            <a:endParaRPr sz="1200" b="0" i="0" u="none" strike="noStrike" cap="none">
              <a:solidFill>
                <a:srgbClr val="888888"/>
              </a:solidFill>
              <a:latin typeface="Calibri"/>
              <a:ea typeface="Calibri"/>
              <a:cs typeface="Calibri"/>
              <a:sym typeface="Calibri"/>
            </a:endParaRPr>
          </a:p>
        </p:txBody>
      </p:sp>
      <p:sp>
        <p:nvSpPr>
          <p:cNvPr id="1003" name="Google Shape;1003;p53"/>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04" name="Google Shape;1004;p53"/>
          <p:cNvSpPr/>
          <p:nvPr/>
        </p:nvSpPr>
        <p:spPr>
          <a:xfrm>
            <a:off x="152400" y="365759"/>
            <a:ext cx="10830448"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 Goal: Improve cardiovascular health by increasing awareness and access</a:t>
            </a:r>
            <a:endParaRPr sz="2800" b="1" i="0" u="none" strike="noStrike" cap="none">
              <a:solidFill>
                <a:srgbClr val="FFFFFF"/>
              </a:solidFill>
              <a:latin typeface="Calibri"/>
              <a:ea typeface="Calibri"/>
              <a:cs typeface="Calibri"/>
              <a:sym typeface="Calibri"/>
            </a:endParaRPr>
          </a:p>
        </p:txBody>
      </p:sp>
      <p:sp>
        <p:nvSpPr>
          <p:cNvPr id="1005" name="Google Shape;1005;p53"/>
          <p:cNvSpPr txBox="1"/>
          <p:nvPr/>
        </p:nvSpPr>
        <p:spPr>
          <a:xfrm>
            <a:off x="373464" y="1576591"/>
            <a:ext cx="11445072" cy="3715120"/>
          </a:xfrm>
          <a:prstGeom prst="rect">
            <a:avLst/>
          </a:prstGeom>
          <a:noFill/>
          <a:ln>
            <a:noFill/>
          </a:ln>
        </p:spPr>
        <p:txBody>
          <a:bodyPr spcFirstLastPara="1" wrap="square" lIns="0" tIns="143500" rIns="0" bIns="0" anchor="t" anchorCtr="0">
            <a:sp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reduce heart disease deaths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healthy eating and physical activity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about how to access healthcare in the community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education about the symptoms of and how to respond to a stroke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availability of behavioral counseling </a:t>
            </a:r>
            <a:endParaRPr/>
          </a:p>
          <a:p>
            <a:pPr marL="168783" marR="0" lvl="2" indent="0" algn="l" rtl="0">
              <a:lnSpc>
                <a:spcPct val="100000"/>
              </a:lnSpc>
              <a:spcBef>
                <a:spcPts val="0"/>
              </a:spcBef>
              <a:spcAft>
                <a:spcPts val="0"/>
              </a:spcAft>
              <a:buClr>
                <a:srgbClr val="4590B8"/>
              </a:buClr>
              <a:buSzPts val="1833"/>
              <a:buFont typeface="Calibri"/>
              <a:buNone/>
            </a:pPr>
            <a:endParaRPr sz="20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increase the proportion of adults who consume the recommended servings 	per day of fruits &amp; vegetables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early exposure to children about healthy foods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access to food bank/panty locations and food delivery resources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and use of community gardens</a:t>
            </a:r>
            <a:endParaRPr/>
          </a:p>
        </p:txBody>
      </p:sp>
      <p:sp>
        <p:nvSpPr>
          <p:cNvPr id="1006" name="Google Shape;1006;p53"/>
          <p:cNvSpPr txBox="1"/>
          <p:nvPr/>
        </p:nvSpPr>
        <p:spPr>
          <a:xfrm>
            <a:off x="798021" y="1403982"/>
            <a:ext cx="11132041" cy="47693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Calibri"/>
              <a:ea typeface="Calibri"/>
              <a:cs typeface="Calibri"/>
              <a:sym typeface="Calibri"/>
            </a:endParaRPr>
          </a:p>
        </p:txBody>
      </p:sp>
      <p:pic>
        <p:nvPicPr>
          <p:cNvPr id="1007" name="Google Shape;1007;p53" descr="Heart disease medicine cut out icon | Royalty free stock photo - 402354"/>
          <p:cNvPicPr preferRelativeResize="0"/>
          <p:nvPr/>
        </p:nvPicPr>
        <p:blipFill rotWithShape="1">
          <a:blip r:embed="rId3">
            <a:alphaModFix/>
          </a:blip>
          <a:srcRect/>
          <a:stretch/>
        </p:blipFill>
        <p:spPr>
          <a:xfrm>
            <a:off x="10622364" y="5434867"/>
            <a:ext cx="1150536" cy="115053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54"/>
          <p:cNvSpPr/>
          <p:nvPr/>
        </p:nvSpPr>
        <p:spPr>
          <a:xfrm>
            <a:off x="0" y="0"/>
            <a:ext cx="12192000" cy="873760"/>
          </a:xfrm>
          <a:custGeom>
            <a:avLst/>
            <a:gdLst/>
            <a:ahLst/>
            <a:cxnLst/>
            <a:rect l="l" t="t" r="r" b="b"/>
            <a:pathLst>
              <a:path w="12192000" h="873760" extrusionOk="0">
                <a:moveTo>
                  <a:pt x="12192000" y="0"/>
                </a:moveTo>
                <a:lnTo>
                  <a:pt x="0" y="0"/>
                </a:lnTo>
                <a:lnTo>
                  <a:pt x="0" y="873251"/>
                </a:lnTo>
                <a:lnTo>
                  <a:pt x="12192000" y="873251"/>
                </a:lnTo>
                <a:lnTo>
                  <a:pt x="12192000" y="0"/>
                </a:lnTo>
                <a:close/>
              </a:path>
            </a:pathLst>
          </a:custGeom>
          <a:solidFill>
            <a:srgbClr val="D9D9D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1014" name="Google Shape;1014;p54"/>
          <p:cNvGrpSpPr/>
          <p:nvPr/>
        </p:nvGrpSpPr>
        <p:grpSpPr>
          <a:xfrm>
            <a:off x="0" y="6676913"/>
            <a:ext cx="12192761" cy="197358"/>
            <a:chOff x="0" y="6660642"/>
            <a:chExt cx="12192761" cy="197358"/>
          </a:xfrm>
        </p:grpSpPr>
        <p:sp>
          <p:nvSpPr>
            <p:cNvPr id="1015" name="Google Shape;1015;p54"/>
            <p:cNvSpPr/>
            <p:nvPr/>
          </p:nvSpPr>
          <p:spPr>
            <a:xfrm>
              <a:off x="0" y="6676644"/>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16" name="Google Shape;1016;p54"/>
            <p:cNvSpPr/>
            <p:nvPr/>
          </p:nvSpPr>
          <p:spPr>
            <a:xfrm>
              <a:off x="761" y="6660642"/>
              <a:ext cx="12192000" cy="0"/>
            </a:xfrm>
            <a:custGeom>
              <a:avLst/>
              <a:gdLst/>
              <a:ahLst/>
              <a:cxnLst/>
              <a:rect l="l" t="t" r="r" b="b"/>
              <a:pathLst>
                <a:path w="12192000" h="120000" extrusionOk="0">
                  <a:moveTo>
                    <a:pt x="0" y="0"/>
                  </a:moveTo>
                  <a:lnTo>
                    <a:pt x="12192000" y="0"/>
                  </a:lnTo>
                </a:path>
              </a:pathLst>
            </a:custGeom>
            <a:noFill/>
            <a:ln w="3810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017" name="Google Shape;1017;p54"/>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54</a:t>
            </a:fld>
            <a:endParaRPr sz="1200" b="0" i="0" u="none" strike="noStrike" cap="none">
              <a:solidFill>
                <a:srgbClr val="888888"/>
              </a:solidFill>
              <a:latin typeface="Calibri"/>
              <a:ea typeface="Calibri"/>
              <a:cs typeface="Calibri"/>
              <a:sym typeface="Calibri"/>
            </a:endParaRPr>
          </a:p>
        </p:txBody>
      </p:sp>
      <p:sp>
        <p:nvSpPr>
          <p:cNvPr id="1018" name="Google Shape;1018;p54"/>
          <p:cNvSpPr/>
          <p:nvPr/>
        </p:nvSpPr>
        <p:spPr>
          <a:xfrm>
            <a:off x="6497279" y="513713"/>
            <a:ext cx="5710555" cy="742315"/>
          </a:xfrm>
          <a:custGeom>
            <a:avLst/>
            <a:gdLst/>
            <a:ahLst/>
            <a:cxnLst/>
            <a:rect l="l" t="t" r="r" b="b"/>
            <a:pathLst>
              <a:path w="5710555" h="742315" extrusionOk="0">
                <a:moveTo>
                  <a:pt x="5339334" y="0"/>
                </a:moveTo>
                <a:lnTo>
                  <a:pt x="0" y="0"/>
                </a:lnTo>
                <a:lnTo>
                  <a:pt x="0" y="742188"/>
                </a:lnTo>
                <a:lnTo>
                  <a:pt x="5339334" y="742188"/>
                </a:lnTo>
                <a:lnTo>
                  <a:pt x="5710428" y="371094"/>
                </a:lnTo>
                <a:lnTo>
                  <a:pt x="5339334" y="0"/>
                </a:lnTo>
                <a:close/>
              </a:path>
            </a:pathLst>
          </a:custGeom>
          <a:solidFill>
            <a:srgbClr val="009C1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19" name="Google Shape;1019;p54"/>
          <p:cNvSpPr/>
          <p:nvPr/>
        </p:nvSpPr>
        <p:spPr>
          <a:xfrm>
            <a:off x="152400" y="365759"/>
            <a:ext cx="10830448" cy="890269"/>
          </a:xfrm>
          <a:custGeom>
            <a:avLst/>
            <a:gdLst/>
            <a:ahLst/>
            <a:cxnLst/>
            <a:rect l="l" t="t" r="r" b="b"/>
            <a:pathLst>
              <a:path w="9481185" h="1038225" extrusionOk="0">
                <a:moveTo>
                  <a:pt x="8961882" y="0"/>
                </a:moveTo>
                <a:lnTo>
                  <a:pt x="0" y="0"/>
                </a:lnTo>
                <a:lnTo>
                  <a:pt x="0" y="1037844"/>
                </a:lnTo>
                <a:lnTo>
                  <a:pt x="8961882" y="1037844"/>
                </a:lnTo>
                <a:lnTo>
                  <a:pt x="9480804" y="518922"/>
                </a:lnTo>
                <a:lnTo>
                  <a:pt x="8961882" y="0"/>
                </a:lnTo>
                <a:close/>
              </a:path>
            </a:pathLst>
          </a:custGeom>
          <a:solidFill>
            <a:srgbClr val="002A5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2800"/>
              <a:buFont typeface="Calibri"/>
              <a:buNone/>
            </a:pPr>
            <a:r>
              <a:rPr lang="en-US" sz="2800" b="1" i="0" u="none" strike="noStrike" cap="none">
                <a:solidFill>
                  <a:srgbClr val="FFFFFF"/>
                </a:solidFill>
                <a:latin typeface="Calibri"/>
                <a:ea typeface="Calibri"/>
                <a:cs typeface="Calibri"/>
                <a:sym typeface="Calibri"/>
              </a:rPr>
              <a:t> Goal: Prevent pregnancy complications and maternal deaths and improve women’s health before, during and after pregnancy</a:t>
            </a:r>
            <a:endParaRPr sz="2800" b="1" i="0" u="none" strike="noStrike" cap="none">
              <a:solidFill>
                <a:srgbClr val="FFFFFF"/>
              </a:solidFill>
              <a:latin typeface="Calibri"/>
              <a:ea typeface="Calibri"/>
              <a:cs typeface="Calibri"/>
              <a:sym typeface="Calibri"/>
            </a:endParaRPr>
          </a:p>
        </p:txBody>
      </p:sp>
      <p:sp>
        <p:nvSpPr>
          <p:cNvPr id="1020" name="Google Shape;1020;p54"/>
          <p:cNvSpPr txBox="1"/>
          <p:nvPr/>
        </p:nvSpPr>
        <p:spPr>
          <a:xfrm>
            <a:off x="432080" y="2049000"/>
            <a:ext cx="11298610" cy="3407343"/>
          </a:xfrm>
          <a:prstGeom prst="rect">
            <a:avLst/>
          </a:prstGeom>
          <a:noFill/>
          <a:ln>
            <a:noFill/>
          </a:ln>
        </p:spPr>
        <p:txBody>
          <a:bodyPr spcFirstLastPara="1" wrap="square" lIns="0" tIns="143500" rIns="0" bIns="0" anchor="t" anchorCtr="0">
            <a:spAutoFit/>
          </a:bodyPr>
          <a:lstStyle/>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increase the proportion of pregnant women who receive early prenatal care</a:t>
            </a:r>
            <a:endParaRPr/>
          </a:p>
          <a:p>
            <a:pPr marL="0" marR="0" lvl="0" indent="0" algn="l" rtl="0">
              <a:lnSpc>
                <a:spcPct val="100000"/>
              </a:lnSpc>
              <a:spcBef>
                <a:spcPts val="0"/>
              </a:spcBef>
              <a:spcAft>
                <a:spcPts val="0"/>
              </a:spcAft>
              <a:buClr>
                <a:srgbClr val="4590B8"/>
              </a:buClr>
              <a:buSzPts val="2200"/>
              <a:buFont typeface="Calibri"/>
              <a:buNone/>
            </a:pPr>
            <a:endParaRPr sz="2400" b="1"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4590B8"/>
              </a:buClr>
              <a:buSzPts val="2200"/>
              <a:buFont typeface="Noto Sans Symbols"/>
              <a:buChar char="◼"/>
            </a:pPr>
            <a:r>
              <a:rPr lang="en-US" sz="2400" b="1" i="0" u="none" strike="noStrike" cap="none">
                <a:solidFill>
                  <a:srgbClr val="002060"/>
                </a:solidFill>
                <a:latin typeface="Calibri"/>
                <a:ea typeface="Calibri"/>
                <a:cs typeface="Calibri"/>
                <a:sym typeface="Calibri"/>
              </a:rPr>
              <a:t>By 2026, decrease the percentage of low birth-weight babies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the number of locations of the Special Supplemental Nutrition Program for Women, Infants and Children (WIC) program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the importance being healthy before and during pregnancy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Provide training to medical professionals about different cultural practices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Increase awareness about the benefits of doulas and midwives</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Improve collaboration and service coordination </a:t>
            </a:r>
            <a:endParaRPr/>
          </a:p>
          <a:p>
            <a:pPr marL="475487" marR="0" lvl="2" indent="-306704" algn="l" rtl="0">
              <a:lnSpc>
                <a:spcPct val="100000"/>
              </a:lnSpc>
              <a:spcBef>
                <a:spcPts val="0"/>
              </a:spcBef>
              <a:spcAft>
                <a:spcPts val="0"/>
              </a:spcAft>
              <a:buClr>
                <a:srgbClr val="4590B8"/>
              </a:buClr>
              <a:buSzPts val="1833"/>
              <a:buFont typeface="Arial"/>
              <a:buChar char="•"/>
            </a:pPr>
            <a:r>
              <a:rPr lang="en-US" sz="2000" b="0" i="0" u="none" strike="noStrike" cap="none">
                <a:solidFill>
                  <a:srgbClr val="002060"/>
                </a:solidFill>
                <a:latin typeface="Calibri"/>
                <a:ea typeface="Calibri"/>
                <a:cs typeface="Calibri"/>
                <a:sym typeface="Calibri"/>
              </a:rPr>
              <a:t>Advocate for Medicaid expansion</a:t>
            </a:r>
            <a:endParaRPr/>
          </a:p>
        </p:txBody>
      </p:sp>
      <p:sp>
        <p:nvSpPr>
          <p:cNvPr id="1021" name="Google Shape;1021;p54"/>
          <p:cNvSpPr txBox="1"/>
          <p:nvPr/>
        </p:nvSpPr>
        <p:spPr>
          <a:xfrm>
            <a:off x="798021" y="1403982"/>
            <a:ext cx="11132041" cy="476934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2060"/>
              </a:solidFill>
              <a:latin typeface="Calibri"/>
              <a:ea typeface="Calibri"/>
              <a:cs typeface="Calibri"/>
              <a:sym typeface="Calibri"/>
            </a:endParaRPr>
          </a:p>
        </p:txBody>
      </p:sp>
      <p:pic>
        <p:nvPicPr>
          <p:cNvPr id="1022" name="Google Shape;1022;p54" descr="Paternalism vs. pregnancy discrimination"/>
          <p:cNvPicPr preferRelativeResize="0"/>
          <p:nvPr/>
        </p:nvPicPr>
        <p:blipFill rotWithShape="1">
          <a:blip r:embed="rId3">
            <a:alphaModFix/>
          </a:blip>
          <a:srcRect/>
          <a:stretch/>
        </p:blipFill>
        <p:spPr>
          <a:xfrm>
            <a:off x="10742940" y="5443603"/>
            <a:ext cx="987750" cy="11578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27" name="Google Shape;1027;p55"/>
          <p:cNvGrpSpPr/>
          <p:nvPr/>
        </p:nvGrpSpPr>
        <p:grpSpPr>
          <a:xfrm>
            <a:off x="0" y="-53788"/>
            <a:ext cx="12192000" cy="5105400"/>
            <a:chOff x="0" y="0"/>
            <a:chExt cx="12192000" cy="6858000"/>
          </a:xfrm>
        </p:grpSpPr>
        <p:sp>
          <p:nvSpPr>
            <p:cNvPr id="1028" name="Google Shape;1028;p55"/>
            <p:cNvSpPr/>
            <p:nvPr/>
          </p:nvSpPr>
          <p:spPr>
            <a:xfrm>
              <a:off x="0" y="0"/>
              <a:ext cx="12192000"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29" name="Google Shape;1029;p55"/>
            <p:cNvSpPr/>
            <p:nvPr/>
          </p:nvSpPr>
          <p:spPr>
            <a:xfrm>
              <a:off x="0" y="6842038"/>
              <a:ext cx="12192000" cy="0"/>
            </a:xfrm>
            <a:custGeom>
              <a:avLst/>
              <a:gdLst/>
              <a:ahLst/>
              <a:cxnLst/>
              <a:rect l="l" t="t" r="r" b="b"/>
              <a:pathLst>
                <a:path w="12192000" h="120000" extrusionOk="0">
                  <a:moveTo>
                    <a:pt x="0" y="0"/>
                  </a:moveTo>
                  <a:lnTo>
                    <a:pt x="12192000" y="0"/>
                  </a:lnTo>
                </a:path>
              </a:pathLst>
            </a:custGeom>
            <a:solidFill>
              <a:srgbClr val="002A5C"/>
            </a:solidFill>
            <a:ln w="5715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030" name="Google Shape;1030;p55"/>
          <p:cNvSpPr txBox="1"/>
          <p:nvPr/>
        </p:nvSpPr>
        <p:spPr>
          <a:xfrm>
            <a:off x="228600" y="4212701"/>
            <a:ext cx="7626927" cy="84382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FFFFFF"/>
              </a:buClr>
              <a:buSzPts val="5400"/>
              <a:buFont typeface="Calibri"/>
              <a:buNone/>
            </a:pPr>
            <a:r>
              <a:rPr lang="en-US" sz="5400" b="1" i="0" u="none" strike="noStrike" cap="none">
                <a:solidFill>
                  <a:srgbClr val="FFFFFF"/>
                </a:solidFill>
                <a:latin typeface="Calibri"/>
                <a:ea typeface="Calibri"/>
                <a:cs typeface="Calibri"/>
                <a:sym typeface="Calibri"/>
              </a:rPr>
              <a:t>Next Steps  </a:t>
            </a:r>
            <a:endParaRPr sz="5400" b="0" i="0" u="none" strike="noStrike" cap="none">
              <a:solidFill>
                <a:srgbClr val="000000"/>
              </a:solidFill>
              <a:latin typeface="Calibri"/>
              <a:ea typeface="Calibri"/>
              <a:cs typeface="Calibri"/>
              <a:sym typeface="Calibri"/>
            </a:endParaRPr>
          </a:p>
        </p:txBody>
      </p:sp>
      <p:pic>
        <p:nvPicPr>
          <p:cNvPr id="1031" name="Google Shape;1031;p55" descr="A close up of a sign&#10;&#10;Description automatically generated"/>
          <p:cNvPicPr preferRelativeResize="0"/>
          <p:nvPr/>
        </p:nvPicPr>
        <p:blipFill rotWithShape="1">
          <a:blip r:embed="rId3">
            <a:alphaModFix amt="20000"/>
          </a:blip>
          <a:srcRect/>
          <a:stretch/>
        </p:blipFill>
        <p:spPr>
          <a:xfrm>
            <a:off x="228600" y="5298671"/>
            <a:ext cx="1841202" cy="1482712"/>
          </a:xfrm>
          <a:prstGeom prst="rect">
            <a:avLst/>
          </a:prstGeom>
          <a:noFill/>
          <a:ln>
            <a:noFill/>
          </a:ln>
        </p:spPr>
      </p:pic>
      <p:sp>
        <p:nvSpPr>
          <p:cNvPr id="1032" name="Google Shape;1032;p55"/>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55</a:t>
            </a:fld>
            <a:endParaRPr sz="1200" b="0" i="0" u="none" strike="noStrike" cap="none">
              <a:solidFill>
                <a:srgbClr val="888888"/>
              </a:solidFill>
              <a:latin typeface="Calibri"/>
              <a:ea typeface="Calibri"/>
              <a:cs typeface="Calibri"/>
              <a:sym typeface="Calibri"/>
            </a:endParaRPr>
          </a:p>
        </p:txBody>
      </p:sp>
      <p:pic>
        <p:nvPicPr>
          <p:cNvPr id="1033" name="Google Shape;1033;p55"/>
          <p:cNvPicPr preferRelativeResize="0"/>
          <p:nvPr/>
        </p:nvPicPr>
        <p:blipFill rotWithShape="1">
          <a:blip r:embed="rId4">
            <a:alphaModFix/>
          </a:blip>
          <a:srcRect/>
          <a:stretch/>
        </p:blipFill>
        <p:spPr>
          <a:xfrm>
            <a:off x="1767465" y="0"/>
            <a:ext cx="8657070" cy="42127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39" name="Google Shape;1039;p56"/>
          <p:cNvGrpSpPr/>
          <p:nvPr/>
        </p:nvGrpSpPr>
        <p:grpSpPr>
          <a:xfrm>
            <a:off x="1" y="0"/>
            <a:ext cx="2133600" cy="6858000"/>
            <a:chOff x="0" y="0"/>
            <a:chExt cx="2220023" cy="6858508"/>
          </a:xfrm>
        </p:grpSpPr>
        <p:sp>
          <p:nvSpPr>
            <p:cNvPr id="1040" name="Google Shape;1040;p56"/>
            <p:cNvSpPr/>
            <p:nvPr/>
          </p:nvSpPr>
          <p:spPr>
            <a:xfrm>
              <a:off x="0" y="0"/>
              <a:ext cx="2220023"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41" name="Google Shape;1041;p56"/>
            <p:cNvSpPr/>
            <p:nvPr/>
          </p:nvSpPr>
          <p:spPr>
            <a:xfrm>
              <a:off x="761" y="6629400"/>
              <a:ext cx="2209800" cy="18415"/>
            </a:xfrm>
            <a:custGeom>
              <a:avLst/>
              <a:gdLst/>
              <a:ahLst/>
              <a:cxnLst/>
              <a:rect l="l" t="t" r="r" b="b"/>
              <a:pathLst>
                <a:path w="2209800" h="18415" extrusionOk="0">
                  <a:moveTo>
                    <a:pt x="0" y="18287"/>
                  </a:moveTo>
                  <a:lnTo>
                    <a:pt x="2209800" y="18287"/>
                  </a:lnTo>
                  <a:lnTo>
                    <a:pt x="2209800" y="0"/>
                  </a:lnTo>
                  <a:lnTo>
                    <a:pt x="0" y="0"/>
                  </a:lnTo>
                  <a:lnTo>
                    <a:pt x="0" y="18287"/>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42" name="Google Shape;1042;p56"/>
            <p:cNvSpPr/>
            <p:nvPr/>
          </p:nvSpPr>
          <p:spPr>
            <a:xfrm>
              <a:off x="0" y="6647688"/>
              <a:ext cx="2209800" cy="210820"/>
            </a:xfrm>
            <a:custGeom>
              <a:avLst/>
              <a:gdLst/>
              <a:ahLst/>
              <a:cxnLst/>
              <a:rect l="l" t="t" r="r" b="b"/>
              <a:pathLst>
                <a:path w="2209800" h="210820" extrusionOk="0">
                  <a:moveTo>
                    <a:pt x="2209800" y="0"/>
                  </a:moveTo>
                  <a:lnTo>
                    <a:pt x="0" y="0"/>
                  </a:lnTo>
                  <a:lnTo>
                    <a:pt x="0" y="210311"/>
                  </a:lnTo>
                  <a:lnTo>
                    <a:pt x="2209800" y="210311"/>
                  </a:lnTo>
                  <a:lnTo>
                    <a:pt x="2209800" y="0"/>
                  </a:lnTo>
                  <a:close/>
                </a:path>
              </a:pathLst>
            </a:cu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043" name="Google Shape;1043;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95959"/>
              </a:buClr>
              <a:buSzPts val="3500"/>
              <a:buFont typeface="Calibri"/>
              <a:buNone/>
            </a:pPr>
            <a:br>
              <a:rPr lang="en-US" sz="3500">
                <a:solidFill>
                  <a:srgbClr val="595959"/>
                </a:solidFill>
              </a:rPr>
            </a:br>
            <a:endParaRPr sz="3500"/>
          </a:p>
        </p:txBody>
      </p:sp>
      <p:pic>
        <p:nvPicPr>
          <p:cNvPr id="1044" name="Google Shape;1044;p56" descr="A close up of a sign&#10;&#10;Description automatically generated"/>
          <p:cNvPicPr preferRelativeResize="0"/>
          <p:nvPr/>
        </p:nvPicPr>
        <p:blipFill rotWithShape="1">
          <a:blip r:embed="rId3">
            <a:alphaModFix amt="20000"/>
          </a:blip>
          <a:srcRect/>
          <a:stretch/>
        </p:blipFill>
        <p:spPr>
          <a:xfrm>
            <a:off x="184299" y="5184788"/>
            <a:ext cx="1841202" cy="1482712"/>
          </a:xfrm>
          <a:prstGeom prst="rect">
            <a:avLst/>
          </a:prstGeom>
          <a:noFill/>
          <a:ln>
            <a:noFill/>
          </a:ln>
        </p:spPr>
      </p:pic>
      <p:sp>
        <p:nvSpPr>
          <p:cNvPr id="1045" name="Google Shape;1045;p56"/>
          <p:cNvSpPr txBox="1"/>
          <p:nvPr/>
        </p:nvSpPr>
        <p:spPr>
          <a:xfrm>
            <a:off x="1884218" y="365125"/>
            <a:ext cx="92880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5400"/>
              <a:buFont typeface="Calibri"/>
              <a:buNone/>
            </a:pPr>
            <a:r>
              <a:rPr lang="en-US" sz="5400" b="1" i="0" u="none" strike="noStrike" cap="none">
                <a:solidFill>
                  <a:srgbClr val="002060"/>
                </a:solidFill>
                <a:latin typeface="Calibri"/>
                <a:ea typeface="Calibri"/>
                <a:cs typeface="Calibri"/>
                <a:sym typeface="Calibri"/>
              </a:rPr>
              <a:t>Next Steps</a:t>
            </a:r>
            <a:endParaRPr sz="5400" b="1" i="0" u="none" strike="noStrike" cap="none">
              <a:solidFill>
                <a:srgbClr val="002060"/>
              </a:solidFill>
              <a:latin typeface="Calibri"/>
              <a:ea typeface="Calibri"/>
              <a:cs typeface="Calibri"/>
              <a:sym typeface="Calibri"/>
            </a:endParaRPr>
          </a:p>
        </p:txBody>
      </p:sp>
      <p:sp>
        <p:nvSpPr>
          <p:cNvPr id="1046" name="Google Shape;1046;p56"/>
          <p:cNvSpPr txBox="1">
            <a:spLocks noGrp="1"/>
          </p:cNvSpPr>
          <p:nvPr>
            <p:ph type="body" idx="1"/>
          </p:nvPr>
        </p:nvSpPr>
        <p:spPr>
          <a:xfrm>
            <a:off x="2621968" y="1653580"/>
            <a:ext cx="9149618" cy="4351338"/>
          </a:xfrm>
          <a:prstGeom prst="rect">
            <a:avLst/>
          </a:prstGeom>
          <a:noFill/>
          <a:ln>
            <a:noFill/>
          </a:ln>
        </p:spPr>
        <p:txBody>
          <a:bodyPr spcFirstLastPara="1" wrap="square" lIns="91425" tIns="45700" rIns="91425" bIns="45700" anchor="ctr" anchorCtr="0">
            <a:normAutofit fontScale="92500" lnSpcReduction="10000"/>
          </a:bodyPr>
          <a:lstStyle/>
          <a:p>
            <a:pPr marL="228600" lvl="0" indent="-228600" algn="l" rtl="0">
              <a:lnSpc>
                <a:spcPct val="90000"/>
              </a:lnSpc>
              <a:spcBef>
                <a:spcPts val="0"/>
              </a:spcBef>
              <a:spcAft>
                <a:spcPts val="0"/>
              </a:spcAft>
              <a:buClr>
                <a:srgbClr val="002060"/>
              </a:buClr>
              <a:buSzPct val="100000"/>
              <a:buChar char="•"/>
            </a:pPr>
            <a:r>
              <a:rPr lang="en-US" sz="3600">
                <a:solidFill>
                  <a:srgbClr val="002060"/>
                </a:solidFill>
              </a:rPr>
              <a:t>FBCHHS is:</a:t>
            </a:r>
            <a:endParaRPr/>
          </a:p>
          <a:p>
            <a:pPr marL="685800" lvl="1" indent="-228600" algn="l" rtl="0">
              <a:lnSpc>
                <a:spcPct val="90000"/>
              </a:lnSpc>
              <a:spcBef>
                <a:spcPts val="500"/>
              </a:spcBef>
              <a:spcAft>
                <a:spcPts val="0"/>
              </a:spcAft>
              <a:buClr>
                <a:srgbClr val="002060"/>
              </a:buClr>
              <a:buSzPct val="100000"/>
              <a:buFont typeface="Courier New"/>
              <a:buChar char="o"/>
            </a:pPr>
            <a:r>
              <a:rPr lang="en-US" sz="3200">
                <a:solidFill>
                  <a:srgbClr val="002060"/>
                </a:solidFill>
              </a:rPr>
              <a:t> Developing a Strategic Plan </a:t>
            </a:r>
            <a:endParaRPr/>
          </a:p>
          <a:p>
            <a:pPr marL="685800" lvl="1" indent="-228600" algn="l" rtl="0">
              <a:lnSpc>
                <a:spcPct val="90000"/>
              </a:lnSpc>
              <a:spcBef>
                <a:spcPts val="500"/>
              </a:spcBef>
              <a:spcAft>
                <a:spcPts val="0"/>
              </a:spcAft>
              <a:buClr>
                <a:srgbClr val="002060"/>
              </a:buClr>
              <a:buSzPct val="100000"/>
              <a:buFont typeface="Courier New"/>
              <a:buChar char="o"/>
            </a:pPr>
            <a:r>
              <a:rPr lang="en-US" sz="3200">
                <a:solidFill>
                  <a:srgbClr val="002060"/>
                </a:solidFill>
              </a:rPr>
              <a:t> Working with community partners to implement the CHIP </a:t>
            </a:r>
            <a:endParaRPr/>
          </a:p>
          <a:p>
            <a:pPr marL="228600" lvl="0" indent="-228600" algn="l" rtl="0">
              <a:lnSpc>
                <a:spcPct val="90000"/>
              </a:lnSpc>
              <a:spcBef>
                <a:spcPts val="1000"/>
              </a:spcBef>
              <a:spcAft>
                <a:spcPts val="0"/>
              </a:spcAft>
              <a:buClr>
                <a:srgbClr val="002060"/>
              </a:buClr>
              <a:buSzPct val="100000"/>
              <a:buChar char="•"/>
            </a:pPr>
            <a:r>
              <a:rPr lang="en-US" sz="3600">
                <a:solidFill>
                  <a:srgbClr val="002060"/>
                </a:solidFill>
              </a:rPr>
              <a:t> SHAC can:</a:t>
            </a:r>
            <a:endParaRPr/>
          </a:p>
          <a:p>
            <a:pPr marL="685800" lvl="1" indent="-228600" algn="l" rtl="0">
              <a:lnSpc>
                <a:spcPct val="90000"/>
              </a:lnSpc>
              <a:spcBef>
                <a:spcPts val="500"/>
              </a:spcBef>
              <a:spcAft>
                <a:spcPts val="0"/>
              </a:spcAft>
              <a:buClr>
                <a:srgbClr val="002060"/>
              </a:buClr>
              <a:buSzPct val="100000"/>
              <a:buFont typeface="Courier New"/>
              <a:buChar char="o"/>
            </a:pPr>
            <a:r>
              <a:rPr lang="en-US" sz="3200">
                <a:solidFill>
                  <a:srgbClr val="002060"/>
                </a:solidFill>
              </a:rPr>
              <a:t> Read the CHA &amp; CHIP</a:t>
            </a:r>
            <a:endParaRPr/>
          </a:p>
          <a:p>
            <a:pPr marL="685800" lvl="1" indent="-228600" algn="l" rtl="0">
              <a:lnSpc>
                <a:spcPct val="90000"/>
              </a:lnSpc>
              <a:spcBef>
                <a:spcPts val="500"/>
              </a:spcBef>
              <a:spcAft>
                <a:spcPts val="0"/>
              </a:spcAft>
              <a:buClr>
                <a:srgbClr val="002060"/>
              </a:buClr>
              <a:buSzPct val="100000"/>
              <a:buFont typeface="Courier New"/>
              <a:buChar char="o"/>
            </a:pPr>
            <a:r>
              <a:rPr lang="en-US" sz="3200">
                <a:solidFill>
                  <a:srgbClr val="002060"/>
                </a:solidFill>
              </a:rPr>
              <a:t> Adopt and engage in CHIP goals, objectives &amp; strategies </a:t>
            </a:r>
            <a:endParaRPr/>
          </a:p>
          <a:p>
            <a:pPr marL="1143000" lvl="2" indent="-228600" algn="l" rtl="0">
              <a:lnSpc>
                <a:spcPct val="90000"/>
              </a:lnSpc>
              <a:spcBef>
                <a:spcPts val="500"/>
              </a:spcBef>
              <a:spcAft>
                <a:spcPts val="0"/>
              </a:spcAft>
              <a:buClr>
                <a:srgbClr val="002060"/>
              </a:buClr>
              <a:buSzPct val="100000"/>
              <a:buFont typeface="Courier New"/>
              <a:buChar char="o"/>
            </a:pPr>
            <a:r>
              <a:rPr lang="en-US" sz="3200">
                <a:solidFill>
                  <a:srgbClr val="002060"/>
                </a:solidFill>
              </a:rPr>
              <a:t> Partner and collaborate with organizations that  align with the CHIP</a:t>
            </a:r>
            <a:endParaRPr/>
          </a:p>
        </p:txBody>
      </p:sp>
      <p:cxnSp>
        <p:nvCxnSpPr>
          <p:cNvPr id="1047" name="Google Shape;1047;p56"/>
          <p:cNvCxnSpPr/>
          <p:nvPr/>
        </p:nvCxnSpPr>
        <p:spPr>
          <a:xfrm>
            <a:off x="2363455" y="1288455"/>
            <a:ext cx="8329613" cy="0"/>
          </a:xfrm>
          <a:prstGeom prst="straightConnector1">
            <a:avLst/>
          </a:prstGeom>
          <a:noFill/>
          <a:ln w="9525" cap="flat" cmpd="sng">
            <a:solidFill>
              <a:srgbClr val="009900"/>
            </a:solidFill>
            <a:prstDash val="solid"/>
            <a:miter lim="800000"/>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grpSp>
        <p:nvGrpSpPr>
          <p:cNvPr id="1053" name="Google Shape;1053;p57"/>
          <p:cNvGrpSpPr/>
          <p:nvPr/>
        </p:nvGrpSpPr>
        <p:grpSpPr>
          <a:xfrm>
            <a:off x="-761" y="0"/>
            <a:ext cx="12192761" cy="6858000"/>
            <a:chOff x="0" y="0"/>
            <a:chExt cx="12192761" cy="6858000"/>
          </a:xfrm>
        </p:grpSpPr>
        <p:sp>
          <p:nvSpPr>
            <p:cNvPr id="1054" name="Google Shape;1054;p57"/>
            <p:cNvSpPr/>
            <p:nvPr/>
          </p:nvSpPr>
          <p:spPr>
            <a:xfrm>
              <a:off x="0" y="0"/>
              <a:ext cx="12192000" cy="6858000"/>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55" name="Google Shape;1055;p57"/>
            <p:cNvSpPr/>
            <p:nvPr/>
          </p:nvSpPr>
          <p:spPr>
            <a:xfrm>
              <a:off x="0" y="6676643"/>
              <a:ext cx="12192000" cy="181356"/>
            </a:xfrm>
            <a:prstGeom prst="rect">
              <a:avLst/>
            </a:prstGeom>
            <a:solidFill>
              <a:srgbClr val="002A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56" name="Google Shape;1056;p57"/>
            <p:cNvSpPr/>
            <p:nvPr/>
          </p:nvSpPr>
          <p:spPr>
            <a:xfrm>
              <a:off x="761" y="6660642"/>
              <a:ext cx="12192000" cy="0"/>
            </a:xfrm>
            <a:custGeom>
              <a:avLst/>
              <a:gdLst/>
              <a:ahLst/>
              <a:cxnLst/>
              <a:rect l="l" t="t" r="r" b="b"/>
              <a:pathLst>
                <a:path w="12192000" h="120000" extrusionOk="0">
                  <a:moveTo>
                    <a:pt x="0" y="0"/>
                  </a:moveTo>
                  <a:lnTo>
                    <a:pt x="12192000" y="0"/>
                  </a:lnTo>
                </a:path>
              </a:pathLst>
            </a:custGeom>
            <a:solidFill>
              <a:srgbClr val="002A5C"/>
            </a:solidFill>
            <a:ln w="3810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57" name="Google Shape;1057;p57"/>
            <p:cNvSpPr/>
            <p:nvPr/>
          </p:nvSpPr>
          <p:spPr>
            <a:xfrm>
              <a:off x="0" y="161543"/>
              <a:ext cx="12192000" cy="676655"/>
            </a:xfrm>
            <a:custGeom>
              <a:avLst/>
              <a:gdLst/>
              <a:ahLst/>
              <a:cxnLst/>
              <a:rect l="l" t="t" r="r" b="b"/>
              <a:pathLst>
                <a:path w="12192000" h="120000" extrusionOk="0">
                  <a:moveTo>
                    <a:pt x="0" y="0"/>
                  </a:moveTo>
                  <a:lnTo>
                    <a:pt x="12192000" y="0"/>
                  </a:lnTo>
                </a:path>
              </a:pathLst>
            </a:custGeom>
            <a:solidFill>
              <a:srgbClr val="002A5C"/>
            </a:solidFill>
            <a:ln w="76200" cap="flat" cmpd="sng">
              <a:solidFill>
                <a:srgbClr val="009C1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058" name="Google Shape;1058;p5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888888"/>
              </a:buClr>
              <a:buSzPts val="1800"/>
              <a:buFont typeface="Calibri"/>
              <a:buNone/>
            </a:pPr>
            <a:fld id="{00000000-1234-1234-1234-123412341234}" type="slidenum">
              <a:rPr lang="en-US" sz="1800" b="0" i="0" u="none" strike="noStrike" cap="none">
                <a:solidFill>
                  <a:srgbClr val="888888"/>
                </a:solidFill>
                <a:latin typeface="Calibri"/>
                <a:ea typeface="Calibri"/>
                <a:cs typeface="Calibri"/>
                <a:sym typeface="Calibri"/>
              </a:rPr>
              <a:t>57</a:t>
            </a:fld>
            <a:endParaRPr sz="1800" b="0" i="0" u="none" strike="noStrike" cap="none">
              <a:solidFill>
                <a:srgbClr val="888888"/>
              </a:solidFill>
              <a:latin typeface="Calibri"/>
              <a:ea typeface="Calibri"/>
              <a:cs typeface="Calibri"/>
              <a:sym typeface="Calibri"/>
            </a:endParaRPr>
          </a:p>
        </p:txBody>
      </p:sp>
      <p:pic>
        <p:nvPicPr>
          <p:cNvPr id="1059" name="Google Shape;1059;p57"/>
          <p:cNvPicPr preferRelativeResize="0"/>
          <p:nvPr/>
        </p:nvPicPr>
        <p:blipFill rotWithShape="1">
          <a:blip r:embed="rId3">
            <a:alphaModFix amt="20000"/>
          </a:blip>
          <a:srcRect/>
          <a:stretch/>
        </p:blipFill>
        <p:spPr>
          <a:xfrm>
            <a:off x="3733800" y="533684"/>
            <a:ext cx="4365824" cy="3456277"/>
          </a:xfrm>
          <a:prstGeom prst="rect">
            <a:avLst/>
          </a:prstGeom>
          <a:noFill/>
          <a:ln>
            <a:noFill/>
          </a:ln>
        </p:spPr>
      </p:pic>
      <p:sp>
        <p:nvSpPr>
          <p:cNvPr id="1060" name="Google Shape;1060;p57"/>
          <p:cNvSpPr txBox="1"/>
          <p:nvPr/>
        </p:nvSpPr>
        <p:spPr>
          <a:xfrm>
            <a:off x="457199" y="4238850"/>
            <a:ext cx="11339565" cy="1915909"/>
          </a:xfrm>
          <a:prstGeom prst="rect">
            <a:avLst/>
          </a:prstGeom>
          <a:noFill/>
          <a:ln>
            <a:noFill/>
          </a:ln>
        </p:spPr>
        <p:txBody>
          <a:bodyPr spcFirstLastPara="1" wrap="square" lIns="0" tIns="170175" rIns="0" bIns="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Contact:</a:t>
            </a:r>
            <a:endParaRPr/>
          </a:p>
          <a:p>
            <a:pPr marL="0" marR="0" lvl="0" indent="0" algn="ctr" rtl="0">
              <a:lnSpc>
                <a:spcPct val="100000"/>
              </a:lnSpc>
              <a:spcBef>
                <a:spcPts val="70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Carrie Rai MA, MSW, LMSW</a:t>
            </a:r>
            <a:endParaRPr/>
          </a:p>
          <a:p>
            <a:pPr marL="0" marR="0" lvl="0" indent="0" algn="ctr" rtl="0">
              <a:lnSpc>
                <a:spcPct val="100000"/>
              </a:lnSpc>
              <a:spcBef>
                <a:spcPts val="700"/>
              </a:spcBef>
              <a:spcAft>
                <a:spcPts val="0"/>
              </a:spcAft>
              <a:buClr>
                <a:srgbClr val="FFFFFF"/>
              </a:buClr>
              <a:buSzPts val="1800"/>
              <a:buFont typeface="Calibri"/>
              <a:buNone/>
            </a:pPr>
            <a:r>
              <a:rPr lang="en-US" sz="1800" b="1" i="0" u="none" strike="noStrike" cap="none">
                <a:solidFill>
                  <a:srgbClr val="FFFFFF"/>
                </a:solidFill>
                <a:latin typeface="Calibri"/>
                <a:ea typeface="Calibri"/>
                <a:cs typeface="Calibri"/>
                <a:sym typeface="Calibri"/>
              </a:rPr>
              <a:t>Performance &amp; Innovation Specialist </a:t>
            </a:r>
            <a:endParaRPr/>
          </a:p>
          <a:p>
            <a:pPr marL="0" marR="0" lvl="0" indent="0" algn="ctr" rtl="0">
              <a:lnSpc>
                <a:spcPct val="100000"/>
              </a:lnSpc>
              <a:spcBef>
                <a:spcPts val="700"/>
              </a:spcBef>
              <a:spcAft>
                <a:spcPts val="0"/>
              </a:spcAft>
              <a:buClr>
                <a:srgbClr val="F2F2F2"/>
              </a:buClr>
              <a:buSzPts val="1800"/>
              <a:buFont typeface="Calibri"/>
              <a:buNone/>
            </a:pPr>
            <a:r>
              <a:rPr lang="en-US" sz="1800" b="1" i="0" u="sng" strike="noStrike" cap="none">
                <a:solidFill>
                  <a:srgbClr val="F2F2F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email: Carrie.Rai@fortbendcountytx.gov</a:t>
            </a:r>
            <a:endParaRPr sz="1800" b="1" i="0" u="none" strike="noStrike" cap="none">
              <a:solidFill>
                <a:srgbClr val="F2F2F2"/>
              </a:solidFill>
              <a:latin typeface="Calibri"/>
              <a:ea typeface="Calibri"/>
              <a:cs typeface="Calibri"/>
              <a:sym typeface="Calibri"/>
            </a:endParaRPr>
          </a:p>
          <a:p>
            <a:pPr marL="0" marR="0" lvl="0" indent="0" algn="ctr" rtl="0">
              <a:lnSpc>
                <a:spcPct val="100000"/>
              </a:lnSpc>
              <a:spcBef>
                <a:spcPts val="700"/>
              </a:spcBef>
              <a:spcAft>
                <a:spcPts val="0"/>
              </a:spcAft>
              <a:buClr>
                <a:schemeClr val="dk1"/>
              </a:buClr>
              <a:buSzPts val="1800"/>
              <a:buFont typeface="Calibri"/>
              <a:buNone/>
            </a:pPr>
            <a:endParaRPr sz="1800" b="1" i="0" u="none" strike="noStrike" cap="none">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219d79d319d_0_9"/>
          <p:cNvSpPr txBox="1"/>
          <p:nvPr/>
        </p:nvSpPr>
        <p:spPr>
          <a:xfrm>
            <a:off x="3492236" y="5738920"/>
            <a:ext cx="52074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dk1"/>
                </a:solidFill>
                <a:latin typeface="Calibri"/>
                <a:ea typeface="Calibri"/>
                <a:cs typeface="Calibri"/>
                <a:sym typeface="Calibri"/>
              </a:rPr>
              <a:t>SHAC Updates</a:t>
            </a:r>
            <a:endParaRPr/>
          </a:p>
        </p:txBody>
      </p:sp>
      <p:sp>
        <p:nvSpPr>
          <p:cNvPr id="1066" name="Google Shape;1066;g219d79d319d_0_9"/>
          <p:cNvSpPr txBox="1"/>
          <p:nvPr/>
        </p:nvSpPr>
        <p:spPr>
          <a:xfrm>
            <a:off x="6198741" y="1487042"/>
            <a:ext cx="5653500" cy="2954615"/>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Clr>
                <a:schemeClr val="lt1"/>
              </a:buClr>
              <a:buSzPts val="2800"/>
              <a:buFont typeface="Calibri"/>
              <a:buAutoNum type="arabicPeriod"/>
            </a:pPr>
            <a:r>
              <a:rPr lang="en-US" sz="2800" b="1" i="0" u="none" strike="noStrike" cap="none" dirty="0">
                <a:solidFill>
                  <a:schemeClr val="lt1"/>
                </a:solidFill>
                <a:latin typeface="Calibri"/>
                <a:ea typeface="Calibri"/>
                <a:cs typeface="Calibri"/>
                <a:sym typeface="Calibri"/>
              </a:rPr>
              <a:t>SHAC’s Take Action Project</a:t>
            </a:r>
            <a:endParaRPr lang="en-US" dirty="0">
              <a:ea typeface="Calibri"/>
            </a:endParaRPr>
          </a:p>
          <a:p>
            <a:pPr marL="342900" marR="0" lvl="0" indent="-342900" algn="ctr" rtl="0">
              <a:spcBef>
                <a:spcPts val="0"/>
              </a:spcBef>
              <a:spcAft>
                <a:spcPts val="0"/>
              </a:spcAft>
              <a:buClr>
                <a:schemeClr val="lt1"/>
              </a:buClr>
              <a:buSzPts val="2800"/>
              <a:buFont typeface="Calibri"/>
              <a:buAutoNum type="arabicPeriod"/>
            </a:pPr>
            <a:r>
              <a:rPr lang="en-US" sz="2800" b="1" i="0" u="none" strike="noStrike" cap="none" dirty="0">
                <a:solidFill>
                  <a:schemeClr val="lt1"/>
                </a:solidFill>
                <a:latin typeface="Calibri"/>
                <a:ea typeface="Calibri"/>
                <a:cs typeface="Calibri"/>
                <a:sym typeface="Calibri"/>
              </a:rPr>
              <a:t>Update on Prevention Support Materials</a:t>
            </a:r>
            <a:endParaRPr lang="en-US" dirty="0">
              <a:ea typeface="Calibri"/>
            </a:endParaRPr>
          </a:p>
          <a:p>
            <a:pPr marL="342900" marR="0" lvl="0" indent="-342900" algn="ctr" rtl="0">
              <a:spcBef>
                <a:spcPts val="0"/>
              </a:spcBef>
              <a:spcAft>
                <a:spcPts val="0"/>
              </a:spcAft>
              <a:buClr>
                <a:schemeClr val="lt1"/>
              </a:buClr>
              <a:buSzPts val="2800"/>
              <a:buFont typeface="Calibri"/>
              <a:buAutoNum type="arabicPeriod"/>
            </a:pPr>
            <a:r>
              <a:rPr lang="en-US" sz="2800" b="1" i="0" u="none" strike="noStrike" cap="none" dirty="0">
                <a:solidFill>
                  <a:schemeClr val="lt1"/>
                </a:solidFill>
                <a:latin typeface="Calibri"/>
                <a:ea typeface="Calibri"/>
                <a:cs typeface="Calibri"/>
                <a:sym typeface="Calibri"/>
              </a:rPr>
              <a:t>SHAC Roster</a:t>
            </a:r>
            <a:endParaRPr lang="en-US" dirty="0">
              <a:ea typeface="Calibri"/>
            </a:endParaRPr>
          </a:p>
          <a:p>
            <a:pPr marL="342900" marR="0" lvl="0" indent="-342900" algn="ctr" rtl="0">
              <a:spcBef>
                <a:spcPts val="0"/>
              </a:spcBef>
              <a:spcAft>
                <a:spcPts val="0"/>
              </a:spcAft>
              <a:buClr>
                <a:schemeClr val="lt1"/>
              </a:buClr>
              <a:buSzPts val="2800"/>
              <a:buFont typeface="Calibri"/>
              <a:buAutoNum type="arabicPeriod"/>
            </a:pPr>
            <a:r>
              <a:rPr lang="en-US" sz="2800" b="1" i="0" u="none" strike="noStrike" cap="none" dirty="0">
                <a:solidFill>
                  <a:schemeClr val="lt1"/>
                </a:solidFill>
                <a:latin typeface="Calibri"/>
                <a:ea typeface="Calibri"/>
                <a:cs typeface="Calibri"/>
                <a:sym typeface="Calibri"/>
              </a:rPr>
              <a:t>Update of SHAC’s Legislative Priorities</a:t>
            </a:r>
            <a:endParaRPr dirty="0"/>
          </a:p>
          <a:p>
            <a:pPr marL="342900" marR="0" lvl="0" indent="-228600" algn="ctr"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pic>
        <p:nvPicPr>
          <p:cNvPr id="1067" name="Google Shape;1067;g219d79d319d_0_9"/>
          <p:cNvPicPr preferRelativeResize="0"/>
          <p:nvPr/>
        </p:nvPicPr>
        <p:blipFill rotWithShape="1">
          <a:blip r:embed="rId3">
            <a:alphaModFix/>
          </a:blip>
          <a:srcRect/>
          <a:stretch/>
        </p:blipFill>
        <p:spPr>
          <a:xfrm>
            <a:off x="1192753" y="1100419"/>
            <a:ext cx="4598965" cy="346254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60"/>
          <p:cNvSpPr txBox="1">
            <a:spLocks noGrp="1"/>
          </p:cNvSpPr>
          <p:nvPr>
            <p:ph type="title"/>
          </p:nvPr>
        </p:nvSpPr>
        <p:spPr>
          <a:xfrm>
            <a:off x="838200" y="5021686"/>
            <a:ext cx="10515600" cy="8485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Brain Break</a:t>
            </a:r>
            <a:br>
              <a:rPr lang="en-US"/>
            </a:br>
            <a:r>
              <a:rPr lang="en-US" sz="2000"/>
              <a:t>“Laughter Yoga”</a:t>
            </a:r>
            <a:br>
              <a:rPr lang="en-US"/>
            </a:br>
            <a:r>
              <a:rPr lang="en-US" sz="2000"/>
              <a:t>Chassidy Olainu-Alade</a:t>
            </a:r>
            <a:br>
              <a:rPr lang="en-US" sz="2000"/>
            </a:br>
            <a:r>
              <a:rPr lang="en-US" sz="2000"/>
              <a:t>FBISD Coordinator of  Community and Civic Engagement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19d79d319d_0_15"/>
          <p:cNvSpPr txBox="1">
            <a:spLocks noGrp="1"/>
          </p:cNvSpPr>
          <p:nvPr>
            <p:ph type="title"/>
          </p:nvPr>
        </p:nvSpPr>
        <p:spPr>
          <a:xfrm>
            <a:off x="0" y="138450"/>
            <a:ext cx="12192000" cy="1215900"/>
          </a:xfrm>
          <a:prstGeom prst="rect">
            <a:avLst/>
          </a:prstGeom>
          <a:noFill/>
          <a:ln w="114300" cap="flat" cmpd="sng">
            <a:solidFill>
              <a:srgbClr val="980000"/>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rgbClr val="262626"/>
              </a:buClr>
              <a:buSzPts val="3600"/>
              <a:buFont typeface="Arial"/>
              <a:buNone/>
            </a:pPr>
            <a:r>
              <a:rPr lang="en-US" sz="3600"/>
              <a:t>     ADVOCACY SUBCOMMITTEE LEADS</a:t>
            </a:r>
            <a:endParaRPr sz="3600" i="1"/>
          </a:p>
        </p:txBody>
      </p:sp>
      <p:sp>
        <p:nvSpPr>
          <p:cNvPr id="597" name="Google Shape;597;g219d79d319d_0_15"/>
          <p:cNvSpPr txBox="1">
            <a:spLocks noGrp="1"/>
          </p:cNvSpPr>
          <p:nvPr>
            <p:ph type="body" idx="1"/>
          </p:nvPr>
        </p:nvSpPr>
        <p:spPr>
          <a:xfrm>
            <a:off x="1050879" y="1825624"/>
            <a:ext cx="9810600" cy="442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62626"/>
              </a:buClr>
              <a:buSzPts val="2240"/>
              <a:buNone/>
            </a:pPr>
            <a:r>
              <a:rPr lang="en-US" sz="2800"/>
              <a:t>Rocaille Roberts – Lead/Chair: </a:t>
            </a:r>
            <a:r>
              <a:rPr lang="en-US" sz="2800" u="sng">
                <a:solidFill>
                  <a:schemeClr val="hlink"/>
                </a:solidFill>
                <a:hlinkClick r:id="rId3"/>
              </a:rPr>
              <a:t>fortbendisdshacadvocacy@gmail.com</a:t>
            </a:r>
            <a:r>
              <a:rPr lang="en-US" sz="2800"/>
              <a:t> </a:t>
            </a:r>
            <a:endParaRPr/>
          </a:p>
          <a:p>
            <a:pPr marL="0" lvl="0" indent="0" algn="l" rtl="0">
              <a:lnSpc>
                <a:spcPct val="100000"/>
              </a:lnSpc>
              <a:spcBef>
                <a:spcPts val="1000"/>
              </a:spcBef>
              <a:spcAft>
                <a:spcPts val="0"/>
              </a:spcAft>
              <a:buClr>
                <a:srgbClr val="262626"/>
              </a:buClr>
              <a:buSzPts val="2240"/>
              <a:buNone/>
            </a:pPr>
            <a:r>
              <a:rPr lang="en-US" sz="2800"/>
              <a:t>Jenna Ross – Parent Lead / Vice-Chair: </a:t>
            </a:r>
            <a:r>
              <a:rPr lang="en-US" sz="2800" u="sng">
                <a:solidFill>
                  <a:schemeClr val="hlink"/>
                </a:solidFill>
                <a:hlinkClick r:id="rId4"/>
              </a:rPr>
              <a:t>jennagiarratano@hotmail.com</a:t>
            </a:r>
            <a:r>
              <a:rPr lang="en-US" sz="2800"/>
              <a:t> </a:t>
            </a:r>
            <a:endParaRPr/>
          </a:p>
          <a:p>
            <a:pPr marL="0" lvl="0" indent="0" algn="l" rtl="0">
              <a:lnSpc>
                <a:spcPct val="100000"/>
              </a:lnSpc>
              <a:spcBef>
                <a:spcPts val="1000"/>
              </a:spcBef>
              <a:spcAft>
                <a:spcPts val="0"/>
              </a:spcAft>
              <a:buClr>
                <a:srgbClr val="262626"/>
              </a:buClr>
              <a:buSzPts val="2240"/>
              <a:buNone/>
            </a:pPr>
            <a:r>
              <a:rPr lang="en-US" sz="2800"/>
              <a:t>Coby Wilbanks – District Lead /Legal Counsel: </a:t>
            </a:r>
            <a:r>
              <a:rPr lang="en-US" sz="2800" u="sng">
                <a:solidFill>
                  <a:schemeClr val="hlink"/>
                </a:solidFill>
                <a:hlinkClick r:id="rId5"/>
              </a:rPr>
              <a:t>coby.wilbanks@fortbendisd.com</a:t>
            </a:r>
            <a:r>
              <a:rPr lang="en-US" sz="2800"/>
              <a:t> </a:t>
            </a:r>
            <a:endParaRPr/>
          </a:p>
          <a:p>
            <a:pPr marL="0" lvl="0" indent="0" algn="l" rtl="0">
              <a:lnSpc>
                <a:spcPct val="100000"/>
              </a:lnSpc>
              <a:spcBef>
                <a:spcPts val="1000"/>
              </a:spcBef>
              <a:spcAft>
                <a:spcPts val="0"/>
              </a:spcAft>
              <a:buClr>
                <a:srgbClr val="262626"/>
              </a:buClr>
              <a:buSzPts val="2240"/>
              <a:buNone/>
            </a:pPr>
            <a:r>
              <a:rPr lang="en-US" sz="2800"/>
              <a:t>Chassidy Olainu-Alade – District Lead / Civic Engagement: </a:t>
            </a:r>
            <a:r>
              <a:rPr lang="en-US" sz="2800" u="sng">
                <a:solidFill>
                  <a:schemeClr val="hlink"/>
                </a:solidFill>
                <a:hlinkClick r:id="rId6"/>
              </a:rPr>
              <a:t>Chassidy.Jeanminette@fortbendisd.com</a:t>
            </a:r>
            <a:r>
              <a:rPr lang="en-US" sz="2800"/>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6"/>
        <p:cNvGrpSpPr/>
        <p:nvPr/>
      </p:nvGrpSpPr>
      <p:grpSpPr>
        <a:xfrm>
          <a:off x="0" y="0"/>
          <a:ext cx="0" cy="0"/>
          <a:chOff x="0" y="0"/>
          <a:chExt cx="0" cy="0"/>
        </a:xfrm>
      </p:grpSpPr>
      <p:sp>
        <p:nvSpPr>
          <p:cNvPr id="1077" name="Google Shape;1077;p61"/>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8" name="Google Shape;1078;p61"/>
          <p:cNvSpPr txBox="1">
            <a:spLocks noGrp="1"/>
          </p:cNvSpPr>
          <p:nvPr>
            <p:ph type="title"/>
          </p:nvPr>
        </p:nvSpPr>
        <p:spPr>
          <a:xfrm>
            <a:off x="1113810" y="2960716"/>
            <a:ext cx="4036334" cy="238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Laughter Yoga </a:t>
            </a:r>
            <a:endParaRPr/>
          </a:p>
        </p:txBody>
      </p:sp>
      <p:grpSp>
        <p:nvGrpSpPr>
          <p:cNvPr id="1079" name="Google Shape;1079;p61"/>
          <p:cNvGrpSpPr/>
          <p:nvPr/>
        </p:nvGrpSpPr>
        <p:grpSpPr>
          <a:xfrm>
            <a:off x="0" y="2984992"/>
            <a:ext cx="731521" cy="673460"/>
            <a:chOff x="3940602" y="308034"/>
            <a:chExt cx="2116791" cy="3428999"/>
          </a:xfrm>
        </p:grpSpPr>
        <p:sp>
          <p:nvSpPr>
            <p:cNvPr id="1080" name="Google Shape;1080;p61"/>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1" name="Google Shape;1081;p61"/>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2" name="Google Shape;1082;p61"/>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083" name="Google Shape;1083;p61"/>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4" name="Google Shape;1084;p61"/>
          <p:cNvSpPr/>
          <p:nvPr/>
        </p:nvSpPr>
        <p:spPr>
          <a:xfrm>
            <a:off x="5685810" y="391886"/>
            <a:ext cx="6009366" cy="601707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85" name="Google Shape;1085;p61" descr="Diagram&#10;&#10;Description automatically generated"/>
          <p:cNvPicPr preferRelativeResize="0"/>
          <p:nvPr/>
        </p:nvPicPr>
        <p:blipFill rotWithShape="1">
          <a:blip r:embed="rId3">
            <a:alphaModFix/>
          </a:blip>
          <a:srcRect/>
          <a:stretch/>
        </p:blipFill>
        <p:spPr>
          <a:xfrm>
            <a:off x="5105408" y="648070"/>
            <a:ext cx="6353086" cy="487599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9"/>
        <p:cNvGrpSpPr/>
        <p:nvPr/>
      </p:nvGrpSpPr>
      <p:grpSpPr>
        <a:xfrm>
          <a:off x="0" y="0"/>
          <a:ext cx="0" cy="0"/>
          <a:chOff x="0" y="0"/>
          <a:chExt cx="0" cy="0"/>
        </a:xfrm>
      </p:grpSpPr>
      <p:sp>
        <p:nvSpPr>
          <p:cNvPr id="1090" name="Google Shape;1090;p6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91" name="Google Shape;1091;p62"/>
          <p:cNvSpPr txBox="1">
            <a:spLocks noGrp="1"/>
          </p:cNvSpPr>
          <p:nvPr>
            <p:ph type="title"/>
          </p:nvPr>
        </p:nvSpPr>
        <p:spPr>
          <a:xfrm>
            <a:off x="1113810" y="3130041"/>
            <a:ext cx="4036334" cy="2387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Font typeface="Calibri"/>
              <a:buNone/>
            </a:pPr>
            <a:endParaRPr sz="5400">
              <a:solidFill>
                <a:schemeClr val="dk1"/>
              </a:solidFill>
            </a:endParaRPr>
          </a:p>
        </p:txBody>
      </p:sp>
      <p:grpSp>
        <p:nvGrpSpPr>
          <p:cNvPr id="1092" name="Google Shape;1092;p62"/>
          <p:cNvGrpSpPr/>
          <p:nvPr/>
        </p:nvGrpSpPr>
        <p:grpSpPr>
          <a:xfrm>
            <a:off x="0" y="3154317"/>
            <a:ext cx="731521" cy="673460"/>
            <a:chOff x="3940602" y="308034"/>
            <a:chExt cx="2116791" cy="3428999"/>
          </a:xfrm>
        </p:grpSpPr>
        <p:sp>
          <p:nvSpPr>
            <p:cNvPr id="1093" name="Google Shape;1093;p6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94" name="Google Shape;1094;p6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95" name="Google Shape;1095;p6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096" name="Google Shape;1096;p62"/>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97" name="Google Shape;1097;p62"/>
          <p:cNvSpPr/>
          <p:nvPr/>
        </p:nvSpPr>
        <p:spPr>
          <a:xfrm>
            <a:off x="5685810" y="391886"/>
            <a:ext cx="6009366" cy="601707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98" name="Google Shape;1098;p62" descr="Namaste, Peace with You. Smiling Happy Girl Bowing, Showing Beg Thank You  Gesture and Look Pleased, Standing Over White Stock Photo - Image of  candid, model: 219996384"/>
          <p:cNvPicPr preferRelativeResize="0"/>
          <p:nvPr/>
        </p:nvPicPr>
        <p:blipFill rotWithShape="1">
          <a:blip r:embed="rId3">
            <a:alphaModFix/>
          </a:blip>
          <a:srcRect l="18197" r="14196" b="-1"/>
          <a:stretch/>
        </p:blipFill>
        <p:spPr>
          <a:xfrm>
            <a:off x="5922492" y="666728"/>
            <a:ext cx="5536001" cy="546579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3"/>
        <p:cNvGrpSpPr/>
        <p:nvPr/>
      </p:nvGrpSpPr>
      <p:grpSpPr>
        <a:xfrm>
          <a:off x="0" y="0"/>
          <a:ext cx="0" cy="0"/>
          <a:chOff x="0" y="0"/>
          <a:chExt cx="0" cy="0"/>
        </a:xfrm>
      </p:grpSpPr>
      <p:sp>
        <p:nvSpPr>
          <p:cNvPr id="1104" name="Google Shape;1104;p6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05" name="Google Shape;1105;p63"/>
          <p:cNvPicPr preferRelativeResize="0"/>
          <p:nvPr/>
        </p:nvPicPr>
        <p:blipFill rotWithShape="1">
          <a:blip r:embed="rId3">
            <a:alphaModFix/>
          </a:blip>
          <a:srcRect l="3555" r="1" b="1"/>
          <a:stretch/>
        </p:blipFill>
        <p:spPr>
          <a:xfrm>
            <a:off x="-3047" y="10"/>
            <a:ext cx="12191999" cy="6857990"/>
          </a:xfrm>
          <a:prstGeom prst="rect">
            <a:avLst/>
          </a:prstGeom>
          <a:noFill/>
          <a:ln>
            <a:noFill/>
          </a:ln>
        </p:spPr>
      </p:pic>
      <p:sp>
        <p:nvSpPr>
          <p:cNvPr id="1106" name="Google Shape;1106;p63"/>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7" name="Google Shape;1107;p63"/>
          <p:cNvSpPr txBox="1">
            <a:spLocks noGrp="1"/>
          </p:cNvSpPr>
          <p:nvPr>
            <p:ph type="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a:solidFill>
                  <a:srgbClr val="FFFFFF"/>
                </a:solidFill>
              </a:rPr>
              <a:t>“Ha”maste</a:t>
            </a:r>
            <a:endParaRPr sz="52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2"/>
        <p:cNvGrpSpPr/>
        <p:nvPr/>
      </p:nvGrpSpPr>
      <p:grpSpPr>
        <a:xfrm>
          <a:off x="0" y="0"/>
          <a:ext cx="0" cy="0"/>
          <a:chOff x="0" y="0"/>
          <a:chExt cx="0" cy="0"/>
        </a:xfrm>
      </p:grpSpPr>
      <p:sp>
        <p:nvSpPr>
          <p:cNvPr id="1113" name="Google Shape;1113;p6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14" name="Google Shape;1114;p64"/>
          <p:cNvPicPr preferRelativeResize="0"/>
          <p:nvPr/>
        </p:nvPicPr>
        <p:blipFill rotWithShape="1">
          <a:blip r:embed="rId3">
            <a:alphaModFix/>
          </a:blip>
          <a:srcRect t="6638"/>
          <a:stretch/>
        </p:blipFill>
        <p:spPr>
          <a:xfrm>
            <a:off x="-3047" y="10"/>
            <a:ext cx="12191999" cy="6857990"/>
          </a:xfrm>
          <a:prstGeom prst="rect">
            <a:avLst/>
          </a:prstGeom>
          <a:noFill/>
          <a:ln>
            <a:noFill/>
          </a:ln>
        </p:spPr>
      </p:pic>
      <p:sp>
        <p:nvSpPr>
          <p:cNvPr id="1115" name="Google Shape;1115;p64"/>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6" name="Google Shape;1116;p64"/>
          <p:cNvSpPr txBox="1">
            <a:spLocks noGrp="1"/>
          </p:cNvSpPr>
          <p:nvPr>
            <p:ph type="title"/>
          </p:nvPr>
        </p:nvSpPr>
        <p:spPr>
          <a:xfrm>
            <a:off x="1423852" y="2539096"/>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a:solidFill>
                  <a:srgbClr val="FFFFFF"/>
                </a:solidFill>
              </a:rPr>
              <a:t>Electric Shock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1"/>
        <p:cNvGrpSpPr/>
        <p:nvPr/>
      </p:nvGrpSpPr>
      <p:grpSpPr>
        <a:xfrm>
          <a:off x="0" y="0"/>
          <a:ext cx="0" cy="0"/>
          <a:chOff x="0" y="0"/>
          <a:chExt cx="0" cy="0"/>
        </a:xfrm>
      </p:grpSpPr>
      <p:sp>
        <p:nvSpPr>
          <p:cNvPr id="1122" name="Google Shape;1122;p6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23" name="Google Shape;1123;p65" descr="cool young black guy laughing and talking on cell phone Stock Photo | Adobe  Stock"/>
          <p:cNvPicPr preferRelativeResize="0"/>
          <p:nvPr/>
        </p:nvPicPr>
        <p:blipFill rotWithShape="1">
          <a:blip r:embed="rId3">
            <a:alphaModFix/>
          </a:blip>
          <a:srcRect t="15730"/>
          <a:stretch/>
        </p:blipFill>
        <p:spPr>
          <a:xfrm>
            <a:off x="-3047" y="10"/>
            <a:ext cx="12191999" cy="6857990"/>
          </a:xfrm>
          <a:prstGeom prst="rect">
            <a:avLst/>
          </a:prstGeom>
          <a:noFill/>
          <a:ln>
            <a:noFill/>
          </a:ln>
        </p:spPr>
      </p:pic>
      <p:sp>
        <p:nvSpPr>
          <p:cNvPr id="1124" name="Google Shape;1124;p65"/>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25" name="Google Shape;1125;p65"/>
          <p:cNvSpPr txBox="1">
            <a:spLocks noGrp="1"/>
          </p:cNvSpPr>
          <p:nvPr>
            <p:ph type="title"/>
          </p:nvPr>
        </p:nvSpPr>
        <p:spPr>
          <a:xfrm>
            <a:off x="1097280" y="325550"/>
            <a:ext cx="10058400" cy="357477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a:solidFill>
                  <a:srgbClr val="FFFFFF"/>
                </a:solidFill>
              </a:rPr>
              <a:t>Cell Phone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9"/>
        <p:cNvGrpSpPr/>
        <p:nvPr/>
      </p:nvGrpSpPr>
      <p:grpSpPr>
        <a:xfrm>
          <a:off x="0" y="0"/>
          <a:ext cx="0" cy="0"/>
          <a:chOff x="0" y="0"/>
          <a:chExt cx="0" cy="0"/>
        </a:xfrm>
      </p:grpSpPr>
      <p:sp>
        <p:nvSpPr>
          <p:cNvPr id="1130" name="Google Shape;1130;p66"/>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31" name="Google Shape;1131;p66" descr="Safety Tips for Nighttime Driving | Allstate"/>
          <p:cNvPicPr preferRelativeResize="0"/>
          <p:nvPr/>
        </p:nvPicPr>
        <p:blipFill rotWithShape="1">
          <a:blip r:embed="rId3">
            <a:alphaModFix/>
          </a:blip>
          <a:srcRect l="2722" r="3943"/>
          <a:stretch/>
        </p:blipFill>
        <p:spPr>
          <a:xfrm>
            <a:off x="-3047" y="10"/>
            <a:ext cx="12191999" cy="6857990"/>
          </a:xfrm>
          <a:prstGeom prst="rect">
            <a:avLst/>
          </a:prstGeom>
          <a:noFill/>
          <a:ln>
            <a:noFill/>
          </a:ln>
        </p:spPr>
      </p:pic>
      <p:sp>
        <p:nvSpPr>
          <p:cNvPr id="1132" name="Google Shape;1132;p66"/>
          <p:cNvSpPr/>
          <p:nvPr/>
        </p:nvSpPr>
        <p:spPr>
          <a:xfrm>
            <a:off x="0" y="2207602"/>
            <a:ext cx="12191999" cy="3162146"/>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33" name="Google Shape;1133;p66"/>
          <p:cNvSpPr txBox="1">
            <a:spLocks noGrp="1"/>
          </p:cNvSpPr>
          <p:nvPr>
            <p:ph type="title"/>
          </p:nvPr>
        </p:nvSpPr>
        <p:spPr>
          <a:xfrm>
            <a:off x="1283892" y="3302016"/>
            <a:ext cx="10058400" cy="21377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en-US" sz="5200">
                <a:solidFill>
                  <a:srgbClr val="FFFFFF"/>
                </a:solidFill>
              </a:rPr>
              <a:t>Drive Home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67"/>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Approve Minutes</a:t>
            </a:r>
            <a:endParaRPr/>
          </a:p>
        </p:txBody>
      </p:sp>
      <p:pic>
        <p:nvPicPr>
          <p:cNvPr id="1139" name="Google Shape;1139;p67"/>
          <p:cNvPicPr preferRelativeResize="0"/>
          <p:nvPr/>
        </p:nvPicPr>
        <p:blipFill rotWithShape="1">
          <a:blip r:embed="rId3">
            <a:alphaModFix/>
          </a:blip>
          <a:srcRect/>
          <a:stretch/>
        </p:blipFill>
        <p:spPr>
          <a:xfrm>
            <a:off x="3674589" y="1745714"/>
            <a:ext cx="4842821" cy="3366571"/>
          </a:xfrm>
          <a:prstGeom prst="rect">
            <a:avLst/>
          </a:prstGeom>
          <a:noFill/>
          <a:ln>
            <a:noFill/>
          </a:ln>
        </p:spPr>
      </p:pic>
      <p:sp>
        <p:nvSpPr>
          <p:cNvPr id="1140" name="Google Shape;1140;p67"/>
          <p:cNvSpPr txBox="1"/>
          <p:nvPr/>
        </p:nvSpPr>
        <p:spPr>
          <a:xfrm>
            <a:off x="3398177" y="5533104"/>
            <a:ext cx="609771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Cathy Hunter</a:t>
            </a:r>
            <a:endParaRPr/>
          </a:p>
          <a:p>
            <a:pPr marL="0" marR="0" lvl="0" indent="0" algn="ctr" rtl="0">
              <a:spcBef>
                <a:spcPts val="0"/>
              </a:spcBef>
              <a:spcAft>
                <a:spcPts val="0"/>
              </a:spcAft>
              <a:buNone/>
            </a:pPr>
            <a:r>
              <a:rPr lang="en-US" sz="2400" b="1">
                <a:solidFill>
                  <a:schemeClr val="dk1"/>
                </a:solidFill>
                <a:latin typeface="Calibri"/>
                <a:ea typeface="Calibri"/>
                <a:cs typeface="Calibri"/>
                <a:sym typeface="Calibri"/>
              </a:rPr>
              <a:t>FBISD SHAC Secretary</a:t>
            </a:r>
            <a:endParaRPr sz="2400" b="1">
              <a:solidFill>
                <a:schemeClr val="dk1"/>
              </a:solidFill>
              <a:latin typeface="Calibri"/>
              <a:ea typeface="Calibri"/>
              <a:cs typeface="Calibri"/>
              <a:sym typeface="Calibri"/>
            </a:endParaRPr>
          </a:p>
        </p:txBody>
      </p:sp>
      <p:sp>
        <p:nvSpPr>
          <p:cNvPr id="1141" name="Google Shape;1141;p67"/>
          <p:cNvSpPr txBox="1"/>
          <p:nvPr/>
        </p:nvSpPr>
        <p:spPr>
          <a:xfrm>
            <a:off x="3976099" y="1133080"/>
            <a:ext cx="44384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March 21, 2023</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68"/>
          <p:cNvSpPr txBox="1">
            <a:spLocks noGrp="1"/>
          </p:cNvSpPr>
          <p:nvPr>
            <p:ph type="title"/>
          </p:nvPr>
        </p:nvSpPr>
        <p:spPr>
          <a:xfrm>
            <a:off x="838200" y="4657792"/>
            <a:ext cx="10515600" cy="8485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Celebrations &amp; Announcements</a:t>
            </a:r>
            <a:br>
              <a:rPr lang="en-US"/>
            </a:br>
            <a:r>
              <a:rPr lang="en-US" sz="2000"/>
              <a:t>LaDonna Green</a:t>
            </a:r>
            <a:br>
              <a:rPr lang="en-US" sz="2000"/>
            </a:br>
            <a:r>
              <a:rPr lang="en-US" sz="2000"/>
              <a:t>FBISD Wellness, Health &amp; Prevention Specialist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69"/>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CND Celebrations</a:t>
            </a:r>
            <a:endParaRPr/>
          </a:p>
        </p:txBody>
      </p:sp>
      <p:sp>
        <p:nvSpPr>
          <p:cNvPr id="1152" name="Google Shape;1152;p69"/>
          <p:cNvSpPr txBox="1"/>
          <p:nvPr/>
        </p:nvSpPr>
        <p:spPr>
          <a:xfrm>
            <a:off x="863600" y="1267410"/>
            <a:ext cx="5143500"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Calibri"/>
                <a:ea typeface="Calibri"/>
                <a:cs typeface="Calibri"/>
                <a:sym typeface="Calibri"/>
              </a:rPr>
              <a:t>Toss It Your Way: April 4</a:t>
            </a:r>
            <a:r>
              <a:rPr lang="en-US" sz="2800" b="1" baseline="30000">
                <a:solidFill>
                  <a:srgbClr val="C00000"/>
                </a:solidFill>
                <a:latin typeface="Calibri"/>
                <a:ea typeface="Calibri"/>
                <a:cs typeface="Calibri"/>
                <a:sym typeface="Calibri"/>
              </a:rPr>
              <a:t>th</a:t>
            </a:r>
            <a:endParaRPr/>
          </a:p>
          <a:p>
            <a:pPr marL="0" marR="0" lvl="0" indent="0" algn="l" rtl="0">
              <a:spcBef>
                <a:spcPts val="0"/>
              </a:spcBef>
              <a:spcAft>
                <a:spcPts val="0"/>
              </a:spcAft>
              <a:buNone/>
            </a:pPr>
            <a:endParaRPr sz="2400"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aseline="30000">
                <a:solidFill>
                  <a:schemeClr val="dk1"/>
                </a:solidFill>
                <a:latin typeface="Calibri"/>
                <a:ea typeface="Calibri"/>
                <a:cs typeface="Calibri"/>
                <a:sym typeface="Calibri"/>
              </a:rPr>
              <a:t>Students had the opportunity to submit their fresh and tasty pizza recipe for a chance to have their recipe featured on next school year’s menu.</a:t>
            </a:r>
            <a:endParaRPr/>
          </a:p>
          <a:p>
            <a:pPr marL="0" marR="0" lvl="0" indent="0" algn="l" rtl="0">
              <a:spcBef>
                <a:spcPts val="0"/>
              </a:spcBef>
              <a:spcAft>
                <a:spcPts val="0"/>
              </a:spcAft>
              <a:buNone/>
            </a:pPr>
            <a:endParaRPr sz="2400" b="1" baseline="300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b="1" baseline="30000">
                <a:solidFill>
                  <a:schemeClr val="dk1"/>
                </a:solidFill>
                <a:latin typeface="Calibri"/>
                <a:ea typeface="Calibri"/>
                <a:cs typeface="Calibri"/>
                <a:sym typeface="Calibri"/>
              </a:rPr>
              <a:t>Students were judged based on:</a:t>
            </a:r>
            <a:endParaRPr/>
          </a:p>
          <a:p>
            <a:pPr marL="0" marR="0" lvl="0" indent="0" algn="ctr" rtl="0">
              <a:spcBef>
                <a:spcPts val="0"/>
              </a:spcBef>
              <a:spcAft>
                <a:spcPts val="0"/>
              </a:spcAft>
              <a:buNone/>
            </a:pPr>
            <a:r>
              <a:rPr lang="en-US" sz="2400" b="1" baseline="30000">
                <a:solidFill>
                  <a:schemeClr val="dk1"/>
                </a:solidFill>
                <a:latin typeface="Calibri"/>
                <a:ea typeface="Calibri"/>
                <a:cs typeface="Calibri"/>
                <a:sym typeface="Calibri"/>
              </a:rPr>
              <a:t>Feasibility</a:t>
            </a:r>
            <a:endParaRPr/>
          </a:p>
          <a:p>
            <a:pPr marL="0" marR="0" lvl="0" indent="0" algn="ctr" rtl="0">
              <a:spcBef>
                <a:spcPts val="0"/>
              </a:spcBef>
              <a:spcAft>
                <a:spcPts val="0"/>
              </a:spcAft>
              <a:buNone/>
            </a:pPr>
            <a:r>
              <a:rPr lang="en-US" sz="2400" b="1" baseline="30000">
                <a:solidFill>
                  <a:schemeClr val="dk1"/>
                </a:solidFill>
                <a:latin typeface="Calibri"/>
                <a:ea typeface="Calibri"/>
                <a:cs typeface="Calibri"/>
                <a:sym typeface="Calibri"/>
              </a:rPr>
              <a:t>Creativity</a:t>
            </a:r>
            <a:endParaRPr/>
          </a:p>
          <a:p>
            <a:pPr marL="0" marR="0" lvl="0" indent="0" algn="ctr" rtl="0">
              <a:spcBef>
                <a:spcPts val="0"/>
              </a:spcBef>
              <a:spcAft>
                <a:spcPts val="0"/>
              </a:spcAft>
              <a:buNone/>
            </a:pPr>
            <a:r>
              <a:rPr lang="en-US" sz="2400" b="1" baseline="30000">
                <a:solidFill>
                  <a:schemeClr val="dk1"/>
                </a:solidFill>
                <a:latin typeface="Calibri"/>
                <a:ea typeface="Calibri"/>
                <a:cs typeface="Calibri"/>
                <a:sym typeface="Calibri"/>
              </a:rPr>
              <a:t>Presentation</a:t>
            </a:r>
            <a:endParaRPr/>
          </a:p>
          <a:p>
            <a:pPr marL="0" marR="0" lvl="0" indent="0" algn="ctr" rtl="0">
              <a:spcBef>
                <a:spcPts val="0"/>
              </a:spcBef>
              <a:spcAft>
                <a:spcPts val="0"/>
              </a:spcAft>
              <a:buNone/>
            </a:pPr>
            <a:r>
              <a:rPr lang="en-US" sz="2400" b="1" baseline="30000">
                <a:solidFill>
                  <a:schemeClr val="dk1"/>
                </a:solidFill>
                <a:latin typeface="Calibri"/>
                <a:ea typeface="Calibri"/>
                <a:cs typeface="Calibri"/>
                <a:sym typeface="Calibri"/>
              </a:rPr>
              <a:t>Taste</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800" b="1">
                <a:solidFill>
                  <a:srgbClr val="C00000"/>
                </a:solidFill>
                <a:latin typeface="Calibri"/>
                <a:ea typeface="Calibri"/>
                <a:cs typeface="Calibri"/>
                <a:sym typeface="Calibri"/>
              </a:rPr>
              <a:t>Chopped Competition: April 11</a:t>
            </a:r>
            <a:r>
              <a:rPr lang="en-US" sz="2800" b="1" baseline="30000">
                <a:solidFill>
                  <a:srgbClr val="C00000"/>
                </a:solidFill>
                <a:latin typeface="Calibri"/>
                <a:ea typeface="Calibri"/>
                <a:cs typeface="Calibri"/>
                <a:sym typeface="Calibri"/>
              </a:rPr>
              <a:t>th</a:t>
            </a:r>
            <a:endParaRPr/>
          </a:p>
          <a:p>
            <a:pPr marL="0" marR="0" lvl="0" indent="0" algn="l" rtl="0">
              <a:spcBef>
                <a:spcPts val="0"/>
              </a:spcBef>
              <a:spcAft>
                <a:spcPts val="0"/>
              </a:spcAft>
              <a:buNone/>
            </a:pPr>
            <a:endParaRPr sz="1800"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aseline="30000">
                <a:solidFill>
                  <a:schemeClr val="dk1"/>
                </a:solidFill>
                <a:latin typeface="Calibri"/>
                <a:ea typeface="Calibri"/>
                <a:cs typeface="Calibri"/>
                <a:sym typeface="Calibri"/>
              </a:rPr>
              <a:t>CTE &amp; CND partnered to host the CTE Chopped Competition. CTE students had the opportunity to showcase their creativity as they created unique dishes jor the judges to score.</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1153" name="Google Shape;1153;p69"/>
          <p:cNvPicPr preferRelativeResize="0"/>
          <p:nvPr/>
        </p:nvPicPr>
        <p:blipFill rotWithShape="1">
          <a:blip r:embed="rId3">
            <a:alphaModFix/>
          </a:blip>
          <a:srcRect/>
          <a:stretch/>
        </p:blipFill>
        <p:spPr>
          <a:xfrm>
            <a:off x="6964111" y="1376362"/>
            <a:ext cx="3790699" cy="2522538"/>
          </a:xfrm>
          <a:prstGeom prst="rect">
            <a:avLst/>
          </a:prstGeom>
          <a:noFill/>
          <a:ln>
            <a:noFill/>
          </a:ln>
        </p:spPr>
      </p:pic>
      <p:pic>
        <p:nvPicPr>
          <p:cNvPr id="1154" name="Google Shape;1154;p69"/>
          <p:cNvPicPr preferRelativeResize="0"/>
          <p:nvPr/>
        </p:nvPicPr>
        <p:blipFill rotWithShape="1">
          <a:blip r:embed="rId4">
            <a:alphaModFix/>
          </a:blip>
          <a:srcRect/>
          <a:stretch/>
        </p:blipFill>
        <p:spPr>
          <a:xfrm>
            <a:off x="6964111" y="4142181"/>
            <a:ext cx="3790699" cy="256878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70"/>
          <p:cNvSpPr txBox="1">
            <a:spLocks noGrp="1"/>
          </p:cNvSpPr>
          <p:nvPr>
            <p:ph type="title"/>
          </p:nvPr>
        </p:nvSpPr>
        <p:spPr>
          <a:xfrm>
            <a:off x="564342" y="2862460"/>
            <a:ext cx="5112558" cy="113308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00"/>
              <a:buFont typeface="Calibri"/>
              <a:buNone/>
            </a:pPr>
            <a:r>
              <a:rPr lang="en-US" sz="4800">
                <a:solidFill>
                  <a:schemeClr val="dk1"/>
                </a:solidFill>
              </a:rPr>
              <a:t>Donate to the</a:t>
            </a:r>
            <a:br>
              <a:rPr lang="en-US" sz="4800">
                <a:solidFill>
                  <a:schemeClr val="dk1"/>
                </a:solidFill>
              </a:rPr>
            </a:br>
            <a:r>
              <a:rPr lang="en-US" sz="4800">
                <a:solidFill>
                  <a:schemeClr val="dk1"/>
                </a:solidFill>
              </a:rPr>
              <a:t>FBISD Shared Dreams</a:t>
            </a:r>
            <a:br>
              <a:rPr lang="en-US" sz="4800">
                <a:solidFill>
                  <a:schemeClr val="dk1"/>
                </a:solidFill>
              </a:rPr>
            </a:br>
            <a:r>
              <a:rPr lang="en-US" sz="4800">
                <a:solidFill>
                  <a:schemeClr val="dk1"/>
                </a:solidFill>
              </a:rPr>
              <a:t>Feminine Hygiene </a:t>
            </a:r>
            <a:br>
              <a:rPr lang="en-US" sz="4800">
                <a:solidFill>
                  <a:schemeClr val="dk1"/>
                </a:solidFill>
              </a:rPr>
            </a:br>
            <a:r>
              <a:rPr lang="en-US" sz="4800">
                <a:solidFill>
                  <a:schemeClr val="dk1"/>
                </a:solidFill>
              </a:rPr>
              <a:t>Drive Today!</a:t>
            </a:r>
            <a:endParaRPr/>
          </a:p>
        </p:txBody>
      </p:sp>
      <p:pic>
        <p:nvPicPr>
          <p:cNvPr id="1160" name="Google Shape;1160;p70"/>
          <p:cNvPicPr preferRelativeResize="0"/>
          <p:nvPr/>
        </p:nvPicPr>
        <p:blipFill rotWithShape="1">
          <a:blip r:embed="rId3">
            <a:alphaModFix/>
          </a:blip>
          <a:srcRect/>
          <a:stretch/>
        </p:blipFill>
        <p:spPr>
          <a:xfrm>
            <a:off x="5943601" y="0"/>
            <a:ext cx="62484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
          <p:cNvSpPr txBox="1">
            <a:spLocks noGrp="1"/>
          </p:cNvSpPr>
          <p:nvPr>
            <p:ph type="title"/>
          </p:nvPr>
        </p:nvSpPr>
        <p:spPr>
          <a:xfrm>
            <a:off x="498410" y="4872397"/>
            <a:ext cx="11195180" cy="8485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Calibri"/>
              <a:buNone/>
            </a:pPr>
            <a:r>
              <a:rPr lang="en-US"/>
              <a:t>The Education Ecosystem in Texas &amp; Legislative Update</a:t>
            </a:r>
            <a:br>
              <a:rPr lang="en-US"/>
            </a:br>
            <a:r>
              <a:rPr lang="en-US" sz="2000"/>
              <a:t>Dax Gonzalez, Division Director</a:t>
            </a:r>
            <a:br>
              <a:rPr lang="en-US" sz="2000"/>
            </a:br>
            <a:r>
              <a:rPr lang="en-US" sz="2000"/>
              <a:t>Texas Association of School Boards, Governmental Relations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71"/>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pic>
        <p:nvPicPr>
          <p:cNvPr id="1166" name="Google Shape;1166;p71"/>
          <p:cNvPicPr preferRelativeResize="0"/>
          <p:nvPr/>
        </p:nvPicPr>
        <p:blipFill rotWithShape="1">
          <a:blip r:embed="rId3">
            <a:alphaModFix/>
          </a:blip>
          <a:srcRect/>
          <a:stretch/>
        </p:blipFill>
        <p:spPr>
          <a:xfrm>
            <a:off x="0" y="-1"/>
            <a:ext cx="12192000" cy="68579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72"/>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Blood Drive 4/20</a:t>
            </a:r>
            <a:endParaRPr/>
          </a:p>
        </p:txBody>
      </p:sp>
      <p:pic>
        <p:nvPicPr>
          <p:cNvPr id="1172" name="Google Shape;1172;p72"/>
          <p:cNvPicPr preferRelativeResize="0"/>
          <p:nvPr/>
        </p:nvPicPr>
        <p:blipFill rotWithShape="1">
          <a:blip r:embed="rId3">
            <a:alphaModFix/>
          </a:blip>
          <a:srcRect/>
          <a:stretch/>
        </p:blipFill>
        <p:spPr>
          <a:xfrm>
            <a:off x="1186743" y="1133081"/>
            <a:ext cx="5410298" cy="5410298"/>
          </a:xfrm>
          <a:prstGeom prst="rect">
            <a:avLst/>
          </a:prstGeom>
          <a:noFill/>
          <a:ln>
            <a:noFill/>
          </a:ln>
        </p:spPr>
      </p:pic>
      <p:sp>
        <p:nvSpPr>
          <p:cNvPr id="1173" name="Google Shape;1173;p72"/>
          <p:cNvSpPr txBox="1"/>
          <p:nvPr/>
        </p:nvSpPr>
        <p:spPr>
          <a:xfrm>
            <a:off x="6435353" y="1133081"/>
            <a:ext cx="4307633" cy="52014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There will be a </a:t>
            </a:r>
            <a:endParaRPr/>
          </a:p>
          <a:p>
            <a:pPr marL="0" marR="0" lvl="0" indent="0" algn="ctr" rtl="0">
              <a:spcBef>
                <a:spcPts val="0"/>
              </a:spcBef>
              <a:spcAft>
                <a:spcPts val="0"/>
              </a:spcAft>
              <a:buNone/>
            </a:pPr>
            <a:r>
              <a:rPr lang="en-US" sz="2800" b="1">
                <a:solidFill>
                  <a:srgbClr val="C00000"/>
                </a:solidFill>
                <a:latin typeface="Calibri"/>
                <a:ea typeface="Calibri"/>
                <a:cs typeface="Calibri"/>
                <a:sym typeface="Calibri"/>
              </a:rPr>
              <a:t>Blood Drive</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on </a:t>
            </a:r>
            <a:endParaRPr/>
          </a:p>
          <a:p>
            <a:pPr marL="0" marR="0" lvl="0" indent="0" algn="ctr" rtl="0">
              <a:spcBef>
                <a:spcPts val="0"/>
              </a:spcBef>
              <a:spcAft>
                <a:spcPts val="0"/>
              </a:spcAft>
              <a:buNone/>
            </a:pPr>
            <a:r>
              <a:rPr lang="en-US" sz="2800" b="1">
                <a:solidFill>
                  <a:srgbClr val="C00000"/>
                </a:solidFill>
                <a:latin typeface="Calibri"/>
                <a:ea typeface="Calibri"/>
                <a:cs typeface="Calibri"/>
                <a:sym typeface="Calibri"/>
              </a:rPr>
              <a:t>April 20, 2023</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at the </a:t>
            </a:r>
            <a:endParaRPr/>
          </a:p>
          <a:p>
            <a:pPr marL="0" marR="0" lvl="0" indent="0" algn="ctr" rtl="0">
              <a:spcBef>
                <a:spcPts val="0"/>
              </a:spcBef>
              <a:spcAft>
                <a:spcPts val="0"/>
              </a:spcAft>
              <a:buNone/>
            </a:pPr>
            <a:r>
              <a:rPr lang="en-US" sz="2800" b="1">
                <a:solidFill>
                  <a:srgbClr val="C00000"/>
                </a:solidFill>
                <a:latin typeface="Calibri"/>
                <a:ea typeface="Calibri"/>
                <a:cs typeface="Calibri"/>
                <a:sym typeface="Calibri"/>
              </a:rPr>
              <a:t>Fort Bend ISD Administration Building</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16431 Lexington Blvd</a:t>
            </a:r>
            <a:endParaRPr/>
          </a:p>
          <a:p>
            <a:pPr marL="0" marR="0" lvl="0" indent="0" algn="ctr" rtl="0">
              <a:spcBef>
                <a:spcPts val="0"/>
              </a:spcBef>
              <a:spcAft>
                <a:spcPts val="0"/>
              </a:spcAft>
              <a:buNone/>
            </a:pPr>
            <a:r>
              <a:rPr lang="en-US" sz="1600">
                <a:solidFill>
                  <a:schemeClr val="dk1"/>
                </a:solidFill>
                <a:latin typeface="Calibri"/>
                <a:ea typeface="Calibri"/>
                <a:cs typeface="Calibri"/>
                <a:sym typeface="Calibri"/>
              </a:rPr>
              <a:t>Sugar Land TX, 77479</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from</a:t>
            </a:r>
            <a:endParaRPr/>
          </a:p>
          <a:p>
            <a:pPr marL="0" marR="0" lvl="0" indent="0" algn="ctr" rtl="0">
              <a:spcBef>
                <a:spcPts val="0"/>
              </a:spcBef>
              <a:spcAft>
                <a:spcPts val="0"/>
              </a:spcAft>
              <a:buNone/>
            </a:pPr>
            <a:r>
              <a:rPr lang="en-US" sz="2800" b="1">
                <a:solidFill>
                  <a:srgbClr val="C00000"/>
                </a:solidFill>
                <a:latin typeface="Calibri"/>
                <a:ea typeface="Calibri"/>
                <a:cs typeface="Calibri"/>
                <a:sym typeface="Calibri"/>
              </a:rPr>
              <a:t>8 a.m. – 12 p.m.</a:t>
            </a:r>
            <a:endParaRPr/>
          </a:p>
          <a:p>
            <a:pPr marL="0" marR="0" lvl="0" indent="0" algn="ctr" rtl="0">
              <a:spcBef>
                <a:spcPts val="0"/>
              </a:spcBef>
              <a:spcAft>
                <a:spcPts val="0"/>
              </a:spcAft>
              <a:buNone/>
            </a:pPr>
            <a:endParaRPr sz="1200" b="1">
              <a:solidFill>
                <a:srgbClr val="C00000"/>
              </a:solidFill>
              <a:latin typeface="Calibri"/>
              <a:ea typeface="Calibri"/>
              <a:cs typeface="Calibri"/>
              <a:sym typeface="Calibri"/>
            </a:endParaRPr>
          </a:p>
          <a:p>
            <a:pPr marL="0" marR="0" lvl="0" indent="0" algn="ctr" rtl="0">
              <a:spcBef>
                <a:spcPts val="0"/>
              </a:spcBef>
              <a:spcAft>
                <a:spcPts val="0"/>
              </a:spcAft>
              <a:buNone/>
            </a:pPr>
            <a:r>
              <a:rPr lang="en-US" sz="1200" b="1">
                <a:solidFill>
                  <a:srgbClr val="C00000"/>
                </a:solidFill>
                <a:latin typeface="Calibri"/>
                <a:ea typeface="Calibri"/>
                <a:cs typeface="Calibri"/>
                <a:sym typeface="Calibri"/>
              </a:rPr>
              <a:t>To donate, go to the the link below</a:t>
            </a:r>
            <a:endParaRPr/>
          </a:p>
          <a:p>
            <a:pPr marL="0" marR="0" lvl="0" indent="0" algn="ctr" rtl="0">
              <a:spcBef>
                <a:spcPts val="0"/>
              </a:spcBef>
              <a:spcAft>
                <a:spcPts val="0"/>
              </a:spcAft>
              <a:buNone/>
            </a:pPr>
            <a:r>
              <a:rPr lang="en-US" sz="1200" b="0" i="0">
                <a:solidFill>
                  <a:srgbClr val="000000"/>
                </a:solidFill>
                <a:latin typeface="Times New Roman"/>
                <a:ea typeface="Times New Roman"/>
                <a:cs typeface="Times New Roman"/>
                <a:sym typeface="Times New Roman"/>
              </a:rPr>
              <a:t>https://www.commitforlife.org/donor/schedules/drive_schedule/362255</a:t>
            </a:r>
            <a:endParaRPr sz="1200" b="1">
              <a:solidFill>
                <a:srgbClr val="C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73"/>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endParaRPr/>
          </a:p>
        </p:txBody>
      </p:sp>
      <p:pic>
        <p:nvPicPr>
          <p:cNvPr id="1179" name="Google Shape;1179;p73"/>
          <p:cNvPicPr preferRelativeResize="0"/>
          <p:nvPr/>
        </p:nvPicPr>
        <p:blipFill rotWithShape="1">
          <a:blip r:embed="rId3">
            <a:alphaModFix/>
          </a:blip>
          <a:srcRect/>
          <a:stretch/>
        </p:blipFill>
        <p:spPr>
          <a:xfrm>
            <a:off x="75360" y="0"/>
            <a:ext cx="12041280" cy="674464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74"/>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FBISD Wellness Heroes </a:t>
            </a:r>
            <a:endParaRPr/>
          </a:p>
        </p:txBody>
      </p:sp>
      <p:pic>
        <p:nvPicPr>
          <p:cNvPr id="1185" name="Google Shape;1185;p74"/>
          <p:cNvPicPr preferRelativeResize="0"/>
          <p:nvPr/>
        </p:nvPicPr>
        <p:blipFill rotWithShape="1">
          <a:blip r:embed="rId3">
            <a:alphaModFix/>
          </a:blip>
          <a:srcRect/>
          <a:stretch/>
        </p:blipFill>
        <p:spPr>
          <a:xfrm>
            <a:off x="0" y="2192694"/>
            <a:ext cx="5890532" cy="2945266"/>
          </a:xfrm>
          <a:prstGeom prst="rect">
            <a:avLst/>
          </a:prstGeom>
          <a:noFill/>
          <a:ln>
            <a:noFill/>
          </a:ln>
        </p:spPr>
      </p:pic>
      <p:sp>
        <p:nvSpPr>
          <p:cNvPr id="1186" name="Google Shape;1186;p74"/>
          <p:cNvSpPr txBox="1"/>
          <p:nvPr/>
        </p:nvSpPr>
        <p:spPr>
          <a:xfrm>
            <a:off x="6667130" y="1784322"/>
            <a:ext cx="4447713"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dirty="0">
                <a:solidFill>
                  <a:srgbClr val="C00000"/>
                </a:solidFill>
                <a:latin typeface="Calibri"/>
                <a:ea typeface="Calibri"/>
                <a:cs typeface="Calibri"/>
                <a:sym typeface="Calibri"/>
              </a:rPr>
              <a:t>The SHAC WSCC Recognition Award </a:t>
            </a:r>
            <a:r>
              <a:rPr lang="en-US" sz="1600" b="0" i="0" dirty="0">
                <a:solidFill>
                  <a:srgbClr val="202124"/>
                </a:solidFill>
                <a:latin typeface="Calibri"/>
                <a:ea typeface="Calibri"/>
                <a:cs typeface="Calibri"/>
                <a:sym typeface="Calibri"/>
              </a:rPr>
              <a:t>was created to recognize campus groups, individual wellness champions and community partners who apply resources and knowledge to grow wellness on their campus, in the district, and in the community while further fostering the development of students to exemplify </a:t>
            </a:r>
            <a:r>
              <a:rPr lang="en-US" sz="1600" i="0" dirty="0">
                <a:solidFill>
                  <a:schemeClr val="dk1"/>
                </a:solidFill>
                <a:latin typeface="Calibri"/>
                <a:ea typeface="Calibri"/>
                <a:cs typeface="Calibri"/>
                <a:sym typeface="Calibri"/>
              </a:rPr>
              <a:t>FBISD's Profile of a Graduate</a:t>
            </a:r>
            <a:r>
              <a:rPr lang="en-US" sz="1600" b="0" i="0" dirty="0">
                <a:solidFill>
                  <a:srgbClr val="202124"/>
                </a:solidFill>
                <a:latin typeface="Calibri"/>
                <a:ea typeface="Calibri"/>
                <a:cs typeface="Calibri"/>
                <a:sym typeface="Calibri"/>
              </a:rPr>
              <a:t>.</a:t>
            </a:r>
            <a:endParaRPr dirty="0"/>
          </a:p>
          <a:p>
            <a:pPr marL="0" marR="0" lvl="0" indent="0" algn="l" rtl="0">
              <a:spcBef>
                <a:spcPts val="0"/>
              </a:spcBef>
              <a:spcAft>
                <a:spcPts val="0"/>
              </a:spcAft>
              <a:buNone/>
            </a:pPr>
            <a:endParaRPr sz="1600" dirty="0">
              <a:solidFill>
                <a:srgbClr val="202124"/>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To nominate someone to be a </a:t>
            </a:r>
            <a:r>
              <a:rPr lang="en-US" sz="1600" b="1" dirty="0">
                <a:solidFill>
                  <a:srgbClr val="C00000"/>
                </a:solidFill>
                <a:latin typeface="Calibri"/>
                <a:ea typeface="Calibri"/>
                <a:cs typeface="Calibri"/>
                <a:sym typeface="Calibri"/>
              </a:rPr>
              <a:t>Wellness Hero</a:t>
            </a:r>
            <a:r>
              <a:rPr lang="en-US" sz="1600" dirty="0">
                <a:solidFill>
                  <a:schemeClr val="dk1"/>
                </a:solidFill>
                <a:latin typeface="Calibri"/>
                <a:ea typeface="Calibri"/>
                <a:cs typeface="Calibri"/>
                <a:sym typeface="Calibri"/>
              </a:rPr>
              <a:t>, click the link below and complete Google Form. Your favorite wellness champion could be one of FBISD’s Wellness Heroes.</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dirty="0">
                <a:solidFill>
                  <a:srgbClr val="C00000"/>
                </a:solidFill>
                <a:latin typeface="Calibri"/>
                <a:ea typeface="Calibri"/>
                <a:cs typeface="Calibri"/>
                <a:sym typeface="Calibri"/>
                <a:hlinkClick r:id="rId4"/>
              </a:rPr>
              <a:t>2023 SHAC WSCC Recognition Form</a:t>
            </a:r>
            <a:endParaRPr dirty="0"/>
          </a:p>
          <a:p>
            <a:pPr marL="0" marR="0" lvl="0" indent="0" algn="l" rtl="0">
              <a:spcBef>
                <a:spcPts val="0"/>
              </a:spcBef>
              <a:spcAft>
                <a:spcPts val="0"/>
              </a:spcAft>
              <a:buNone/>
            </a:pPr>
            <a:endParaRPr sz="1600" b="1" dirty="0">
              <a:solidFill>
                <a:srgbClr val="C00000"/>
              </a:solidFill>
              <a:latin typeface="Calibri"/>
              <a:ea typeface="Calibri"/>
              <a:cs typeface="Calibri"/>
              <a:sym typeface="Calibri"/>
            </a:endParaRPr>
          </a:p>
          <a:p>
            <a:pPr marL="0" marR="0" lvl="0" indent="0" algn="l" rtl="0">
              <a:spcBef>
                <a:spcPts val="0"/>
              </a:spcBef>
              <a:spcAft>
                <a:spcPts val="0"/>
              </a:spcAft>
              <a:buNone/>
            </a:pPr>
            <a:endParaRPr sz="1600" b="1" dirty="0">
              <a:solidFill>
                <a:srgbClr val="C00000"/>
              </a:solidFill>
              <a:latin typeface="Calibri"/>
              <a:ea typeface="Calibri"/>
              <a:cs typeface="Calibri"/>
              <a:sym typeface="Calibri"/>
            </a:endParaRPr>
          </a:p>
          <a:p>
            <a:pPr marL="0" marR="0" lvl="0" indent="0" algn="l" rtl="0">
              <a:spcBef>
                <a:spcPts val="0"/>
              </a:spcBef>
              <a:spcAft>
                <a:spcPts val="0"/>
              </a:spcAft>
              <a:buNone/>
            </a:pPr>
            <a:r>
              <a:rPr lang="en-US" sz="1200" dirty="0">
                <a:solidFill>
                  <a:schemeClr val="dk1"/>
                </a:solidFill>
                <a:latin typeface="Calibri"/>
                <a:ea typeface="Calibri"/>
                <a:cs typeface="Calibri"/>
                <a:sym typeface="Calibri"/>
              </a:rPr>
              <a:t>Submissions are due by April 30</a:t>
            </a:r>
            <a:r>
              <a:rPr lang="en-US" sz="1200" baseline="30000" dirty="0">
                <a:solidFill>
                  <a:schemeClr val="dk1"/>
                </a:solidFill>
                <a:latin typeface="Calibri"/>
                <a:ea typeface="Calibri"/>
                <a:cs typeface="Calibri"/>
                <a:sym typeface="Calibri"/>
              </a:rPr>
              <a:t>th</a:t>
            </a:r>
            <a:r>
              <a:rPr lang="en-US" sz="1200" dirty="0">
                <a:solidFill>
                  <a:schemeClr val="dk1"/>
                </a:solidFill>
                <a:latin typeface="Calibri"/>
                <a:ea typeface="Calibri"/>
                <a:cs typeface="Calibri"/>
                <a:sym typeface="Calibri"/>
              </a:rPr>
              <a:t>.</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75"/>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SHAC Shirts For Sale</a:t>
            </a:r>
            <a:endParaRPr/>
          </a:p>
        </p:txBody>
      </p:sp>
      <p:pic>
        <p:nvPicPr>
          <p:cNvPr id="1192" name="Google Shape;1192;p75"/>
          <p:cNvPicPr preferRelativeResize="0"/>
          <p:nvPr/>
        </p:nvPicPr>
        <p:blipFill rotWithShape="1">
          <a:blip r:embed="rId3">
            <a:alphaModFix/>
          </a:blip>
          <a:srcRect/>
          <a:stretch/>
        </p:blipFill>
        <p:spPr>
          <a:xfrm>
            <a:off x="0" y="1313676"/>
            <a:ext cx="11993649" cy="554432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76"/>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DEA Drug Take Back Day</a:t>
            </a:r>
            <a:endParaRPr/>
          </a:p>
        </p:txBody>
      </p:sp>
      <p:pic>
        <p:nvPicPr>
          <p:cNvPr id="1198" name="Google Shape;1198;p76"/>
          <p:cNvPicPr preferRelativeResize="0"/>
          <p:nvPr/>
        </p:nvPicPr>
        <p:blipFill rotWithShape="1">
          <a:blip r:embed="rId3">
            <a:alphaModFix/>
          </a:blip>
          <a:srcRect/>
          <a:stretch/>
        </p:blipFill>
        <p:spPr>
          <a:xfrm>
            <a:off x="1091198" y="1133080"/>
            <a:ext cx="4960608" cy="2638819"/>
          </a:xfrm>
          <a:prstGeom prst="rect">
            <a:avLst/>
          </a:prstGeom>
          <a:noFill/>
          <a:ln>
            <a:noFill/>
          </a:ln>
        </p:spPr>
      </p:pic>
      <p:pic>
        <p:nvPicPr>
          <p:cNvPr id="1199" name="Google Shape;1199;p76"/>
          <p:cNvPicPr preferRelativeResize="0"/>
          <p:nvPr/>
        </p:nvPicPr>
        <p:blipFill rotWithShape="1">
          <a:blip r:embed="rId4">
            <a:alphaModFix/>
          </a:blip>
          <a:srcRect/>
          <a:stretch/>
        </p:blipFill>
        <p:spPr>
          <a:xfrm>
            <a:off x="1091197" y="3949700"/>
            <a:ext cx="4960608" cy="2767281"/>
          </a:xfrm>
          <a:prstGeom prst="rect">
            <a:avLst/>
          </a:prstGeom>
          <a:noFill/>
          <a:ln>
            <a:noFill/>
          </a:ln>
        </p:spPr>
      </p:pic>
      <p:sp>
        <p:nvSpPr>
          <p:cNvPr id="1200" name="Google Shape;1200;p76"/>
          <p:cNvSpPr txBox="1"/>
          <p:nvPr/>
        </p:nvSpPr>
        <p:spPr>
          <a:xfrm>
            <a:off x="7073961" y="1995319"/>
            <a:ext cx="4470400" cy="39087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C00000"/>
                </a:solidFill>
                <a:latin typeface="Calibri"/>
                <a:ea typeface="Calibri"/>
                <a:cs typeface="Calibri"/>
                <a:sym typeface="Calibri"/>
              </a:rPr>
              <a:t>DEA Drug Take Back</a:t>
            </a:r>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April 22, 2023</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10 am – 2 pm</a:t>
            </a:r>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Fort Bend ISD Administration Building</a:t>
            </a:r>
            <a:endParaRPr/>
          </a:p>
          <a:p>
            <a:pPr marL="0" marR="0" lvl="0" indent="0" algn="ctr" rtl="0">
              <a:spcBef>
                <a:spcPts val="0"/>
              </a:spcBef>
              <a:spcAft>
                <a:spcPts val="0"/>
              </a:spcAft>
              <a:buNone/>
            </a:pPr>
            <a:r>
              <a:rPr lang="en-US" sz="2400">
                <a:solidFill>
                  <a:schemeClr val="dk1"/>
                </a:solidFill>
                <a:latin typeface="Calibri"/>
                <a:ea typeface="Calibri"/>
                <a:cs typeface="Calibri"/>
                <a:sym typeface="Calibri"/>
              </a:rPr>
              <a:t>Parking Lot</a:t>
            </a:r>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a:solidFill>
                  <a:srgbClr val="C00000"/>
                </a:solidFill>
                <a:latin typeface="Calibri"/>
                <a:ea typeface="Calibri"/>
                <a:cs typeface="Calibri"/>
                <a:sym typeface="Calibri"/>
              </a:rPr>
              <a:t>16431 Lexington Blvd</a:t>
            </a:r>
            <a:endParaRPr/>
          </a:p>
          <a:p>
            <a:pPr marL="0" marR="0" lvl="0" indent="0" algn="ctr" rtl="0">
              <a:spcBef>
                <a:spcPts val="0"/>
              </a:spcBef>
              <a:spcAft>
                <a:spcPts val="0"/>
              </a:spcAft>
              <a:buNone/>
            </a:pPr>
            <a:r>
              <a:rPr lang="en-US" sz="1600">
                <a:solidFill>
                  <a:srgbClr val="C00000"/>
                </a:solidFill>
                <a:latin typeface="Calibri"/>
                <a:ea typeface="Calibri"/>
                <a:cs typeface="Calibri"/>
                <a:sym typeface="Calibri"/>
              </a:rPr>
              <a:t>Sugar Land, TX 77479</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77"/>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dirty="0"/>
              <a:t>Nurse Appreciation Week</a:t>
            </a:r>
            <a:endParaRPr dirty="0"/>
          </a:p>
        </p:txBody>
      </p:sp>
      <p:pic>
        <p:nvPicPr>
          <p:cNvPr id="1206" name="Google Shape;1206;p77"/>
          <p:cNvPicPr preferRelativeResize="0"/>
          <p:nvPr/>
        </p:nvPicPr>
        <p:blipFill rotWithShape="1">
          <a:blip r:embed="rId3">
            <a:alphaModFix/>
          </a:blip>
          <a:srcRect/>
          <a:stretch/>
        </p:blipFill>
        <p:spPr>
          <a:xfrm>
            <a:off x="465137" y="1323975"/>
            <a:ext cx="2828925" cy="1619250"/>
          </a:xfrm>
          <a:prstGeom prst="rect">
            <a:avLst/>
          </a:prstGeom>
          <a:noFill/>
          <a:ln>
            <a:noFill/>
          </a:ln>
        </p:spPr>
      </p:pic>
      <p:pic>
        <p:nvPicPr>
          <p:cNvPr id="1207" name="Google Shape;1207;p77"/>
          <p:cNvPicPr preferRelativeResize="0"/>
          <p:nvPr/>
        </p:nvPicPr>
        <p:blipFill rotWithShape="1">
          <a:blip r:embed="rId4">
            <a:alphaModFix/>
          </a:blip>
          <a:srcRect/>
          <a:stretch/>
        </p:blipFill>
        <p:spPr>
          <a:xfrm>
            <a:off x="465137" y="3134119"/>
            <a:ext cx="2828925" cy="1743075"/>
          </a:xfrm>
          <a:prstGeom prst="rect">
            <a:avLst/>
          </a:prstGeom>
          <a:noFill/>
          <a:ln>
            <a:noFill/>
          </a:ln>
        </p:spPr>
      </p:pic>
      <p:pic>
        <p:nvPicPr>
          <p:cNvPr id="1208" name="Google Shape;1208;p77"/>
          <p:cNvPicPr preferRelativeResize="0"/>
          <p:nvPr/>
        </p:nvPicPr>
        <p:blipFill rotWithShape="1">
          <a:blip r:embed="rId5">
            <a:alphaModFix/>
          </a:blip>
          <a:srcRect/>
          <a:stretch/>
        </p:blipFill>
        <p:spPr>
          <a:xfrm>
            <a:off x="515937" y="5017288"/>
            <a:ext cx="2778125" cy="1743075"/>
          </a:xfrm>
          <a:prstGeom prst="rect">
            <a:avLst/>
          </a:prstGeom>
          <a:noFill/>
          <a:ln>
            <a:noFill/>
          </a:ln>
        </p:spPr>
      </p:pic>
      <p:sp>
        <p:nvSpPr>
          <p:cNvPr id="1209" name="Google Shape;1209;p77"/>
          <p:cNvSpPr txBox="1"/>
          <p:nvPr/>
        </p:nvSpPr>
        <p:spPr>
          <a:xfrm>
            <a:off x="4569458" y="1362952"/>
            <a:ext cx="6096000"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The School Health Services Department will be </a:t>
            </a:r>
            <a:r>
              <a:rPr lang="en-US" sz="1800" i="0" dirty="0">
                <a:solidFill>
                  <a:srgbClr val="242424"/>
                </a:solidFill>
                <a:latin typeface="Calibri"/>
                <a:ea typeface="Calibri"/>
                <a:cs typeface="Calibri"/>
                <a:sym typeface="Calibri"/>
              </a:rPr>
              <a:t>celebrating </a:t>
            </a:r>
            <a:r>
              <a:rPr lang="en-US" sz="1800" b="1" i="0" dirty="0">
                <a:solidFill>
                  <a:srgbClr val="C00000"/>
                </a:solidFill>
                <a:latin typeface="Calibri"/>
                <a:ea typeface="Calibri"/>
                <a:cs typeface="Calibri"/>
                <a:sym typeface="Calibri"/>
              </a:rPr>
              <a:t>National Nurse Appreciation Week</a:t>
            </a:r>
            <a:r>
              <a:rPr lang="en-US" sz="1800" b="0" i="0" dirty="0">
                <a:solidFill>
                  <a:srgbClr val="242424"/>
                </a:solidFill>
                <a:latin typeface="Calibri"/>
                <a:ea typeface="Calibri"/>
                <a:cs typeface="Calibri"/>
                <a:sym typeface="Calibri"/>
              </a:rPr>
              <a:t> during our Monthly May meeting on </a:t>
            </a:r>
            <a:r>
              <a:rPr lang="en-US" sz="1800" b="1" i="0" dirty="0">
                <a:solidFill>
                  <a:srgbClr val="C00000"/>
                </a:solidFill>
                <a:latin typeface="Calibri"/>
                <a:ea typeface="Calibri"/>
                <a:cs typeface="Calibri"/>
                <a:sym typeface="Calibri"/>
              </a:rPr>
              <a:t>May 9</a:t>
            </a:r>
            <a:r>
              <a:rPr lang="en-US" sz="1800" b="1" i="0" baseline="30000" dirty="0">
                <a:solidFill>
                  <a:srgbClr val="C00000"/>
                </a:solidFill>
                <a:latin typeface="Calibri"/>
                <a:ea typeface="Calibri"/>
                <a:cs typeface="Calibri"/>
                <a:sym typeface="Calibri"/>
              </a:rPr>
              <a:t>th</a:t>
            </a:r>
            <a:r>
              <a:rPr lang="en-US" sz="1800" b="1" i="0" dirty="0">
                <a:solidFill>
                  <a:srgbClr val="C00000"/>
                </a:solidFill>
                <a:latin typeface="Calibri"/>
                <a:ea typeface="Calibri"/>
                <a:cs typeface="Calibri"/>
                <a:sym typeface="Calibri"/>
              </a:rPr>
              <a:t>.  </a:t>
            </a:r>
            <a:endParaRPr dirty="0"/>
          </a:p>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 </a:t>
            </a:r>
            <a:endParaRPr dirty="0"/>
          </a:p>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The winners for the School Nurse of the Year will be announced during the meeting.</a:t>
            </a:r>
            <a:endParaRPr dirty="0"/>
          </a:p>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 </a:t>
            </a:r>
            <a:endParaRPr dirty="0"/>
          </a:p>
          <a:p>
            <a:pPr marL="0" marR="0" lvl="0" indent="0" algn="l" rtl="0">
              <a:spcBef>
                <a:spcPts val="0"/>
              </a:spcBef>
              <a:spcAft>
                <a:spcPts val="0"/>
              </a:spcAft>
              <a:buNone/>
            </a:pPr>
            <a:r>
              <a:rPr lang="en-US" sz="1800" b="1" i="0" dirty="0">
                <a:solidFill>
                  <a:srgbClr val="242424"/>
                </a:solidFill>
                <a:latin typeface="Calibri"/>
                <a:ea typeface="Calibri"/>
                <a:cs typeface="Calibri"/>
                <a:sym typeface="Calibri"/>
              </a:rPr>
              <a:t>The department will appreciate any of the following</a:t>
            </a:r>
            <a:r>
              <a:rPr lang="en-US" sz="1800" b="0" i="0" dirty="0">
                <a:solidFill>
                  <a:srgbClr val="242424"/>
                </a:solidFill>
                <a:latin typeface="Calibri"/>
                <a:ea typeface="Calibri"/>
                <a:cs typeface="Calibri"/>
                <a:sym typeface="Calibri"/>
              </a:rPr>
              <a:t>:</a:t>
            </a:r>
            <a:endParaRPr dirty="0"/>
          </a:p>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 </a:t>
            </a:r>
            <a:endParaRPr dirty="0"/>
          </a:p>
          <a:p>
            <a:pPr marL="0" marR="0" lvl="0" indent="-114300" algn="ctr" rtl="0">
              <a:spcBef>
                <a:spcPts val="0"/>
              </a:spcBef>
              <a:spcAft>
                <a:spcPts val="0"/>
              </a:spcAft>
              <a:buClr>
                <a:srgbClr val="242424"/>
              </a:buClr>
              <a:buSzPts val="1800"/>
              <a:buFont typeface="Arial"/>
              <a:buChar char="•"/>
            </a:pPr>
            <a:r>
              <a:rPr lang="en-US" sz="1800" b="0" i="0" dirty="0">
                <a:solidFill>
                  <a:srgbClr val="242424"/>
                </a:solidFill>
                <a:latin typeface="Calibri"/>
                <a:ea typeface="Calibri"/>
                <a:cs typeface="Calibri"/>
                <a:sym typeface="Calibri"/>
              </a:rPr>
              <a:t>Sponsors for Breakfast (Secondary RN) and Lunch (Elementary RNs and Secondary LVNs)</a:t>
            </a:r>
            <a:endParaRPr dirty="0"/>
          </a:p>
          <a:p>
            <a:pPr marL="0" marR="0" lvl="0" indent="-114300" algn="ctr" rtl="0">
              <a:spcBef>
                <a:spcPts val="0"/>
              </a:spcBef>
              <a:spcAft>
                <a:spcPts val="0"/>
              </a:spcAft>
              <a:buClr>
                <a:srgbClr val="242424"/>
              </a:buClr>
              <a:buSzPts val="1800"/>
              <a:buFont typeface="Arial"/>
              <a:buChar char="•"/>
            </a:pPr>
            <a:r>
              <a:rPr lang="en-US" sz="1800" b="0" i="0" dirty="0">
                <a:solidFill>
                  <a:srgbClr val="242424"/>
                </a:solidFill>
                <a:latin typeface="Calibri"/>
                <a:ea typeface="Calibri"/>
                <a:cs typeface="Calibri"/>
                <a:sym typeface="Calibri"/>
              </a:rPr>
              <a:t>Gift Baskets: Self-Care Items, healthy snacks, etc.</a:t>
            </a:r>
            <a:endParaRPr dirty="0"/>
          </a:p>
          <a:p>
            <a:pPr marL="0" marR="0" lvl="0" indent="-114300" algn="ctr" rtl="0">
              <a:spcBef>
                <a:spcPts val="0"/>
              </a:spcBef>
              <a:spcAft>
                <a:spcPts val="0"/>
              </a:spcAft>
              <a:buClr>
                <a:srgbClr val="242424"/>
              </a:buClr>
              <a:buSzPts val="1800"/>
              <a:buFont typeface="Arial"/>
              <a:buChar char="•"/>
            </a:pPr>
            <a:r>
              <a:rPr lang="en-US" sz="1800" b="0" i="0" dirty="0">
                <a:solidFill>
                  <a:srgbClr val="242424"/>
                </a:solidFill>
                <a:latin typeface="Calibri"/>
                <a:ea typeface="Calibri"/>
                <a:cs typeface="Calibri"/>
                <a:sym typeface="Calibri"/>
              </a:rPr>
              <a:t>Gift Cards: Coffee, scrubs, restaurants, etc.</a:t>
            </a:r>
            <a:endParaRPr dirty="0"/>
          </a:p>
          <a:p>
            <a:pPr marL="0" marR="0" lvl="0" indent="-114300" algn="ctr" rtl="0">
              <a:spcBef>
                <a:spcPts val="0"/>
              </a:spcBef>
              <a:spcAft>
                <a:spcPts val="0"/>
              </a:spcAft>
              <a:buClr>
                <a:srgbClr val="242424"/>
              </a:buClr>
              <a:buSzPts val="1800"/>
              <a:buFont typeface="Arial"/>
              <a:buChar char="•"/>
            </a:pPr>
            <a:r>
              <a:rPr lang="en-US" sz="1800" b="0" i="0" dirty="0">
                <a:solidFill>
                  <a:srgbClr val="242424"/>
                </a:solidFill>
                <a:latin typeface="Calibri"/>
                <a:ea typeface="Calibri"/>
                <a:cs typeface="Calibri"/>
                <a:sym typeface="Calibri"/>
              </a:rPr>
              <a:t>Door Prizes: preferably items nurses can utilize in their clinics  (Stethoscopes, coffee tumblers, first aid kits, etc.)</a:t>
            </a:r>
            <a:endParaRPr dirty="0"/>
          </a:p>
          <a:p>
            <a:pPr marL="0" marR="0" lvl="0" indent="0" algn="l" rtl="0">
              <a:spcBef>
                <a:spcPts val="0"/>
              </a:spcBef>
              <a:spcAft>
                <a:spcPts val="0"/>
              </a:spcAft>
              <a:buNone/>
            </a:pPr>
            <a:r>
              <a:rPr lang="en-US" sz="1800" b="0" i="0" dirty="0">
                <a:solidFill>
                  <a:srgbClr val="242424"/>
                </a:solidFill>
                <a:latin typeface="Calibri"/>
                <a:ea typeface="Calibri"/>
                <a:cs typeface="Calibri"/>
                <a:sym typeface="Calibri"/>
              </a:rPr>
              <a:t> </a:t>
            </a:r>
            <a:endParaRPr dirty="0"/>
          </a:p>
        </p:txBody>
      </p:sp>
      <p:sp>
        <p:nvSpPr>
          <p:cNvPr id="1210" name="Google Shape;1210;p77"/>
          <p:cNvSpPr txBox="1"/>
          <p:nvPr/>
        </p:nvSpPr>
        <p:spPr>
          <a:xfrm flipH="1">
            <a:off x="4122418" y="5724918"/>
            <a:ext cx="6990081"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rgbClr val="242424"/>
                </a:solidFill>
                <a:latin typeface="Calibri"/>
                <a:ea typeface="Calibri"/>
                <a:cs typeface="Calibri"/>
                <a:sym typeface="Calibri"/>
              </a:rPr>
              <a:t>Please contact Maria Johnson (</a:t>
            </a:r>
            <a:r>
              <a:rPr lang="en-US" sz="1400" b="0" i="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maria.johnson@fortbendisd.com</a:t>
            </a:r>
            <a:r>
              <a:rPr lang="en-US" sz="1400" b="0" i="0">
                <a:solidFill>
                  <a:srgbClr val="242424"/>
                </a:solidFill>
                <a:latin typeface="Calibri"/>
                <a:ea typeface="Calibri"/>
                <a:cs typeface="Calibri"/>
                <a:sym typeface="Calibri"/>
              </a:rPr>
              <a:t>), Sharyll Etuk (</a:t>
            </a:r>
            <a:r>
              <a:rPr lang="en-US" sz="1400" b="0" i="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sharyll.etuk@fortbendisd.com</a:t>
            </a:r>
            <a:r>
              <a:rPr lang="en-US" sz="1400" b="0" i="0">
                <a:solidFill>
                  <a:srgbClr val="242424"/>
                </a:solidFill>
                <a:latin typeface="Calibri"/>
                <a:ea typeface="Calibri"/>
                <a:cs typeface="Calibri"/>
                <a:sym typeface="Calibri"/>
              </a:rPr>
              <a:t>) or Shumaila Ali (</a:t>
            </a:r>
            <a:r>
              <a:rPr lang="en-US" sz="1400" b="0" i="0" u="sng">
                <a:solidFill>
                  <a:srgbClr val="0563C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shumaila.ali@fortbendisd.com</a:t>
            </a:r>
            <a:r>
              <a:rPr lang="en-US" sz="1400" b="0" i="0">
                <a:solidFill>
                  <a:srgbClr val="242424"/>
                </a:solidFill>
                <a:latin typeface="Calibri"/>
                <a:ea typeface="Calibri"/>
                <a:cs typeface="Calibri"/>
                <a:sym typeface="Calibri"/>
              </a:rPr>
              <a:t>) if you would like to sponsor.</a:t>
            </a:r>
            <a:endParaRPr sz="14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846650E-1548-E51A-3BD4-275441CB0EAA}"/>
              </a:ext>
            </a:extLst>
          </p:cNvPr>
          <p:cNvPicPr>
            <a:picLocks noChangeAspect="1"/>
          </p:cNvPicPr>
          <p:nvPr/>
        </p:nvPicPr>
        <p:blipFill>
          <a:blip r:embed="rId9"/>
          <a:stretch>
            <a:fillRect/>
          </a:stretch>
        </p:blipFill>
        <p:spPr>
          <a:xfrm>
            <a:off x="10113346" y="1"/>
            <a:ext cx="1220826" cy="113308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78"/>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HB 3589</a:t>
            </a:r>
            <a:endParaRPr/>
          </a:p>
        </p:txBody>
      </p:sp>
      <p:sp>
        <p:nvSpPr>
          <p:cNvPr id="1216" name="Google Shape;1216;p78"/>
          <p:cNvSpPr txBox="1"/>
          <p:nvPr/>
        </p:nvSpPr>
        <p:spPr>
          <a:xfrm>
            <a:off x="6426200" y="2434429"/>
            <a:ext cx="475932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000000"/>
                </a:solidFill>
                <a:latin typeface="Times New Roman"/>
                <a:ea typeface="Times New Roman"/>
                <a:cs typeface="Times New Roman"/>
                <a:sym typeface="Times New Roman"/>
              </a:rPr>
              <a:t>A bill was filed this session to move the school nutrition programs from the Texas Dept. of Agriculture (TDA) to the Texas Education Agency (TEA).</a:t>
            </a:r>
            <a:endParaRPr/>
          </a:p>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For more information on this bill, please visit:</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https://capitol.texas.gov/tlodocs/88R/billtext/html/HB03589I.htm</a:t>
            </a:r>
            <a:endParaRPr/>
          </a:p>
        </p:txBody>
      </p:sp>
      <p:pic>
        <p:nvPicPr>
          <p:cNvPr id="1217" name="Google Shape;1217;p78"/>
          <p:cNvPicPr preferRelativeResize="0"/>
          <p:nvPr/>
        </p:nvPicPr>
        <p:blipFill rotWithShape="1">
          <a:blip r:embed="rId3">
            <a:alphaModFix/>
          </a:blip>
          <a:srcRect/>
          <a:stretch/>
        </p:blipFill>
        <p:spPr>
          <a:xfrm>
            <a:off x="493529" y="1512724"/>
            <a:ext cx="5094471" cy="453871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80"/>
          <p:cNvSpPr txBox="1">
            <a:spLocks noGrp="1"/>
          </p:cNvSpPr>
          <p:nvPr>
            <p:ph type="title"/>
          </p:nvPr>
        </p:nvSpPr>
        <p:spPr>
          <a:xfrm>
            <a:off x="157942" y="1"/>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Harvest of the Month</a:t>
            </a:r>
            <a:endParaRPr/>
          </a:p>
        </p:txBody>
      </p:sp>
      <p:pic>
        <p:nvPicPr>
          <p:cNvPr id="1223" name="Google Shape;1223;p80"/>
          <p:cNvPicPr preferRelativeResize="0"/>
          <p:nvPr/>
        </p:nvPicPr>
        <p:blipFill rotWithShape="1">
          <a:blip r:embed="rId3">
            <a:alphaModFix/>
          </a:blip>
          <a:srcRect/>
          <a:stretch/>
        </p:blipFill>
        <p:spPr>
          <a:xfrm>
            <a:off x="647273" y="1318016"/>
            <a:ext cx="11147460" cy="543000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g219d79d319d_1_1"/>
          <p:cNvSpPr txBox="1">
            <a:spLocks noGrp="1"/>
          </p:cNvSpPr>
          <p:nvPr>
            <p:ph type="title"/>
          </p:nvPr>
        </p:nvSpPr>
        <p:spPr>
          <a:xfrm>
            <a:off x="157942" y="1"/>
            <a:ext cx="12034200" cy="113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PET DAY at HIGHTOWER HS</a:t>
            </a:r>
            <a:endParaRPr/>
          </a:p>
        </p:txBody>
      </p:sp>
      <p:pic>
        <p:nvPicPr>
          <p:cNvPr id="1229" name="Google Shape;1229;g219d79d319d_1_1"/>
          <p:cNvPicPr preferRelativeResize="0"/>
          <p:nvPr/>
        </p:nvPicPr>
        <p:blipFill>
          <a:blip r:embed="rId3">
            <a:alphaModFix/>
          </a:blip>
          <a:stretch>
            <a:fillRect/>
          </a:stretch>
        </p:blipFill>
        <p:spPr>
          <a:xfrm>
            <a:off x="3646300" y="1077500"/>
            <a:ext cx="4379638" cy="5839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6"/>
          <p:cNvPicPr preferRelativeResize="0"/>
          <p:nvPr/>
        </p:nvPicPr>
        <p:blipFill rotWithShape="1">
          <a:blip r:embed="rId3">
            <a:alphaModFix/>
          </a:blip>
          <a:srcRect/>
          <a:stretch/>
        </p:blipFill>
        <p:spPr>
          <a:xfrm>
            <a:off x="0" y="147518"/>
            <a:ext cx="12192000" cy="671048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g219d79d319d_1_8"/>
          <p:cNvSpPr txBox="1">
            <a:spLocks noGrp="1"/>
          </p:cNvSpPr>
          <p:nvPr>
            <p:ph type="title"/>
          </p:nvPr>
        </p:nvSpPr>
        <p:spPr>
          <a:xfrm>
            <a:off x="157942" y="1"/>
            <a:ext cx="12034200" cy="113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Girls On the Run</a:t>
            </a:r>
            <a:endParaRPr/>
          </a:p>
        </p:txBody>
      </p:sp>
      <p:pic>
        <p:nvPicPr>
          <p:cNvPr id="1235" name="Google Shape;1235;g219d79d319d_1_8"/>
          <p:cNvPicPr preferRelativeResize="0"/>
          <p:nvPr/>
        </p:nvPicPr>
        <p:blipFill rotWithShape="1">
          <a:blip r:embed="rId3">
            <a:alphaModFix/>
          </a:blip>
          <a:srcRect l="31124" t="21405" r="38494" b="9342"/>
          <a:stretch/>
        </p:blipFill>
        <p:spPr>
          <a:xfrm>
            <a:off x="7023275" y="3679600"/>
            <a:ext cx="2478773" cy="3178400"/>
          </a:xfrm>
          <a:prstGeom prst="rect">
            <a:avLst/>
          </a:prstGeom>
          <a:noFill/>
          <a:ln>
            <a:noFill/>
          </a:ln>
        </p:spPr>
      </p:pic>
      <p:pic>
        <p:nvPicPr>
          <p:cNvPr id="1236" name="Google Shape;1236;g219d79d319d_1_8"/>
          <p:cNvPicPr preferRelativeResize="0"/>
          <p:nvPr/>
        </p:nvPicPr>
        <p:blipFill rotWithShape="1">
          <a:blip r:embed="rId4">
            <a:alphaModFix/>
          </a:blip>
          <a:srcRect l="2795" t="29307" r="4034" b="27605"/>
          <a:stretch/>
        </p:blipFill>
        <p:spPr>
          <a:xfrm>
            <a:off x="157950" y="1038650"/>
            <a:ext cx="10630699" cy="27655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219d79d319d_0_23"/>
          <p:cNvSpPr txBox="1">
            <a:spLocks noGrp="1"/>
          </p:cNvSpPr>
          <p:nvPr>
            <p:ph type="title"/>
          </p:nvPr>
        </p:nvSpPr>
        <p:spPr>
          <a:xfrm>
            <a:off x="157942" y="1"/>
            <a:ext cx="12034200" cy="113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t>Newest SHAC Members</a:t>
            </a:r>
            <a:endParaRPr/>
          </a:p>
        </p:txBody>
      </p:sp>
      <p:sp>
        <p:nvSpPr>
          <p:cNvPr id="1242" name="Google Shape;1242;g219d79d319d_0_23"/>
          <p:cNvSpPr txBox="1"/>
          <p:nvPr/>
        </p:nvSpPr>
        <p:spPr>
          <a:xfrm>
            <a:off x="1841400" y="2091625"/>
            <a:ext cx="9242400" cy="2940000"/>
          </a:xfrm>
          <a:prstGeom prst="rect">
            <a:avLst/>
          </a:prstGeom>
          <a:noFill/>
          <a:ln>
            <a:noFill/>
          </a:ln>
        </p:spPr>
        <p:txBody>
          <a:bodyPr spcFirstLastPara="1" wrap="square" lIns="91425" tIns="91425" rIns="91425" bIns="91425" anchor="t" anchorCtr="0">
            <a:spAutoFit/>
          </a:bodyPr>
          <a:lstStyle/>
          <a:p>
            <a:pPr marL="457200" lvl="0" indent="-438150" algn="l" rtl="0">
              <a:spcBef>
                <a:spcPts val="0"/>
              </a:spcBef>
              <a:spcAft>
                <a:spcPts val="0"/>
              </a:spcAft>
              <a:buSzPts val="3300"/>
              <a:buFont typeface="Calibri"/>
              <a:buChar char="●"/>
            </a:pPr>
            <a:r>
              <a:rPr lang="en-US" sz="3300">
                <a:latin typeface="Calibri"/>
                <a:ea typeface="Calibri"/>
                <a:cs typeface="Calibri"/>
                <a:sym typeface="Calibri"/>
              </a:rPr>
              <a:t>Vanessa Gaona</a:t>
            </a:r>
            <a:endParaRPr sz="3300">
              <a:latin typeface="Calibri"/>
              <a:ea typeface="Calibri"/>
              <a:cs typeface="Calibri"/>
              <a:sym typeface="Calibri"/>
            </a:endParaRPr>
          </a:p>
          <a:p>
            <a:pPr marL="457200" lvl="0" indent="-438150" algn="l" rtl="0">
              <a:spcBef>
                <a:spcPts val="0"/>
              </a:spcBef>
              <a:spcAft>
                <a:spcPts val="0"/>
              </a:spcAft>
              <a:buSzPts val="3300"/>
              <a:buFont typeface="Calibri"/>
              <a:buChar char="●"/>
            </a:pPr>
            <a:r>
              <a:rPr lang="en-US" sz="3300">
                <a:latin typeface="Calibri"/>
                <a:ea typeface="Calibri"/>
                <a:cs typeface="Calibri"/>
                <a:sym typeface="Calibri"/>
              </a:rPr>
              <a:t>Markita Harrell</a:t>
            </a:r>
            <a:endParaRPr sz="3300">
              <a:latin typeface="Calibri"/>
              <a:ea typeface="Calibri"/>
              <a:cs typeface="Calibri"/>
              <a:sym typeface="Calibri"/>
            </a:endParaRPr>
          </a:p>
          <a:p>
            <a:pPr marL="457200" lvl="0" indent="-438150" algn="l" rtl="0">
              <a:spcBef>
                <a:spcPts val="0"/>
              </a:spcBef>
              <a:spcAft>
                <a:spcPts val="0"/>
              </a:spcAft>
              <a:buSzPts val="3300"/>
              <a:buFont typeface="Calibri"/>
              <a:buChar char="●"/>
            </a:pPr>
            <a:r>
              <a:rPr lang="en-US" sz="3300">
                <a:latin typeface="Calibri"/>
                <a:ea typeface="Calibri"/>
                <a:cs typeface="Calibri"/>
                <a:sym typeface="Calibri"/>
              </a:rPr>
              <a:t>Eugenia Peck</a:t>
            </a:r>
            <a:endParaRPr sz="3300">
              <a:latin typeface="Calibri"/>
              <a:ea typeface="Calibri"/>
              <a:cs typeface="Calibri"/>
              <a:sym typeface="Calibri"/>
            </a:endParaRPr>
          </a:p>
          <a:p>
            <a:pPr marL="457200" lvl="0" indent="-438150" algn="l" rtl="0">
              <a:spcBef>
                <a:spcPts val="0"/>
              </a:spcBef>
              <a:spcAft>
                <a:spcPts val="0"/>
              </a:spcAft>
              <a:buSzPts val="3300"/>
              <a:buFont typeface="Calibri"/>
              <a:buChar char="●"/>
            </a:pPr>
            <a:r>
              <a:rPr lang="en-US" sz="3300">
                <a:latin typeface="Calibri"/>
                <a:ea typeface="Calibri"/>
                <a:cs typeface="Calibri"/>
                <a:sym typeface="Calibri"/>
              </a:rPr>
              <a:t>Ayesha Peck</a:t>
            </a:r>
            <a:endParaRPr sz="3300">
              <a:latin typeface="Calibri"/>
              <a:ea typeface="Calibri"/>
              <a:cs typeface="Calibri"/>
              <a:sym typeface="Calibri"/>
            </a:endParaRPr>
          </a:p>
          <a:p>
            <a:pPr marL="457200" lvl="0" indent="-438150" algn="l" rtl="0">
              <a:spcBef>
                <a:spcPts val="0"/>
              </a:spcBef>
              <a:spcAft>
                <a:spcPts val="0"/>
              </a:spcAft>
              <a:buSzPts val="3300"/>
              <a:buFont typeface="Calibri"/>
              <a:buChar char="●"/>
            </a:pPr>
            <a:r>
              <a:rPr lang="en-US" sz="3300">
                <a:latin typeface="Calibri"/>
                <a:ea typeface="Calibri"/>
                <a:cs typeface="Calibri"/>
                <a:sym typeface="Calibri"/>
              </a:rPr>
              <a:t>Catalina Flores-Rau</a:t>
            </a:r>
            <a:endParaRPr sz="3300">
              <a:latin typeface="Calibri"/>
              <a:ea typeface="Calibri"/>
              <a:cs typeface="Calibri"/>
              <a:sym typeface="Calibri"/>
            </a:endParaRPr>
          </a:p>
          <a:p>
            <a:pPr marL="457200" lvl="0" indent="0" algn="l" rtl="0">
              <a:spcBef>
                <a:spcPts val="0"/>
              </a:spcBef>
              <a:spcAft>
                <a:spcPts val="0"/>
              </a:spcAft>
              <a:buNone/>
            </a:pPr>
            <a:endParaRPr>
              <a:latin typeface="Calibri"/>
              <a:ea typeface="Calibri"/>
              <a:cs typeface="Calibri"/>
              <a:sym typeface="Calibri"/>
            </a:endParaRPr>
          </a:p>
        </p:txBody>
      </p:sp>
      <p:sp>
        <p:nvSpPr>
          <p:cNvPr id="1243" name="Google Shape;1243;g219d79d319d_0_23"/>
          <p:cNvSpPr txBox="1"/>
          <p:nvPr/>
        </p:nvSpPr>
        <p:spPr>
          <a:xfrm>
            <a:off x="2939150" y="5703600"/>
            <a:ext cx="5134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A HUGE THANK YOU to our NEWEST members, and our continuing members!  We need everyone’s help on our SHAC!</a:t>
            </a:r>
            <a:endParaRPr>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81"/>
          <p:cNvSpPr txBox="1">
            <a:spLocks noGrp="1"/>
          </p:cNvSpPr>
          <p:nvPr>
            <p:ph type="title"/>
          </p:nvPr>
        </p:nvSpPr>
        <p:spPr>
          <a:xfrm>
            <a:off x="838200" y="4551786"/>
            <a:ext cx="10515600" cy="84853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alibri"/>
              <a:buNone/>
            </a:pPr>
            <a:r>
              <a:rPr lang="en-US"/>
              <a:t>Advocacy Announcements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82"/>
          <p:cNvPicPr preferRelativeResize="0"/>
          <p:nvPr/>
        </p:nvPicPr>
        <p:blipFill rotWithShape="1">
          <a:blip r:embed="rId3">
            <a:alphaModFix/>
          </a:blip>
          <a:srcRect l="25097" t="22545" r="20367" b="12727"/>
          <a:stretch/>
        </p:blipFill>
        <p:spPr>
          <a:xfrm>
            <a:off x="1768019" y="239860"/>
            <a:ext cx="7582457" cy="5900948"/>
          </a:xfrm>
          <a:prstGeom prst="rect">
            <a:avLst/>
          </a:prstGeom>
          <a:noFill/>
          <a:ln>
            <a:noFill/>
          </a:ln>
        </p:spPr>
      </p:pic>
      <p:sp>
        <p:nvSpPr>
          <p:cNvPr id="1254" name="Google Shape;1254;p82"/>
          <p:cNvSpPr/>
          <p:nvPr/>
        </p:nvSpPr>
        <p:spPr>
          <a:xfrm>
            <a:off x="6764593" y="2713702"/>
            <a:ext cx="4790097" cy="360843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55" name="Google Shape;1255;p82"/>
          <p:cNvPicPr preferRelativeResize="0"/>
          <p:nvPr/>
        </p:nvPicPr>
        <p:blipFill rotWithShape="1">
          <a:blip r:embed="rId4">
            <a:alphaModFix/>
          </a:blip>
          <a:srcRect l="26936" t="33978" r="41855" b="13038"/>
          <a:stretch/>
        </p:blipFill>
        <p:spPr>
          <a:xfrm>
            <a:off x="7678993" y="2507225"/>
            <a:ext cx="3805084" cy="363358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Google Shape;1260;p83"/>
          <p:cNvPicPr preferRelativeResize="0"/>
          <p:nvPr/>
        </p:nvPicPr>
        <p:blipFill rotWithShape="1">
          <a:blip r:embed="rId3">
            <a:alphaModFix/>
          </a:blip>
          <a:srcRect l="61773" t="73341" r="5322" b="12830"/>
          <a:stretch/>
        </p:blipFill>
        <p:spPr>
          <a:xfrm>
            <a:off x="324465" y="1779996"/>
            <a:ext cx="6331976" cy="1507459"/>
          </a:xfrm>
          <a:prstGeom prst="rect">
            <a:avLst/>
          </a:prstGeom>
          <a:noFill/>
          <a:ln>
            <a:noFill/>
          </a:ln>
        </p:spPr>
      </p:pic>
      <p:pic>
        <p:nvPicPr>
          <p:cNvPr id="1261" name="Google Shape;1261;p83"/>
          <p:cNvPicPr preferRelativeResize="0"/>
          <p:nvPr/>
        </p:nvPicPr>
        <p:blipFill rotWithShape="1">
          <a:blip r:embed="rId3">
            <a:alphaModFix/>
          </a:blip>
          <a:srcRect l="62979" t="24061" r="5322" b="59494"/>
          <a:stretch/>
        </p:blipFill>
        <p:spPr>
          <a:xfrm>
            <a:off x="556591" y="0"/>
            <a:ext cx="6099850" cy="1779996"/>
          </a:xfrm>
          <a:prstGeom prst="rect">
            <a:avLst/>
          </a:prstGeom>
          <a:noFill/>
          <a:ln>
            <a:noFill/>
          </a:ln>
        </p:spPr>
      </p:pic>
      <p:pic>
        <p:nvPicPr>
          <p:cNvPr id="1262" name="Google Shape;1262;p83"/>
          <p:cNvPicPr preferRelativeResize="0"/>
          <p:nvPr/>
        </p:nvPicPr>
        <p:blipFill rotWithShape="1">
          <a:blip r:embed="rId4">
            <a:alphaModFix/>
          </a:blip>
          <a:srcRect l="63715" t="24800" r="4272" b="21648"/>
          <a:stretch/>
        </p:blipFill>
        <p:spPr>
          <a:xfrm>
            <a:off x="6774512" y="936871"/>
            <a:ext cx="5584636" cy="5255143"/>
          </a:xfrm>
          <a:prstGeom prst="rect">
            <a:avLst/>
          </a:prstGeom>
          <a:noFill/>
          <a:ln>
            <a:noFill/>
          </a:ln>
        </p:spPr>
      </p:pic>
      <p:pic>
        <p:nvPicPr>
          <p:cNvPr id="1263" name="Google Shape;1263;p83" descr="Question mark with solid fill"/>
          <p:cNvPicPr preferRelativeResize="0"/>
          <p:nvPr/>
        </p:nvPicPr>
        <p:blipFill rotWithShape="1">
          <a:blip r:embed="rId5">
            <a:alphaModFix/>
          </a:blip>
          <a:srcRect/>
          <a:stretch/>
        </p:blipFill>
        <p:spPr>
          <a:xfrm>
            <a:off x="2289805" y="3743681"/>
            <a:ext cx="2091364" cy="209136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pic>
        <p:nvPicPr>
          <p:cNvPr id="1268" name="Google Shape;1268;p84"/>
          <p:cNvPicPr preferRelativeResize="0"/>
          <p:nvPr/>
        </p:nvPicPr>
        <p:blipFill rotWithShape="1">
          <a:blip r:embed="rId3">
            <a:alphaModFix/>
          </a:blip>
          <a:srcRect l="63435" t="26245" r="5030" b="18810"/>
          <a:stretch/>
        </p:blipFill>
        <p:spPr>
          <a:xfrm>
            <a:off x="5671930" y="1194955"/>
            <a:ext cx="5777948" cy="5663045"/>
          </a:xfrm>
          <a:prstGeom prst="rect">
            <a:avLst/>
          </a:prstGeom>
          <a:noFill/>
          <a:ln>
            <a:noFill/>
          </a:ln>
        </p:spPr>
      </p:pic>
      <p:pic>
        <p:nvPicPr>
          <p:cNvPr id="1269" name="Google Shape;1269;p84"/>
          <p:cNvPicPr preferRelativeResize="0"/>
          <p:nvPr/>
        </p:nvPicPr>
        <p:blipFill rotWithShape="1">
          <a:blip r:embed="rId4">
            <a:alphaModFix/>
          </a:blip>
          <a:srcRect l="27251" t="22545" r="20612" b="50723"/>
          <a:stretch/>
        </p:blipFill>
        <p:spPr>
          <a:xfrm rot="-1912698">
            <a:off x="-422903" y="1102634"/>
            <a:ext cx="6997723" cy="235262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85"/>
          <p:cNvPicPr preferRelativeResize="0"/>
          <p:nvPr/>
        </p:nvPicPr>
        <p:blipFill rotWithShape="1">
          <a:blip r:embed="rId3">
            <a:alphaModFix/>
          </a:blip>
          <a:srcRect l="26848" t="32850" r="4021" b="34686"/>
          <a:stretch/>
        </p:blipFill>
        <p:spPr>
          <a:xfrm>
            <a:off x="407025" y="1987826"/>
            <a:ext cx="11739537" cy="3405809"/>
          </a:xfrm>
          <a:prstGeom prst="rect">
            <a:avLst/>
          </a:prstGeom>
          <a:noFill/>
          <a:ln>
            <a:noFill/>
          </a:ln>
        </p:spPr>
      </p:pic>
      <p:pic>
        <p:nvPicPr>
          <p:cNvPr id="1275" name="Google Shape;1275;p85"/>
          <p:cNvPicPr preferRelativeResize="0"/>
          <p:nvPr/>
        </p:nvPicPr>
        <p:blipFill rotWithShape="1">
          <a:blip r:embed="rId4">
            <a:alphaModFix/>
          </a:blip>
          <a:srcRect l="20916" t="11401" r="15942" b="73100"/>
          <a:stretch/>
        </p:blipFill>
        <p:spPr>
          <a:xfrm>
            <a:off x="0" y="11596"/>
            <a:ext cx="12192000" cy="1683423"/>
          </a:xfrm>
          <a:prstGeom prst="rect">
            <a:avLst/>
          </a:prstGeom>
          <a:noFill/>
          <a:ln>
            <a:noFill/>
          </a:ln>
        </p:spPr>
      </p:pic>
      <p:pic>
        <p:nvPicPr>
          <p:cNvPr id="1276" name="Google Shape;1276;p85"/>
          <p:cNvPicPr preferRelativeResize="0"/>
          <p:nvPr/>
        </p:nvPicPr>
        <p:blipFill rotWithShape="1">
          <a:blip r:embed="rId4">
            <a:alphaModFix/>
          </a:blip>
          <a:srcRect l="22038" t="44350" r="22621" b="46974"/>
          <a:stretch/>
        </p:blipFill>
        <p:spPr>
          <a:xfrm>
            <a:off x="1100618" y="424070"/>
            <a:ext cx="9990763" cy="88126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86"/>
          <p:cNvPicPr preferRelativeResize="0"/>
          <p:nvPr/>
        </p:nvPicPr>
        <p:blipFill rotWithShape="1">
          <a:blip r:embed="rId3">
            <a:alphaModFix/>
          </a:blip>
          <a:srcRect l="27065" t="34589" r="34564" b="25796"/>
          <a:stretch/>
        </p:blipFill>
        <p:spPr>
          <a:xfrm>
            <a:off x="1855303" y="702364"/>
            <a:ext cx="9698330" cy="56321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pic>
        <p:nvPicPr>
          <p:cNvPr id="1286" name="Google Shape;1286;p87"/>
          <p:cNvPicPr preferRelativeResize="0"/>
          <p:nvPr/>
        </p:nvPicPr>
        <p:blipFill rotWithShape="1">
          <a:blip r:embed="rId3">
            <a:alphaModFix/>
          </a:blip>
          <a:srcRect l="65749" t="66081" r="6189" b="18810"/>
          <a:stretch/>
        </p:blipFill>
        <p:spPr>
          <a:xfrm>
            <a:off x="1763726" y="2117034"/>
            <a:ext cx="8664547" cy="262393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88"/>
          <p:cNvSpPr txBox="1">
            <a:spLocks noGrp="1"/>
          </p:cNvSpPr>
          <p:nvPr>
            <p:ph type="title"/>
          </p:nvPr>
        </p:nvSpPr>
        <p:spPr>
          <a:xfrm>
            <a:off x="78971" y="1127520"/>
            <a:ext cx="12034058" cy="11330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solidFill>
                  <a:schemeClr val="dk1"/>
                </a:solidFill>
              </a:rPr>
              <a:t>Subcommittees Convene</a:t>
            </a:r>
            <a:endParaRPr/>
          </a:p>
        </p:txBody>
      </p:sp>
      <p:pic>
        <p:nvPicPr>
          <p:cNvPr id="1292" name="Google Shape;1292;p88"/>
          <p:cNvPicPr preferRelativeResize="0"/>
          <p:nvPr/>
        </p:nvPicPr>
        <p:blipFill rotWithShape="1">
          <a:blip r:embed="rId3">
            <a:alphaModFix/>
          </a:blip>
          <a:srcRect/>
          <a:stretch/>
        </p:blipFill>
        <p:spPr>
          <a:xfrm>
            <a:off x="939800" y="2629932"/>
            <a:ext cx="4823808" cy="3035300"/>
          </a:xfrm>
          <a:prstGeom prst="rect">
            <a:avLst/>
          </a:prstGeom>
          <a:noFill/>
          <a:ln>
            <a:noFill/>
          </a:ln>
        </p:spPr>
      </p:pic>
      <p:sp>
        <p:nvSpPr>
          <p:cNvPr id="1293" name="Google Shape;1293;p88"/>
          <p:cNvSpPr txBox="1"/>
          <p:nvPr/>
        </p:nvSpPr>
        <p:spPr>
          <a:xfrm flipH="1">
            <a:off x="7703817" y="2457966"/>
            <a:ext cx="2976882" cy="310854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Health &amp; PE</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Nutrition</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SEL</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SHAC Action</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Staff Wellness</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Health &amp; Safety</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Advocacy</a:t>
            </a:r>
            <a:endParaRPr/>
          </a:p>
        </p:txBody>
      </p:sp>
      <p:sp>
        <p:nvSpPr>
          <p:cNvPr id="1294" name="Google Shape;1294;p88"/>
          <p:cNvSpPr txBox="1"/>
          <p:nvPr/>
        </p:nvSpPr>
        <p:spPr>
          <a:xfrm>
            <a:off x="419100" y="5969000"/>
            <a:ext cx="110617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00000"/>
                </a:solidFill>
                <a:latin typeface="Calibri"/>
                <a:ea typeface="Calibri"/>
                <a:cs typeface="Calibri"/>
                <a:sym typeface="Calibri"/>
              </a:rPr>
              <a:t>Everyone is encouraged to join one of these subcommittees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7"/>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89"/>
          <p:cNvPicPr preferRelativeResize="0"/>
          <p:nvPr/>
        </p:nvPicPr>
        <p:blipFill rotWithShape="1">
          <a:blip r:embed="rId3">
            <a:alphaModFix/>
          </a:blip>
          <a:srcRect/>
          <a:stretch/>
        </p:blipFill>
        <p:spPr>
          <a:xfrm>
            <a:off x="380133" y="609600"/>
            <a:ext cx="6275027" cy="3848100"/>
          </a:xfrm>
          <a:prstGeom prst="rect">
            <a:avLst/>
          </a:prstGeom>
          <a:noFill/>
          <a:ln>
            <a:noFill/>
          </a:ln>
        </p:spPr>
      </p:pic>
      <p:sp>
        <p:nvSpPr>
          <p:cNvPr id="1300" name="Google Shape;1300;p89"/>
          <p:cNvSpPr txBox="1"/>
          <p:nvPr/>
        </p:nvSpPr>
        <p:spPr>
          <a:xfrm>
            <a:off x="1257300" y="5740400"/>
            <a:ext cx="96774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Upcoming SHAC Meeting</a:t>
            </a:r>
            <a:endParaRPr/>
          </a:p>
        </p:txBody>
      </p:sp>
      <p:sp>
        <p:nvSpPr>
          <p:cNvPr id="1301" name="Google Shape;1301;p89"/>
          <p:cNvSpPr txBox="1"/>
          <p:nvPr/>
        </p:nvSpPr>
        <p:spPr>
          <a:xfrm>
            <a:off x="7162800" y="194270"/>
            <a:ext cx="3937000" cy="45243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lt1"/>
                </a:solidFill>
                <a:latin typeface="Calibri"/>
                <a:ea typeface="Calibri"/>
                <a:cs typeface="Calibri"/>
                <a:sym typeface="Calibri"/>
              </a:rPr>
              <a:t>General SHAC Meeting</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May 17, 2023</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12 pm – 2 pm</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Fort Bend ISD</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Administration Building:</a:t>
            </a:r>
            <a:endParaRPr/>
          </a:p>
          <a:p>
            <a:pPr marL="0" marR="0" lvl="0" indent="0" algn="ctr" rtl="0">
              <a:spcBef>
                <a:spcPts val="0"/>
              </a:spcBef>
              <a:spcAft>
                <a:spcPts val="0"/>
              </a:spcAft>
              <a:buNone/>
            </a:pPr>
            <a:r>
              <a:rPr lang="en-US" sz="2400">
                <a:solidFill>
                  <a:schemeClr val="lt1"/>
                </a:solidFill>
                <a:latin typeface="Calibri"/>
                <a:ea typeface="Calibri"/>
                <a:cs typeface="Calibri"/>
                <a:sym typeface="Calibri"/>
              </a:rPr>
              <a:t>Board Room</a:t>
            </a:r>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a:solidFill>
                  <a:schemeClr val="lt1"/>
                </a:solidFill>
                <a:latin typeface="Calibri"/>
                <a:ea typeface="Calibri"/>
                <a:cs typeface="Calibri"/>
                <a:sym typeface="Calibri"/>
              </a:rPr>
              <a:t>16431 Lexington Blvd</a:t>
            </a:r>
            <a:endParaRPr/>
          </a:p>
          <a:p>
            <a:pPr marL="0" marR="0" lvl="0" indent="0" algn="ctr" rtl="0">
              <a:spcBef>
                <a:spcPts val="0"/>
              </a:spcBef>
              <a:spcAft>
                <a:spcPts val="0"/>
              </a:spcAft>
              <a:buNone/>
            </a:pPr>
            <a:r>
              <a:rPr lang="en-US" sz="1600">
                <a:solidFill>
                  <a:schemeClr val="lt1"/>
                </a:solidFill>
                <a:latin typeface="Calibri"/>
                <a:ea typeface="Calibri"/>
                <a:cs typeface="Calibri"/>
                <a:sym typeface="Calibri"/>
              </a:rPr>
              <a:t>Sugar Land, TX 77479</a:t>
            </a:r>
            <a:endParaRPr/>
          </a:p>
        </p:txBody>
      </p:sp>
      <p:sp>
        <p:nvSpPr>
          <p:cNvPr id="1302" name="Google Shape;1302;p89"/>
          <p:cNvSpPr txBox="1"/>
          <p:nvPr/>
        </p:nvSpPr>
        <p:spPr>
          <a:xfrm>
            <a:off x="1257300" y="5029200"/>
            <a:ext cx="89916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Calibri"/>
                <a:ea typeface="Calibri"/>
                <a:cs typeface="Calibri"/>
                <a:sym typeface="Calibri"/>
              </a:rPr>
              <a:t>Join us for the last General SHAC meeting of this school year!</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rchiveVTI">
  <a:themeElements>
    <a:clrScheme name="Archive">
      <a:dk1>
        <a:srgbClr val="000000"/>
      </a:dk1>
      <a:lt1>
        <a:srgbClr val="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BCHHS">
      <a:dk1>
        <a:srgbClr val="000000"/>
      </a:dk1>
      <a:lt1>
        <a:srgbClr val="FFFFFF"/>
      </a:lt1>
      <a:dk2>
        <a:srgbClr val="44546A"/>
      </a:dk2>
      <a:lt2>
        <a:srgbClr val="E7E6E6"/>
      </a:lt2>
      <a:accent1>
        <a:srgbClr val="009C10"/>
      </a:accent1>
      <a:accent2>
        <a:srgbClr val="002A5C"/>
      </a:accent2>
      <a:accent3>
        <a:srgbClr val="9ACBFC"/>
      </a:accent3>
      <a:accent4>
        <a:srgbClr val="72AF70"/>
      </a:accent4>
      <a:accent5>
        <a:srgbClr val="5B9BD5"/>
      </a:accent5>
      <a:accent6>
        <a:srgbClr val="70AD47"/>
      </a:accent6>
      <a:hlink>
        <a:srgbClr val="023160"/>
      </a:hlink>
      <a:folHlink>
        <a:srgbClr val="48A1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FBISD">
      <a:dk1>
        <a:srgbClr val="000000"/>
      </a:dk1>
      <a:lt1>
        <a:srgbClr val="FFFFFF"/>
      </a:lt1>
      <a:dk2>
        <a:srgbClr val="312A23"/>
      </a:dk2>
      <a:lt2>
        <a:srgbClr val="E7E6E6"/>
      </a:lt2>
      <a:accent1>
        <a:srgbClr val="003865"/>
      </a:accent1>
      <a:accent2>
        <a:srgbClr val="CB6015"/>
      </a:accent2>
      <a:accent3>
        <a:srgbClr val="8A2A2B"/>
      </a:accent3>
      <a:accent4>
        <a:srgbClr val="FFB81C"/>
      </a:accent4>
      <a:accent5>
        <a:srgbClr val="00778B"/>
      </a:accent5>
      <a:accent6>
        <a:srgbClr val="509E2F"/>
      </a:accent6>
      <a:hlink>
        <a:srgbClr val="B7A99A"/>
      </a:hlink>
      <a:folHlink>
        <a:srgbClr val="64266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3063</Words>
  <Application>Microsoft Office PowerPoint</Application>
  <PresentationFormat>Widescreen</PresentationFormat>
  <Paragraphs>435</Paragraphs>
  <Slides>91</Slides>
  <Notes>91</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91</vt:i4>
      </vt:variant>
    </vt:vector>
  </HeadingPairs>
  <TitlesOfParts>
    <vt:vector size="105" baseType="lpstr">
      <vt:lpstr>Arial</vt:lpstr>
      <vt:lpstr>Times New Roman</vt:lpstr>
      <vt:lpstr>Calibri</vt:lpstr>
      <vt:lpstr>Century Gothic</vt:lpstr>
      <vt:lpstr>Noto Sans Symbols</vt:lpstr>
      <vt:lpstr>Courier New</vt:lpstr>
      <vt:lpstr>Office Theme</vt:lpstr>
      <vt:lpstr>1_Office Theme</vt:lpstr>
      <vt:lpstr>ArchiveVTI</vt:lpstr>
      <vt:lpstr>2_Office Theme</vt:lpstr>
      <vt:lpstr>3_Office Theme</vt:lpstr>
      <vt:lpstr>4_Office Theme</vt:lpstr>
      <vt:lpstr>6_Office Theme</vt:lpstr>
      <vt:lpstr>5_Office Theme</vt:lpstr>
      <vt:lpstr>SHAC Advocates!</vt:lpstr>
      <vt:lpstr>Welcome &amp; Wellness Moment</vt:lpstr>
      <vt:lpstr>FBISD Bond presentation: How Does It Pertain to Wellness? Bryan Guinn FBISD Chief Financial Officer</vt:lpstr>
      <vt:lpstr>PowerPoint Presentation</vt:lpstr>
      <vt:lpstr>Getting to Know…</vt:lpstr>
      <vt:lpstr>     ADVOCACY SUBCOMMITTEE LEADS</vt:lpstr>
      <vt:lpstr>The Education Ecosystem in Texas &amp; Legislative Update Dax Gonzalez, Division Director Texas Association of School Boards, Governmental 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Advocacy Committee: An Introduction &amp; Resources Rocaille Roberts Advocacy Subcommittee Lead</vt:lpstr>
      <vt:lpstr>ADVOCACY SUBCOMMITTEE GOALS   </vt:lpstr>
      <vt:lpstr>ADVOCACY SUBCOMMITTEE GOALS   </vt:lpstr>
      <vt:lpstr>SHAC ADVOCACY RESOURCES</vt:lpstr>
      <vt:lpstr>Community Health Assessment Fort Bend County Health &amp; Human Services Carrie Rai MA, MSW, LMSW Performance &amp; Innovation Specialist</vt:lpstr>
      <vt:lpstr>PowerPoint Presentation</vt:lpstr>
      <vt:lpstr>Community Health Assessment    FORT BEND COUNTY HEALTH &amp; HUMAN SERVICES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Brain Break “Laughter Yoga” Chassidy Olainu-Alade FBISD Coordinator of  Community and Civic Engagement</vt:lpstr>
      <vt:lpstr>Laughter Yoga </vt:lpstr>
      <vt:lpstr>PowerPoint Presentation</vt:lpstr>
      <vt:lpstr>“Ha”maste</vt:lpstr>
      <vt:lpstr>Electric Shock </vt:lpstr>
      <vt:lpstr>Cell Phone </vt:lpstr>
      <vt:lpstr>Drive Home </vt:lpstr>
      <vt:lpstr>Approve Minutes</vt:lpstr>
      <vt:lpstr>Celebrations &amp; Announcements LaDonna Green FBISD Wellness, Health &amp; Prevention Specialist</vt:lpstr>
      <vt:lpstr>CND Celebrations</vt:lpstr>
      <vt:lpstr>Donate to the FBISD Shared Dreams Feminine Hygiene  Drive Today!</vt:lpstr>
      <vt:lpstr>PowerPoint Presentation</vt:lpstr>
      <vt:lpstr>Blood Drive 4/20</vt:lpstr>
      <vt:lpstr>PowerPoint Presentation</vt:lpstr>
      <vt:lpstr>FBISD Wellness Heroes </vt:lpstr>
      <vt:lpstr>SHAC Shirts For Sale</vt:lpstr>
      <vt:lpstr>DEA Drug Take Back Day</vt:lpstr>
      <vt:lpstr>Nurse Appreciation Week</vt:lpstr>
      <vt:lpstr>HB 3589</vt:lpstr>
      <vt:lpstr>Harvest of the Month</vt:lpstr>
      <vt:lpstr>PET DAY at HIGHTOWER HS</vt:lpstr>
      <vt:lpstr>Girls On the Run</vt:lpstr>
      <vt:lpstr>Newest SHAC Members</vt:lpstr>
      <vt:lpstr>Advocacy Announcements</vt:lpstr>
      <vt:lpstr>PowerPoint Presentation</vt:lpstr>
      <vt:lpstr>PowerPoint Presentation</vt:lpstr>
      <vt:lpstr>PowerPoint Presentation</vt:lpstr>
      <vt:lpstr>PowerPoint Presentation</vt:lpstr>
      <vt:lpstr>PowerPoint Presentation</vt:lpstr>
      <vt:lpstr>PowerPoint Presentation</vt:lpstr>
      <vt:lpstr>Subcommittees Convene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SHAC Advocates!</dc:title>
  <dc:creator>Williams, Kelly</dc:creator>
  <cp:lastModifiedBy>Green, Ladonna</cp:lastModifiedBy>
  <cp:revision>3</cp:revision>
  <dcterms:created xsi:type="dcterms:W3CDTF">2022-05-20T14:55:30Z</dcterms:created>
  <dcterms:modified xsi:type="dcterms:W3CDTF">2023-04-20T15:21:54Z</dcterms:modified>
</cp:coreProperties>
</file>