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288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A3B8B88-9940-4B4C-B9FD-A4A752EF0B58}"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7CF454-7F17-4B15-87AC-7059E65171BC}" type="slidenum">
              <a:rPr lang="en-US" smtClean="0"/>
              <a:t>‹#›</a:t>
            </a:fld>
            <a:endParaRPr lang="en-US"/>
          </a:p>
        </p:txBody>
      </p:sp>
    </p:spTree>
    <p:extLst>
      <p:ext uri="{BB962C8B-B14F-4D97-AF65-F5344CB8AC3E}">
        <p14:creationId xmlns:p14="http://schemas.microsoft.com/office/powerpoint/2010/main" val="2110278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3B8B88-9940-4B4C-B9FD-A4A752EF0B58}"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7CF454-7F17-4B15-87AC-7059E65171BC}" type="slidenum">
              <a:rPr lang="en-US" smtClean="0"/>
              <a:t>‹#›</a:t>
            </a:fld>
            <a:endParaRPr lang="en-US"/>
          </a:p>
        </p:txBody>
      </p:sp>
    </p:spTree>
    <p:extLst>
      <p:ext uri="{BB962C8B-B14F-4D97-AF65-F5344CB8AC3E}">
        <p14:creationId xmlns:p14="http://schemas.microsoft.com/office/powerpoint/2010/main" val="1453900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3B8B88-9940-4B4C-B9FD-A4A752EF0B58}"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7CF454-7F17-4B15-87AC-7059E65171BC}" type="slidenum">
              <a:rPr lang="en-US" smtClean="0"/>
              <a:t>‹#›</a:t>
            </a:fld>
            <a:endParaRPr lang="en-US"/>
          </a:p>
        </p:txBody>
      </p:sp>
    </p:spTree>
    <p:extLst>
      <p:ext uri="{BB962C8B-B14F-4D97-AF65-F5344CB8AC3E}">
        <p14:creationId xmlns:p14="http://schemas.microsoft.com/office/powerpoint/2010/main" val="2012182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3B8B88-9940-4B4C-B9FD-A4A752EF0B58}"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7CF454-7F17-4B15-87AC-7059E65171BC}" type="slidenum">
              <a:rPr lang="en-US" smtClean="0"/>
              <a:t>‹#›</a:t>
            </a:fld>
            <a:endParaRPr lang="en-US"/>
          </a:p>
        </p:txBody>
      </p:sp>
    </p:spTree>
    <p:extLst>
      <p:ext uri="{BB962C8B-B14F-4D97-AF65-F5344CB8AC3E}">
        <p14:creationId xmlns:p14="http://schemas.microsoft.com/office/powerpoint/2010/main" val="94715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A3B8B88-9940-4B4C-B9FD-A4A752EF0B58}"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7CF454-7F17-4B15-87AC-7059E65171BC}" type="slidenum">
              <a:rPr lang="en-US" smtClean="0"/>
              <a:t>‹#›</a:t>
            </a:fld>
            <a:endParaRPr lang="en-US"/>
          </a:p>
        </p:txBody>
      </p:sp>
    </p:spTree>
    <p:extLst>
      <p:ext uri="{BB962C8B-B14F-4D97-AF65-F5344CB8AC3E}">
        <p14:creationId xmlns:p14="http://schemas.microsoft.com/office/powerpoint/2010/main" val="2964135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A3B8B88-9940-4B4C-B9FD-A4A752EF0B58}"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7CF454-7F17-4B15-87AC-7059E65171BC}" type="slidenum">
              <a:rPr lang="en-US" smtClean="0"/>
              <a:t>‹#›</a:t>
            </a:fld>
            <a:endParaRPr lang="en-US"/>
          </a:p>
        </p:txBody>
      </p:sp>
    </p:spTree>
    <p:extLst>
      <p:ext uri="{BB962C8B-B14F-4D97-AF65-F5344CB8AC3E}">
        <p14:creationId xmlns:p14="http://schemas.microsoft.com/office/powerpoint/2010/main" val="1414210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3B8B88-9940-4B4C-B9FD-A4A752EF0B58}" type="datetimeFigureOut">
              <a:rPr lang="en-US" smtClean="0"/>
              <a:t>3/21/2022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7CF454-7F17-4B15-87AC-7059E65171BC}" type="slidenum">
              <a:rPr lang="en-US" smtClean="0"/>
              <a:t>‹#›</a:t>
            </a:fld>
            <a:endParaRPr lang="en-US"/>
          </a:p>
        </p:txBody>
      </p:sp>
    </p:spTree>
    <p:extLst>
      <p:ext uri="{BB962C8B-B14F-4D97-AF65-F5344CB8AC3E}">
        <p14:creationId xmlns:p14="http://schemas.microsoft.com/office/powerpoint/2010/main" val="3599312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A3B8B88-9940-4B4C-B9FD-A4A752EF0B58}" type="datetimeFigureOut">
              <a:rPr lang="en-US" smtClean="0"/>
              <a:t>3/21/2022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7CF454-7F17-4B15-87AC-7059E65171BC}" type="slidenum">
              <a:rPr lang="en-US" smtClean="0"/>
              <a:t>‹#›</a:t>
            </a:fld>
            <a:endParaRPr lang="en-US"/>
          </a:p>
        </p:txBody>
      </p:sp>
    </p:spTree>
    <p:extLst>
      <p:ext uri="{BB962C8B-B14F-4D97-AF65-F5344CB8AC3E}">
        <p14:creationId xmlns:p14="http://schemas.microsoft.com/office/powerpoint/2010/main" val="311074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3B8B88-9940-4B4C-B9FD-A4A752EF0B58}" type="datetimeFigureOut">
              <a:rPr lang="en-US" smtClean="0"/>
              <a:t>3/21/2022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7CF454-7F17-4B15-87AC-7059E65171BC}" type="slidenum">
              <a:rPr lang="en-US" smtClean="0"/>
              <a:t>‹#›</a:t>
            </a:fld>
            <a:endParaRPr lang="en-US"/>
          </a:p>
        </p:txBody>
      </p:sp>
    </p:spTree>
    <p:extLst>
      <p:ext uri="{BB962C8B-B14F-4D97-AF65-F5344CB8AC3E}">
        <p14:creationId xmlns:p14="http://schemas.microsoft.com/office/powerpoint/2010/main" val="2650172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6A3B8B88-9940-4B4C-B9FD-A4A752EF0B58}"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7CF454-7F17-4B15-87AC-7059E65171BC}" type="slidenum">
              <a:rPr lang="en-US" smtClean="0"/>
              <a:t>‹#›</a:t>
            </a:fld>
            <a:endParaRPr lang="en-US"/>
          </a:p>
        </p:txBody>
      </p:sp>
    </p:spTree>
    <p:extLst>
      <p:ext uri="{BB962C8B-B14F-4D97-AF65-F5344CB8AC3E}">
        <p14:creationId xmlns:p14="http://schemas.microsoft.com/office/powerpoint/2010/main" val="3713528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6A3B8B88-9940-4B4C-B9FD-A4A752EF0B58}"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7CF454-7F17-4B15-87AC-7059E65171BC}" type="slidenum">
              <a:rPr lang="en-US" smtClean="0"/>
              <a:t>‹#›</a:t>
            </a:fld>
            <a:endParaRPr lang="en-US"/>
          </a:p>
        </p:txBody>
      </p:sp>
    </p:spTree>
    <p:extLst>
      <p:ext uri="{BB962C8B-B14F-4D97-AF65-F5344CB8AC3E}">
        <p14:creationId xmlns:p14="http://schemas.microsoft.com/office/powerpoint/2010/main" val="3419920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6A3B8B88-9940-4B4C-B9FD-A4A752EF0B58}" type="datetimeFigureOut">
              <a:rPr lang="en-US" smtClean="0"/>
              <a:t>3/21/2022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607CF454-7F17-4B15-87AC-7059E65171BC}" type="slidenum">
              <a:rPr lang="en-US" smtClean="0"/>
              <a:t>‹#›</a:t>
            </a:fld>
            <a:endParaRPr lang="en-US"/>
          </a:p>
        </p:txBody>
      </p:sp>
    </p:spTree>
    <p:extLst>
      <p:ext uri="{BB962C8B-B14F-4D97-AF65-F5344CB8AC3E}">
        <p14:creationId xmlns:p14="http://schemas.microsoft.com/office/powerpoint/2010/main" val="2375963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Student Job Aide for Exam Exemption Selections</a:t>
            </a:r>
          </a:p>
        </p:txBody>
      </p:sp>
      <p:pic>
        <p:nvPicPr>
          <p:cNvPr id="3" name="Picture 2"/>
          <p:cNvPicPr>
            <a:picLocks noChangeAspect="1"/>
          </p:cNvPicPr>
          <p:nvPr/>
        </p:nvPicPr>
        <p:blipFill>
          <a:blip r:embed="rId2"/>
          <a:stretch>
            <a:fillRect/>
          </a:stretch>
        </p:blipFill>
        <p:spPr>
          <a:xfrm>
            <a:off x="3023997" y="2479678"/>
            <a:ext cx="3943350" cy="2324100"/>
          </a:xfrm>
          <a:prstGeom prst="rect">
            <a:avLst/>
          </a:prstGeom>
        </p:spPr>
      </p:pic>
      <p:pic>
        <p:nvPicPr>
          <p:cNvPr id="4" name="Picture 3"/>
          <p:cNvPicPr>
            <a:picLocks noChangeAspect="1"/>
          </p:cNvPicPr>
          <p:nvPr/>
        </p:nvPicPr>
        <p:blipFill>
          <a:blip r:embed="rId3"/>
          <a:stretch>
            <a:fillRect/>
          </a:stretch>
        </p:blipFill>
        <p:spPr>
          <a:xfrm>
            <a:off x="2609659" y="6259639"/>
            <a:ext cx="4772025" cy="1952625"/>
          </a:xfrm>
          <a:prstGeom prst="rect">
            <a:avLst/>
          </a:prstGeom>
        </p:spPr>
      </p:pic>
      <p:sp>
        <p:nvSpPr>
          <p:cNvPr id="5" name="Right Arrow 4"/>
          <p:cNvSpPr/>
          <p:nvPr/>
        </p:nvSpPr>
        <p:spPr>
          <a:xfrm>
            <a:off x="2314384" y="3668618"/>
            <a:ext cx="877824" cy="256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Right Arrow 5"/>
          <p:cNvSpPr/>
          <p:nvPr/>
        </p:nvSpPr>
        <p:spPr>
          <a:xfrm rot="16200000">
            <a:off x="6528435" y="8455723"/>
            <a:ext cx="877824" cy="256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TextBox 6"/>
          <p:cNvSpPr txBox="1"/>
          <p:nvPr/>
        </p:nvSpPr>
        <p:spPr>
          <a:xfrm>
            <a:off x="316992" y="3185986"/>
            <a:ext cx="1865376" cy="1477328"/>
          </a:xfrm>
          <a:prstGeom prst="rect">
            <a:avLst/>
          </a:prstGeom>
          <a:noFill/>
        </p:spPr>
        <p:txBody>
          <a:bodyPr wrap="square" rtlCol="0">
            <a:spAutoFit/>
          </a:bodyPr>
          <a:lstStyle/>
          <a:p>
            <a:r>
              <a:rPr lang="en-US" dirty="0"/>
              <a:t>1. After logging into Skyward, click on the Online Forms button.</a:t>
            </a:r>
          </a:p>
        </p:txBody>
      </p:sp>
      <p:sp>
        <p:nvSpPr>
          <p:cNvPr id="8" name="TextBox 7"/>
          <p:cNvSpPr txBox="1"/>
          <p:nvPr/>
        </p:nvSpPr>
        <p:spPr>
          <a:xfrm>
            <a:off x="316992" y="6358788"/>
            <a:ext cx="1658112" cy="1754326"/>
          </a:xfrm>
          <a:prstGeom prst="rect">
            <a:avLst/>
          </a:prstGeom>
          <a:noFill/>
        </p:spPr>
        <p:txBody>
          <a:bodyPr wrap="square" rtlCol="0">
            <a:spAutoFit/>
          </a:bodyPr>
          <a:lstStyle/>
          <a:p>
            <a:r>
              <a:rPr lang="en-US" dirty="0"/>
              <a:t>2. Find the HS Semester Exam Exemption form and click on the Fill Out Form hyperlink. </a:t>
            </a:r>
          </a:p>
        </p:txBody>
      </p:sp>
    </p:spTree>
    <p:extLst>
      <p:ext uri="{BB962C8B-B14F-4D97-AF65-F5344CB8AC3E}">
        <p14:creationId xmlns:p14="http://schemas.microsoft.com/office/powerpoint/2010/main" val="4013500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106424" y="2260854"/>
            <a:ext cx="6057900" cy="6438900"/>
          </a:xfrm>
          <a:prstGeom prst="rect">
            <a:avLst/>
          </a:prstGeom>
        </p:spPr>
      </p:pic>
      <p:sp>
        <p:nvSpPr>
          <p:cNvPr id="5" name="Right Arrow 4"/>
          <p:cNvSpPr/>
          <p:nvPr/>
        </p:nvSpPr>
        <p:spPr>
          <a:xfrm>
            <a:off x="141732" y="8071104"/>
            <a:ext cx="877824" cy="256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TextBox 5"/>
          <p:cNvSpPr txBox="1"/>
          <p:nvPr/>
        </p:nvSpPr>
        <p:spPr>
          <a:xfrm>
            <a:off x="685038" y="475488"/>
            <a:ext cx="6900672" cy="1477328"/>
          </a:xfrm>
          <a:prstGeom prst="rect">
            <a:avLst/>
          </a:prstGeom>
          <a:noFill/>
        </p:spPr>
        <p:txBody>
          <a:bodyPr wrap="square" rtlCol="0">
            <a:spAutoFit/>
          </a:bodyPr>
          <a:lstStyle/>
          <a:p>
            <a:r>
              <a:rPr lang="en-US" dirty="0"/>
              <a:t>3. The Semester Exam Exemption Request form will open. The number of classes to select from is dependent on grade level. Grades 9, 10, and 11 are only allowed to select from core classes. Complete the form using the drop down box including the period and subject area and type in the teacher’s name with correct spelling. </a:t>
            </a:r>
          </a:p>
        </p:txBody>
      </p:sp>
    </p:spTree>
    <p:extLst>
      <p:ext uri="{BB962C8B-B14F-4D97-AF65-F5344CB8AC3E}">
        <p14:creationId xmlns:p14="http://schemas.microsoft.com/office/powerpoint/2010/main" val="494475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933165" y="1893258"/>
            <a:ext cx="6191250" cy="2028825"/>
          </a:xfrm>
          <a:prstGeom prst="rect">
            <a:avLst/>
          </a:prstGeom>
        </p:spPr>
      </p:pic>
      <p:pic>
        <p:nvPicPr>
          <p:cNvPr id="4" name="Picture 3"/>
          <p:cNvPicPr>
            <a:picLocks noChangeAspect="1"/>
          </p:cNvPicPr>
          <p:nvPr/>
        </p:nvPicPr>
        <p:blipFill>
          <a:blip r:embed="rId3"/>
          <a:stretch>
            <a:fillRect/>
          </a:stretch>
        </p:blipFill>
        <p:spPr>
          <a:xfrm>
            <a:off x="4620386" y="4498546"/>
            <a:ext cx="2457450" cy="638175"/>
          </a:xfrm>
          <a:prstGeom prst="rect">
            <a:avLst/>
          </a:prstGeom>
        </p:spPr>
      </p:pic>
      <p:pic>
        <p:nvPicPr>
          <p:cNvPr id="5" name="Picture 4"/>
          <p:cNvPicPr>
            <a:picLocks noChangeAspect="1"/>
          </p:cNvPicPr>
          <p:nvPr/>
        </p:nvPicPr>
        <p:blipFill>
          <a:blip r:embed="rId4"/>
          <a:stretch>
            <a:fillRect/>
          </a:stretch>
        </p:blipFill>
        <p:spPr>
          <a:xfrm>
            <a:off x="644746" y="7621498"/>
            <a:ext cx="7073456" cy="1214291"/>
          </a:xfrm>
          <a:prstGeom prst="rect">
            <a:avLst/>
          </a:prstGeom>
        </p:spPr>
      </p:pic>
      <p:sp>
        <p:nvSpPr>
          <p:cNvPr id="8" name="Right Arrow 7"/>
          <p:cNvSpPr/>
          <p:nvPr/>
        </p:nvSpPr>
        <p:spPr>
          <a:xfrm>
            <a:off x="1924431" y="3574410"/>
            <a:ext cx="877824" cy="256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Right Arrow 8"/>
          <p:cNvSpPr/>
          <p:nvPr/>
        </p:nvSpPr>
        <p:spPr>
          <a:xfrm>
            <a:off x="3742562" y="4689617"/>
            <a:ext cx="877824" cy="256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Right Arrow 9"/>
          <p:cNvSpPr/>
          <p:nvPr/>
        </p:nvSpPr>
        <p:spPr>
          <a:xfrm rot="16200000">
            <a:off x="5751576" y="8535624"/>
            <a:ext cx="877824" cy="256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2" name="TextBox 11"/>
          <p:cNvSpPr txBox="1"/>
          <p:nvPr/>
        </p:nvSpPr>
        <p:spPr>
          <a:xfrm>
            <a:off x="718948" y="481228"/>
            <a:ext cx="6542722" cy="1200329"/>
          </a:xfrm>
          <a:prstGeom prst="rect">
            <a:avLst/>
          </a:prstGeom>
          <a:noFill/>
        </p:spPr>
        <p:txBody>
          <a:bodyPr wrap="square" rtlCol="0">
            <a:spAutoFit/>
          </a:bodyPr>
          <a:lstStyle/>
          <a:p>
            <a:r>
              <a:rPr lang="en-US" dirty="0"/>
              <a:t>4. Once the Exemption Requests are completely filled out, click on the Complete Step 1 and move to Step 2 hyperlink. Note: Skyward will give an error if you leave the Period Number, Class, or Teacher name blank for any of the Exemption Requests. </a:t>
            </a:r>
          </a:p>
        </p:txBody>
      </p:sp>
      <p:sp>
        <p:nvSpPr>
          <p:cNvPr id="13" name="TextBox 12"/>
          <p:cNvSpPr txBox="1"/>
          <p:nvPr/>
        </p:nvSpPr>
        <p:spPr>
          <a:xfrm>
            <a:off x="718948" y="4345484"/>
            <a:ext cx="2767584" cy="1200329"/>
          </a:xfrm>
          <a:prstGeom prst="rect">
            <a:avLst/>
          </a:prstGeom>
          <a:noFill/>
        </p:spPr>
        <p:txBody>
          <a:bodyPr wrap="square" rtlCol="0">
            <a:spAutoFit/>
          </a:bodyPr>
          <a:lstStyle/>
          <a:p>
            <a:r>
              <a:rPr lang="en-US" dirty="0"/>
              <a:t>5. Click the Submit HS Semester Exam Exemption hyperlink to submit your requests.</a:t>
            </a:r>
          </a:p>
        </p:txBody>
      </p:sp>
      <p:sp>
        <p:nvSpPr>
          <p:cNvPr id="14" name="TextBox 13"/>
          <p:cNvSpPr txBox="1"/>
          <p:nvPr/>
        </p:nvSpPr>
        <p:spPr>
          <a:xfrm>
            <a:off x="757429" y="6406860"/>
            <a:ext cx="5869971" cy="923330"/>
          </a:xfrm>
          <a:prstGeom prst="rect">
            <a:avLst/>
          </a:prstGeom>
          <a:noFill/>
        </p:spPr>
        <p:txBody>
          <a:bodyPr wrap="square" rtlCol="0">
            <a:spAutoFit/>
          </a:bodyPr>
          <a:lstStyle/>
          <a:p>
            <a:r>
              <a:rPr lang="en-US" dirty="0"/>
              <a:t>6. After submission, a notification will indicate the submission was successfully completed and include a date and time stamp.</a:t>
            </a:r>
          </a:p>
        </p:txBody>
      </p:sp>
    </p:spTree>
    <p:extLst>
      <p:ext uri="{BB962C8B-B14F-4D97-AF65-F5344CB8AC3E}">
        <p14:creationId xmlns:p14="http://schemas.microsoft.com/office/powerpoint/2010/main" val="1402398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stretch>
            <a:fillRect/>
          </a:stretch>
        </p:blipFill>
        <p:spPr>
          <a:xfrm>
            <a:off x="496443" y="2754870"/>
            <a:ext cx="7073456" cy="1214291"/>
          </a:xfrm>
          <a:prstGeom prst="rect">
            <a:avLst/>
          </a:prstGeom>
        </p:spPr>
      </p:pic>
      <p:sp>
        <p:nvSpPr>
          <p:cNvPr id="11" name="TextBox 10"/>
          <p:cNvSpPr txBox="1"/>
          <p:nvPr/>
        </p:nvSpPr>
        <p:spPr>
          <a:xfrm>
            <a:off x="499872" y="365760"/>
            <a:ext cx="6569964" cy="923330"/>
          </a:xfrm>
          <a:prstGeom prst="rect">
            <a:avLst/>
          </a:prstGeom>
          <a:noFill/>
        </p:spPr>
        <p:txBody>
          <a:bodyPr wrap="square" rtlCol="0">
            <a:spAutoFit/>
          </a:bodyPr>
          <a:lstStyle/>
          <a:p>
            <a:r>
              <a:rPr lang="en-US" dirty="0"/>
              <a:t>7. At this point, your submission is complete, however, you can review your selections or make changes by clicking on the hyperlinks.</a:t>
            </a:r>
          </a:p>
        </p:txBody>
      </p:sp>
      <p:sp>
        <p:nvSpPr>
          <p:cNvPr id="12" name="Right Arrow 11"/>
          <p:cNvSpPr/>
          <p:nvPr/>
        </p:nvSpPr>
        <p:spPr>
          <a:xfrm rot="10800000">
            <a:off x="4545711" y="3495842"/>
            <a:ext cx="877824" cy="256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3" name="TextBox 12"/>
          <p:cNvSpPr txBox="1"/>
          <p:nvPr/>
        </p:nvSpPr>
        <p:spPr>
          <a:xfrm>
            <a:off x="491109" y="1560315"/>
            <a:ext cx="6376416" cy="923330"/>
          </a:xfrm>
          <a:prstGeom prst="rect">
            <a:avLst/>
          </a:prstGeom>
          <a:noFill/>
        </p:spPr>
        <p:txBody>
          <a:bodyPr wrap="square" rtlCol="0">
            <a:spAutoFit/>
          </a:bodyPr>
          <a:lstStyle/>
          <a:p>
            <a:r>
              <a:rPr lang="en-US" dirty="0"/>
              <a:t>8. If a change needs to be made, click on the Mark HS Semester Exam Exemption RD2 as not completed and make changes if you are still on this screen.</a:t>
            </a:r>
          </a:p>
        </p:txBody>
      </p:sp>
      <p:pic>
        <p:nvPicPr>
          <p:cNvPr id="14" name="Picture 13"/>
          <p:cNvPicPr>
            <a:picLocks noChangeAspect="1"/>
          </p:cNvPicPr>
          <p:nvPr/>
        </p:nvPicPr>
        <p:blipFill>
          <a:blip r:embed="rId3"/>
          <a:stretch>
            <a:fillRect/>
          </a:stretch>
        </p:blipFill>
        <p:spPr>
          <a:xfrm>
            <a:off x="2740724" y="4314061"/>
            <a:ext cx="4829175" cy="2628900"/>
          </a:xfrm>
          <a:prstGeom prst="rect">
            <a:avLst/>
          </a:prstGeom>
        </p:spPr>
      </p:pic>
      <p:sp>
        <p:nvSpPr>
          <p:cNvPr id="16" name="TextBox 15"/>
          <p:cNvSpPr txBox="1"/>
          <p:nvPr/>
        </p:nvSpPr>
        <p:spPr>
          <a:xfrm>
            <a:off x="491109" y="4614220"/>
            <a:ext cx="2109216" cy="2031325"/>
          </a:xfrm>
          <a:prstGeom prst="rect">
            <a:avLst/>
          </a:prstGeom>
          <a:noFill/>
        </p:spPr>
        <p:txBody>
          <a:bodyPr wrap="square" rtlCol="0">
            <a:spAutoFit/>
          </a:bodyPr>
          <a:lstStyle/>
          <a:p>
            <a:r>
              <a:rPr lang="en-US" dirty="0"/>
              <a:t>9. If you have signed out and need to make changes, click Online Forms and View next to HS Semester Exam Exemption RD2.</a:t>
            </a:r>
          </a:p>
        </p:txBody>
      </p:sp>
      <p:sp>
        <p:nvSpPr>
          <p:cNvPr id="17" name="TextBox 16"/>
          <p:cNvSpPr txBox="1"/>
          <p:nvPr/>
        </p:nvSpPr>
        <p:spPr>
          <a:xfrm>
            <a:off x="499872" y="7674778"/>
            <a:ext cx="6461760" cy="369332"/>
          </a:xfrm>
          <a:prstGeom prst="rect">
            <a:avLst/>
          </a:prstGeom>
          <a:noFill/>
        </p:spPr>
        <p:txBody>
          <a:bodyPr wrap="square" rtlCol="0">
            <a:spAutoFit/>
          </a:bodyPr>
          <a:lstStyle/>
          <a:p>
            <a:r>
              <a:rPr lang="en-US" dirty="0"/>
              <a:t>10. Click the Mark as not completed and make changes hyperlink. </a:t>
            </a:r>
          </a:p>
        </p:txBody>
      </p:sp>
      <p:pic>
        <p:nvPicPr>
          <p:cNvPr id="18" name="Picture 17"/>
          <p:cNvPicPr>
            <a:picLocks noChangeAspect="1"/>
          </p:cNvPicPr>
          <p:nvPr/>
        </p:nvPicPr>
        <p:blipFill>
          <a:blip r:embed="rId4"/>
          <a:stretch>
            <a:fillRect/>
          </a:stretch>
        </p:blipFill>
        <p:spPr>
          <a:xfrm>
            <a:off x="510160" y="8302252"/>
            <a:ext cx="6105525" cy="628650"/>
          </a:xfrm>
          <a:prstGeom prst="rect">
            <a:avLst/>
          </a:prstGeom>
        </p:spPr>
      </p:pic>
      <p:sp>
        <p:nvSpPr>
          <p:cNvPr id="19" name="Right Arrow 18"/>
          <p:cNvSpPr/>
          <p:nvPr/>
        </p:nvSpPr>
        <p:spPr>
          <a:xfrm rot="16200000">
            <a:off x="4860798" y="9241798"/>
            <a:ext cx="877824" cy="256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0" name="Right Arrow 19"/>
          <p:cNvSpPr/>
          <p:nvPr/>
        </p:nvSpPr>
        <p:spPr>
          <a:xfrm rot="16200000">
            <a:off x="6278500" y="6857500"/>
            <a:ext cx="877824" cy="256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1860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stretch>
            <a:fillRect/>
          </a:stretch>
        </p:blipFill>
        <p:spPr>
          <a:xfrm>
            <a:off x="697992" y="7295830"/>
            <a:ext cx="6248400" cy="2143125"/>
          </a:xfrm>
          <a:prstGeom prst="rect">
            <a:avLst/>
          </a:prstGeom>
        </p:spPr>
      </p:pic>
      <p:sp>
        <p:nvSpPr>
          <p:cNvPr id="11" name="Right Arrow 10"/>
          <p:cNvSpPr/>
          <p:nvPr/>
        </p:nvSpPr>
        <p:spPr>
          <a:xfrm>
            <a:off x="1639701" y="9012235"/>
            <a:ext cx="877824" cy="256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a:stretch>
            <a:fillRect/>
          </a:stretch>
        </p:blipFill>
        <p:spPr>
          <a:xfrm>
            <a:off x="559247" y="3400625"/>
            <a:ext cx="6134100" cy="2047875"/>
          </a:xfrm>
          <a:prstGeom prst="rect">
            <a:avLst/>
          </a:prstGeom>
        </p:spPr>
      </p:pic>
      <p:sp>
        <p:nvSpPr>
          <p:cNvPr id="15" name="Right Arrow 14"/>
          <p:cNvSpPr/>
          <p:nvPr/>
        </p:nvSpPr>
        <p:spPr>
          <a:xfrm>
            <a:off x="1571533" y="5049012"/>
            <a:ext cx="877824" cy="256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16" name="Picture 15"/>
          <p:cNvPicPr>
            <a:picLocks noChangeAspect="1"/>
          </p:cNvPicPr>
          <p:nvPr/>
        </p:nvPicPr>
        <p:blipFill>
          <a:blip r:embed="rId4"/>
          <a:stretch>
            <a:fillRect/>
          </a:stretch>
        </p:blipFill>
        <p:spPr>
          <a:xfrm>
            <a:off x="4633722" y="500360"/>
            <a:ext cx="2152650" cy="1609725"/>
          </a:xfrm>
          <a:prstGeom prst="rect">
            <a:avLst/>
          </a:prstGeom>
        </p:spPr>
      </p:pic>
      <p:sp>
        <p:nvSpPr>
          <p:cNvPr id="17" name="Right Arrow 16"/>
          <p:cNvSpPr/>
          <p:nvPr/>
        </p:nvSpPr>
        <p:spPr>
          <a:xfrm>
            <a:off x="3626297" y="721675"/>
            <a:ext cx="877824" cy="256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a:off x="559247" y="725090"/>
            <a:ext cx="2667823" cy="923330"/>
          </a:xfrm>
          <a:prstGeom prst="rect">
            <a:avLst/>
          </a:prstGeom>
          <a:noFill/>
        </p:spPr>
        <p:txBody>
          <a:bodyPr wrap="square" rtlCol="0">
            <a:spAutoFit/>
          </a:bodyPr>
          <a:lstStyle/>
          <a:p>
            <a:r>
              <a:rPr lang="en-US" dirty="0"/>
              <a:t>11. Click the HS Semester Exam Exemption hyperlink. </a:t>
            </a:r>
          </a:p>
        </p:txBody>
      </p:sp>
      <p:sp>
        <p:nvSpPr>
          <p:cNvPr id="19" name="TextBox 18"/>
          <p:cNvSpPr txBox="1"/>
          <p:nvPr/>
        </p:nvSpPr>
        <p:spPr>
          <a:xfrm>
            <a:off x="459425" y="2753210"/>
            <a:ext cx="3894521" cy="369332"/>
          </a:xfrm>
          <a:prstGeom prst="rect">
            <a:avLst/>
          </a:prstGeom>
          <a:noFill/>
        </p:spPr>
        <p:txBody>
          <a:bodyPr wrap="square" rtlCol="0">
            <a:spAutoFit/>
          </a:bodyPr>
          <a:lstStyle/>
          <a:p>
            <a:r>
              <a:rPr lang="en-US" dirty="0"/>
              <a:t>12. Click the Edit Step 1 hyperlink. </a:t>
            </a:r>
          </a:p>
        </p:txBody>
      </p:sp>
      <p:sp>
        <p:nvSpPr>
          <p:cNvPr id="20" name="TextBox 19"/>
          <p:cNvSpPr txBox="1"/>
          <p:nvPr/>
        </p:nvSpPr>
        <p:spPr>
          <a:xfrm>
            <a:off x="646176" y="6291262"/>
            <a:ext cx="5833872" cy="646331"/>
          </a:xfrm>
          <a:prstGeom prst="rect">
            <a:avLst/>
          </a:prstGeom>
          <a:noFill/>
        </p:spPr>
        <p:txBody>
          <a:bodyPr wrap="square" rtlCol="0">
            <a:spAutoFit/>
          </a:bodyPr>
          <a:lstStyle/>
          <a:p>
            <a:r>
              <a:rPr lang="en-US" dirty="0"/>
              <a:t>13. Make the changes in the Exemption Request boxes and click the Complete Step 1 and move to Step 2 hyperlink. </a:t>
            </a:r>
          </a:p>
        </p:txBody>
      </p:sp>
    </p:spTree>
    <p:extLst>
      <p:ext uri="{BB962C8B-B14F-4D97-AF65-F5344CB8AC3E}">
        <p14:creationId xmlns:p14="http://schemas.microsoft.com/office/powerpoint/2010/main" val="494859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028724" y="7140240"/>
            <a:ext cx="4324350" cy="1247775"/>
          </a:xfrm>
          <a:prstGeom prst="rect">
            <a:avLst/>
          </a:prstGeom>
        </p:spPr>
      </p:pic>
      <p:sp>
        <p:nvSpPr>
          <p:cNvPr id="3" name="Right Arrow 2"/>
          <p:cNvSpPr/>
          <p:nvPr/>
        </p:nvSpPr>
        <p:spPr>
          <a:xfrm>
            <a:off x="2054160" y="7948010"/>
            <a:ext cx="877824" cy="256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a:stretch>
            <a:fillRect/>
          </a:stretch>
        </p:blipFill>
        <p:spPr>
          <a:xfrm>
            <a:off x="436590" y="4522951"/>
            <a:ext cx="6916484" cy="1170868"/>
          </a:xfrm>
          <a:prstGeom prst="rect">
            <a:avLst/>
          </a:prstGeom>
        </p:spPr>
      </p:pic>
      <p:sp>
        <p:nvSpPr>
          <p:cNvPr id="7" name="Right Arrow 6"/>
          <p:cNvSpPr/>
          <p:nvPr/>
        </p:nvSpPr>
        <p:spPr>
          <a:xfrm rot="16200000">
            <a:off x="5925312" y="5419281"/>
            <a:ext cx="877824" cy="256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4"/>
          <a:stretch>
            <a:fillRect/>
          </a:stretch>
        </p:blipFill>
        <p:spPr>
          <a:xfrm>
            <a:off x="436590" y="1120585"/>
            <a:ext cx="7233165" cy="2376488"/>
          </a:xfrm>
          <a:prstGeom prst="rect">
            <a:avLst/>
          </a:prstGeom>
        </p:spPr>
      </p:pic>
      <p:sp>
        <p:nvSpPr>
          <p:cNvPr id="9" name="Right Arrow 8"/>
          <p:cNvSpPr/>
          <p:nvPr/>
        </p:nvSpPr>
        <p:spPr>
          <a:xfrm>
            <a:off x="1176336" y="3076530"/>
            <a:ext cx="877824" cy="2560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TextBox 9"/>
          <p:cNvSpPr txBox="1"/>
          <p:nvPr/>
        </p:nvSpPr>
        <p:spPr>
          <a:xfrm>
            <a:off x="521623" y="349159"/>
            <a:ext cx="5842601" cy="646331"/>
          </a:xfrm>
          <a:prstGeom prst="rect">
            <a:avLst/>
          </a:prstGeom>
          <a:noFill/>
        </p:spPr>
        <p:txBody>
          <a:bodyPr wrap="square" rtlCol="0">
            <a:spAutoFit/>
          </a:bodyPr>
          <a:lstStyle/>
          <a:p>
            <a:r>
              <a:rPr lang="en-US" dirty="0"/>
              <a:t>14. Click the Submit HS Semester Exam Exemption RD2 hyperlink. </a:t>
            </a:r>
          </a:p>
        </p:txBody>
      </p:sp>
      <p:sp>
        <p:nvSpPr>
          <p:cNvPr id="11" name="TextBox 10"/>
          <p:cNvSpPr txBox="1"/>
          <p:nvPr/>
        </p:nvSpPr>
        <p:spPr>
          <a:xfrm>
            <a:off x="521623" y="3654577"/>
            <a:ext cx="6266688" cy="646331"/>
          </a:xfrm>
          <a:prstGeom prst="rect">
            <a:avLst/>
          </a:prstGeom>
          <a:noFill/>
        </p:spPr>
        <p:txBody>
          <a:bodyPr wrap="square" rtlCol="0">
            <a:spAutoFit/>
          </a:bodyPr>
          <a:lstStyle/>
          <a:p>
            <a:r>
              <a:rPr lang="en-US" dirty="0"/>
              <a:t>15. You will receive a message stating the request was successfully completed with an updated date and time stamp.</a:t>
            </a:r>
          </a:p>
        </p:txBody>
      </p:sp>
      <p:sp>
        <p:nvSpPr>
          <p:cNvPr id="12" name="TextBox 11"/>
          <p:cNvSpPr txBox="1"/>
          <p:nvPr/>
        </p:nvSpPr>
        <p:spPr>
          <a:xfrm>
            <a:off x="521623" y="6240059"/>
            <a:ext cx="6486144" cy="646331"/>
          </a:xfrm>
          <a:prstGeom prst="rect">
            <a:avLst/>
          </a:prstGeom>
          <a:noFill/>
        </p:spPr>
        <p:txBody>
          <a:bodyPr wrap="square" rtlCol="0">
            <a:spAutoFit/>
          </a:bodyPr>
          <a:lstStyle/>
          <a:p>
            <a:r>
              <a:rPr lang="en-US" dirty="0"/>
              <a:t>16. If you are denied exam exemptions, there will be a reason entered that you can view. See the example below. </a:t>
            </a:r>
          </a:p>
        </p:txBody>
      </p:sp>
      <p:sp>
        <p:nvSpPr>
          <p:cNvPr id="13" name="TextBox 12"/>
          <p:cNvSpPr txBox="1"/>
          <p:nvPr/>
        </p:nvSpPr>
        <p:spPr>
          <a:xfrm>
            <a:off x="515646" y="8803304"/>
            <a:ext cx="6266688" cy="923330"/>
          </a:xfrm>
          <a:prstGeom prst="rect">
            <a:avLst/>
          </a:prstGeom>
          <a:noFill/>
        </p:spPr>
        <p:txBody>
          <a:bodyPr wrap="square" rtlCol="0">
            <a:spAutoFit/>
          </a:bodyPr>
          <a:lstStyle/>
          <a:p>
            <a:r>
              <a:rPr lang="en-US" dirty="0"/>
              <a:t>17. Final note: You will know you are exempt from a final once the teachers enter a EXP in the SE2 column of your Skyward grade book. </a:t>
            </a:r>
          </a:p>
        </p:txBody>
      </p:sp>
    </p:spTree>
    <p:extLst>
      <p:ext uri="{BB962C8B-B14F-4D97-AF65-F5344CB8AC3E}">
        <p14:creationId xmlns:p14="http://schemas.microsoft.com/office/powerpoint/2010/main" val="13510734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288</TotalTime>
  <Words>420</Words>
  <Application>Microsoft Office PowerPoint</Application>
  <PresentationFormat>Custom</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Student Job Aide for Exam Exemption Selections</vt:lpstr>
      <vt:lpstr>PowerPoint Presentation</vt:lpstr>
      <vt:lpstr>PowerPoint Presentation</vt:lpstr>
      <vt:lpstr>PowerPoint Presentation</vt:lpstr>
      <vt:lpstr>PowerPoint Presentation</vt:lpstr>
      <vt:lpstr>PowerPoint Presentation</vt:lpstr>
    </vt:vector>
  </TitlesOfParts>
  <Company>Fort Bend 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Job Aid for Exam Exemption Selections</dc:title>
  <dc:creator>Cheek, Sandrea</dc:creator>
  <cp:lastModifiedBy>Benzaia, Barbara</cp:lastModifiedBy>
  <cp:revision>13</cp:revision>
  <dcterms:created xsi:type="dcterms:W3CDTF">2022-03-11T14:38:59Z</dcterms:created>
  <dcterms:modified xsi:type="dcterms:W3CDTF">2022-03-21T13:06:21Z</dcterms:modified>
</cp:coreProperties>
</file>