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79" r:id="rId12"/>
    <p:sldId id="264" r:id="rId13"/>
    <p:sldId id="265" r:id="rId14"/>
    <p:sldId id="263" r:id="rId15"/>
    <p:sldId id="266" r:id="rId16"/>
    <p:sldId id="267" r:id="rId17"/>
    <p:sldId id="280" r:id="rId18"/>
    <p:sldId id="269" r:id="rId19"/>
    <p:sldId id="270" r:id="rId20"/>
    <p:sldId id="271" r:id="rId21"/>
    <p:sldId id="272" r:id="rId22"/>
    <p:sldId id="273" r:id="rId23"/>
    <p:sldId id="274" r:id="rId24"/>
    <p:sldId id="275" r:id="rId25"/>
    <p:sldId id="276" r:id="rId26"/>
    <p:sldId id="281" r:id="rId27"/>
    <p:sldId id="277" r:id="rId28"/>
    <p:sldId id="278" r:id="rId29"/>
  </p:sldIdLst>
  <p:sldSz cx="18288000" cy="10287000"/>
  <p:notesSz cx="6858000" cy="9144000"/>
  <p:embeddedFontLst>
    <p:embeddedFont>
      <p:font typeface="Anton" pitchFamily="2" charset="0"/>
      <p:regular r:id="rId30"/>
    </p:embeddedFont>
    <p:embeddedFont>
      <p:font typeface="Poppins" panose="00000500000000000000" pitchFamily="2" charset="0"/>
      <p:regular r:id="rId31"/>
      <p:bold r:id="rId32"/>
      <p:italic r:id="rId33"/>
      <p:boldItalic r:id="rId34"/>
    </p:embeddedFont>
    <p:embeddedFont>
      <p:font typeface="Poppins Bold" panose="00000800000000000000" pitchFamily="2" charset="0"/>
      <p:regular r:id="rId35"/>
      <p:bold r:id="rId36"/>
    </p:embeddedFont>
    <p:embeddedFont>
      <p:font typeface="Poppins Medium" panose="00000600000000000000" pitchFamily="2"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A19A8-B2F2-99AE-EC02-CF75EC77BAD6}" v="18" dt="2025-09-05T01:31:46.838"/>
    <p1510:client id="{56F90535-BDF1-A2AC-FE9C-6F2A5BC52206}" v="103" dt="2025-09-04T16:19:53.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Veronica" userId="S::veronica.harris@fortbendisd.gov::59cc175e-a3ec-455e-83d1-dd7238cacd90" providerId="AD" clId="Web-{5C58B7FC-57D5-8C0D-1E8D-32409E3890C8}"/>
    <pc:docChg chg="modSld">
      <pc:chgData name="Harris, Veronica" userId="S::veronica.harris@fortbendisd.gov::59cc175e-a3ec-455e-83d1-dd7238cacd90" providerId="AD" clId="Web-{5C58B7FC-57D5-8C0D-1E8D-32409E3890C8}" dt="2025-08-22T17:29:48.507" v="17" actId="20577"/>
      <pc:docMkLst>
        <pc:docMk/>
      </pc:docMkLst>
      <pc:sldChg chg="modSp">
        <pc:chgData name="Harris, Veronica" userId="S::veronica.harris@fortbendisd.gov::59cc175e-a3ec-455e-83d1-dd7238cacd90" providerId="AD" clId="Web-{5C58B7FC-57D5-8C0D-1E8D-32409E3890C8}" dt="2025-08-22T17:29:48.507" v="17" actId="20577"/>
        <pc:sldMkLst>
          <pc:docMk/>
          <pc:sldMk cId="0" sldId="256"/>
        </pc:sldMkLst>
        <pc:spChg chg="mod">
          <ac:chgData name="Harris, Veronica" userId="S::veronica.harris@fortbendisd.gov::59cc175e-a3ec-455e-83d1-dd7238cacd90" providerId="AD" clId="Web-{5C58B7FC-57D5-8C0D-1E8D-32409E3890C8}" dt="2025-08-22T17:29:14.052" v="1" actId="20577"/>
          <ac:spMkLst>
            <pc:docMk/>
            <pc:sldMk cId="0" sldId="256"/>
            <ac:spMk id="29" creationId="{00000000-0000-0000-0000-000000000000}"/>
          </ac:spMkLst>
        </pc:spChg>
        <pc:spChg chg="mod">
          <ac:chgData name="Harris, Veronica" userId="S::veronica.harris@fortbendisd.gov::59cc175e-a3ec-455e-83d1-dd7238cacd90" providerId="AD" clId="Web-{5C58B7FC-57D5-8C0D-1E8D-32409E3890C8}" dt="2025-08-22T17:29:48.507" v="17" actId="20577"/>
          <ac:spMkLst>
            <pc:docMk/>
            <pc:sldMk cId="0" sldId="256"/>
            <ac:spMk id="32" creationId="{00000000-0000-0000-0000-000000000000}"/>
          </ac:spMkLst>
        </pc:spChg>
      </pc:sldChg>
    </pc:docChg>
  </pc:docChgLst>
  <pc:docChgLst>
    <pc:chgData name="Harris, Veronica" userId="S::veronica.harris@fortbendisd.gov::59cc175e-a3ec-455e-83d1-dd7238cacd90" providerId="AD" clId="Web-{BBEF2612-D41A-46AF-C7B9-CCC3CC0FE6A9}"/>
    <pc:docChg chg="modSld">
      <pc:chgData name="Harris, Veronica" userId="S::veronica.harris@fortbendisd.gov::59cc175e-a3ec-455e-83d1-dd7238cacd90" providerId="AD" clId="Web-{BBEF2612-D41A-46AF-C7B9-CCC3CC0FE6A9}" dt="2025-08-26T13:26:22.650" v="44" actId="20577"/>
      <pc:docMkLst>
        <pc:docMk/>
      </pc:docMkLst>
      <pc:sldChg chg="addSp delSp modSp">
        <pc:chgData name="Harris, Veronica" userId="S::veronica.harris@fortbendisd.gov::59cc175e-a3ec-455e-83d1-dd7238cacd90" providerId="AD" clId="Web-{BBEF2612-D41A-46AF-C7B9-CCC3CC0FE6A9}" dt="2025-08-26T13:26:22.650" v="44" actId="20577"/>
        <pc:sldMkLst>
          <pc:docMk/>
          <pc:sldMk cId="0" sldId="273"/>
        </pc:sldMkLst>
        <pc:spChg chg="mod">
          <ac:chgData name="Harris, Veronica" userId="S::veronica.harris@fortbendisd.gov::59cc175e-a3ec-455e-83d1-dd7238cacd90" providerId="AD" clId="Web-{BBEF2612-D41A-46AF-C7B9-CCC3CC0FE6A9}" dt="2025-08-26T13:26:22.650" v="44" actId="20577"/>
          <ac:spMkLst>
            <pc:docMk/>
            <pc:sldMk cId="0" sldId="273"/>
            <ac:spMk id="29" creationId="{00000000-0000-0000-0000-000000000000}"/>
          </ac:spMkLst>
        </pc:spChg>
      </pc:sldChg>
    </pc:docChg>
  </pc:docChgLst>
  <pc:docChgLst>
    <pc:chgData name="Harris, Veronica" userId="S::veronica.harris@fortbendisd.gov::59cc175e-a3ec-455e-83d1-dd7238cacd90" providerId="AD" clId="Web-{56F90535-BDF1-A2AC-FE9C-6F2A5BC52206}"/>
    <pc:docChg chg="modSld">
      <pc:chgData name="Harris, Veronica" userId="S::veronica.harris@fortbendisd.gov::59cc175e-a3ec-455e-83d1-dd7238cacd90" providerId="AD" clId="Web-{56F90535-BDF1-A2AC-FE9C-6F2A5BC52206}" dt="2025-09-04T16:19:32.098" v="52" actId="20577"/>
      <pc:docMkLst>
        <pc:docMk/>
      </pc:docMkLst>
      <pc:sldChg chg="modSp">
        <pc:chgData name="Harris, Veronica" userId="S::veronica.harris@fortbendisd.gov::59cc175e-a3ec-455e-83d1-dd7238cacd90" providerId="AD" clId="Web-{56F90535-BDF1-A2AC-FE9C-6F2A5BC52206}" dt="2025-09-04T12:09:10.974" v="14" actId="20577"/>
        <pc:sldMkLst>
          <pc:docMk/>
          <pc:sldMk cId="0" sldId="258"/>
        </pc:sldMkLst>
        <pc:spChg chg="mod">
          <ac:chgData name="Harris, Veronica" userId="S::veronica.harris@fortbendisd.gov::59cc175e-a3ec-455e-83d1-dd7238cacd90" providerId="AD" clId="Web-{56F90535-BDF1-A2AC-FE9C-6F2A5BC52206}" dt="2025-09-04T12:09:10.974" v="14" actId="20577"/>
          <ac:spMkLst>
            <pc:docMk/>
            <pc:sldMk cId="0" sldId="258"/>
            <ac:spMk id="65" creationId="{00000000-0000-0000-0000-000000000000}"/>
          </ac:spMkLst>
        </pc:spChg>
      </pc:sldChg>
      <pc:sldChg chg="modSp">
        <pc:chgData name="Harris, Veronica" userId="S::veronica.harris@fortbendisd.gov::59cc175e-a3ec-455e-83d1-dd7238cacd90" providerId="AD" clId="Web-{56F90535-BDF1-A2AC-FE9C-6F2A5BC52206}" dt="2025-09-04T16:19:32.098" v="52" actId="20577"/>
        <pc:sldMkLst>
          <pc:docMk/>
          <pc:sldMk cId="0" sldId="269"/>
        </pc:sldMkLst>
        <pc:spChg chg="mod">
          <ac:chgData name="Harris, Veronica" userId="S::veronica.harris@fortbendisd.gov::59cc175e-a3ec-455e-83d1-dd7238cacd90" providerId="AD" clId="Web-{56F90535-BDF1-A2AC-FE9C-6F2A5BC52206}" dt="2025-09-04T16:19:32.098" v="52" actId="20577"/>
          <ac:spMkLst>
            <pc:docMk/>
            <pc:sldMk cId="0" sldId="269"/>
            <ac:spMk id="65" creationId="{00000000-0000-0000-0000-000000000000}"/>
          </ac:spMkLst>
        </pc:spChg>
      </pc:sldChg>
    </pc:docChg>
  </pc:docChgLst>
  <pc:docChgLst>
    <pc:chgData name="Harris, Veronica" userId="S::veronica.harris@fortbendisd.gov::59cc175e-a3ec-455e-83d1-dd7238cacd90" providerId="AD" clId="Web-{017BB744-028A-1C09-CC2C-4F1C3CDB1CBB}"/>
    <pc:docChg chg="delSld modSld sldOrd">
      <pc:chgData name="Harris, Veronica" userId="S::veronica.harris@fortbendisd.gov::59cc175e-a3ec-455e-83d1-dd7238cacd90" providerId="AD" clId="Web-{017BB744-028A-1C09-CC2C-4F1C3CDB1CBB}" dt="2025-08-26T12:13:04.457" v="82"/>
      <pc:docMkLst>
        <pc:docMk/>
      </pc:docMkLst>
      <pc:sldChg chg="delSp">
        <pc:chgData name="Harris, Veronica" userId="S::veronica.harris@fortbendisd.gov::59cc175e-a3ec-455e-83d1-dd7238cacd90" providerId="AD" clId="Web-{017BB744-028A-1C09-CC2C-4F1C3CDB1CBB}" dt="2025-08-25T14:21:38.727" v="80"/>
        <pc:sldMkLst>
          <pc:docMk/>
          <pc:sldMk cId="0" sldId="256"/>
        </pc:sldMkLst>
      </pc:sldChg>
      <pc:sldChg chg="ord">
        <pc:chgData name="Harris, Veronica" userId="S::veronica.harris@fortbendisd.gov::59cc175e-a3ec-455e-83d1-dd7238cacd90" providerId="AD" clId="Web-{017BB744-028A-1C09-CC2C-4F1C3CDB1CBB}" dt="2025-08-26T12:13:04.457" v="82"/>
        <pc:sldMkLst>
          <pc:docMk/>
          <pc:sldMk cId="0" sldId="263"/>
        </pc:sldMkLst>
      </pc:sldChg>
      <pc:sldChg chg="addSp delSp modSp ord delAnim">
        <pc:chgData name="Harris, Veronica" userId="S::veronica.harris@fortbendisd.gov::59cc175e-a3ec-455e-83d1-dd7238cacd90" providerId="AD" clId="Web-{017BB744-028A-1C09-CC2C-4F1C3CDB1CBB}" dt="2025-08-25T13:43:01.116" v="79"/>
        <pc:sldMkLst>
          <pc:docMk/>
          <pc:sldMk cId="3541303944" sldId="281"/>
        </pc:sldMkLst>
        <pc:spChg chg="mod">
          <ac:chgData name="Harris, Veronica" userId="S::veronica.harris@fortbendisd.gov::59cc175e-a3ec-455e-83d1-dd7238cacd90" providerId="AD" clId="Web-{017BB744-028A-1C09-CC2C-4F1C3CDB1CBB}" dt="2025-08-25T13:38:02.029" v="11" actId="1076"/>
          <ac:spMkLst>
            <pc:docMk/>
            <pc:sldMk cId="3541303944" sldId="281"/>
            <ac:spMk id="2" creationId="{03E0E679-61FF-8C76-6015-0161C1A2AC4D}"/>
          </ac:spMkLst>
        </pc:spChg>
        <pc:spChg chg="mod">
          <ac:chgData name="Harris, Veronica" userId="S::veronica.harris@fortbendisd.gov::59cc175e-a3ec-455e-83d1-dd7238cacd90" providerId="AD" clId="Web-{017BB744-028A-1C09-CC2C-4F1C3CDB1CBB}" dt="2025-08-25T13:38:08.686" v="12" actId="1076"/>
          <ac:spMkLst>
            <pc:docMk/>
            <pc:sldMk cId="3541303944" sldId="281"/>
            <ac:spMk id="3" creationId="{A4680091-779F-F9D9-24DD-E28A381C075C}"/>
          </ac:spMkLst>
        </pc:spChg>
        <pc:spChg chg="mod">
          <ac:chgData name="Harris, Veronica" userId="S::veronica.harris@fortbendisd.gov::59cc175e-a3ec-455e-83d1-dd7238cacd90" providerId="AD" clId="Web-{017BB744-028A-1C09-CC2C-4F1C3CDB1CBB}" dt="2025-08-25T13:39:54.204" v="27" actId="20577"/>
          <ac:spMkLst>
            <pc:docMk/>
            <pc:sldMk cId="3541303944" sldId="281"/>
            <ac:spMk id="64" creationId="{A4870F1A-28BE-4A07-8C72-A19AF69316B6}"/>
          </ac:spMkLst>
        </pc:spChg>
        <pc:spChg chg="add mod">
          <ac:chgData name="Harris, Veronica" userId="S::veronica.harris@fortbendisd.gov::59cc175e-a3ec-455e-83d1-dd7238cacd90" providerId="AD" clId="Web-{017BB744-028A-1C09-CC2C-4F1C3CDB1CBB}" dt="2025-08-25T13:43:01.116" v="79"/>
          <ac:spMkLst>
            <pc:docMk/>
            <pc:sldMk cId="3541303944" sldId="281"/>
            <ac:spMk id="66" creationId="{66298FCE-9019-3D43-F6D1-071CD38CA1C3}"/>
          </ac:spMkLst>
        </pc:spChg>
        <pc:picChg chg="add mod">
          <ac:chgData name="Harris, Veronica" userId="S::veronica.harris@fortbendisd.gov::59cc175e-a3ec-455e-83d1-dd7238cacd90" providerId="AD" clId="Web-{017BB744-028A-1C09-CC2C-4F1C3CDB1CBB}" dt="2025-08-25T13:42:20.193" v="75" actId="1076"/>
          <ac:picMkLst>
            <pc:docMk/>
            <pc:sldMk cId="3541303944" sldId="281"/>
            <ac:picMk id="65" creationId="{44622497-FB99-C731-C92F-148A5FAB439D}"/>
          </ac:picMkLst>
        </pc:picChg>
      </pc:sldChg>
      <pc:sldChg chg="del">
        <pc:chgData name="Harris, Veronica" userId="S::veronica.harris@fortbendisd.gov::59cc175e-a3ec-455e-83d1-dd7238cacd90" providerId="AD" clId="Web-{017BB744-028A-1C09-CC2C-4F1C3CDB1CBB}" dt="2025-08-25T15:16:14.981" v="81"/>
        <pc:sldMkLst>
          <pc:docMk/>
          <pc:sldMk cId="2373436842" sldId="282"/>
        </pc:sldMkLst>
      </pc:sldChg>
    </pc:docChg>
  </pc:docChgLst>
  <pc:docChgLst>
    <pc:chgData name="Harris, Veronica" userId="59cc175e-a3ec-455e-83d1-dd7238cacd90" providerId="ADAL" clId="{392B7BA5-7B26-4E53-9CBD-6200F47557DA}"/>
    <pc:docChg chg="modSld">
      <pc:chgData name="Harris, Veronica" userId="59cc175e-a3ec-455e-83d1-dd7238cacd90" providerId="ADAL" clId="{392B7BA5-7B26-4E53-9CBD-6200F47557DA}" dt="2025-08-22T15:10:56.088" v="1" actId="14100"/>
      <pc:docMkLst>
        <pc:docMk/>
      </pc:docMkLst>
      <pc:sldChg chg="modSp mod">
        <pc:chgData name="Harris, Veronica" userId="59cc175e-a3ec-455e-83d1-dd7238cacd90" providerId="ADAL" clId="{392B7BA5-7B26-4E53-9CBD-6200F47557DA}" dt="2025-08-22T15:10:50.496" v="0" actId="14100"/>
        <pc:sldMkLst>
          <pc:docMk/>
          <pc:sldMk cId="0" sldId="264"/>
        </pc:sldMkLst>
        <pc:grpChg chg="mod">
          <ac:chgData name="Harris, Veronica" userId="59cc175e-a3ec-455e-83d1-dd7238cacd90" providerId="ADAL" clId="{392B7BA5-7B26-4E53-9CBD-6200F47557DA}" dt="2025-08-22T15:10:50.496" v="0" actId="14100"/>
          <ac:grpSpMkLst>
            <pc:docMk/>
            <pc:sldMk cId="0" sldId="264"/>
            <ac:grpSpMk id="14" creationId="{00000000-0000-0000-0000-000000000000}"/>
          </ac:grpSpMkLst>
        </pc:grpChg>
      </pc:sldChg>
      <pc:sldChg chg="modSp mod">
        <pc:chgData name="Harris, Veronica" userId="59cc175e-a3ec-455e-83d1-dd7238cacd90" providerId="ADAL" clId="{392B7BA5-7B26-4E53-9CBD-6200F47557DA}" dt="2025-08-22T15:10:56.088" v="1" actId="14100"/>
        <pc:sldMkLst>
          <pc:docMk/>
          <pc:sldMk cId="0" sldId="265"/>
        </pc:sldMkLst>
        <pc:grpChg chg="mod">
          <ac:chgData name="Harris, Veronica" userId="59cc175e-a3ec-455e-83d1-dd7238cacd90" providerId="ADAL" clId="{392B7BA5-7B26-4E53-9CBD-6200F47557DA}" dt="2025-08-22T15:10:56.088" v="1" actId="14100"/>
          <ac:grpSpMkLst>
            <pc:docMk/>
            <pc:sldMk cId="0" sldId="265"/>
            <ac:grpSpMk id="12" creationId="{00000000-0000-0000-0000-000000000000}"/>
          </ac:grpSpMkLst>
        </pc:grpChg>
      </pc:sldChg>
    </pc:docChg>
  </pc:docChgLst>
  <pc:docChgLst>
    <pc:chgData name="Harris, Veronica" userId="S::veronica.harris@fortbendisd.gov::59cc175e-a3ec-455e-83d1-dd7238cacd90" providerId="AD" clId="Web-{0C785B4E-B60B-DEFE-ED98-DE028FF85CDB}"/>
    <pc:docChg chg="modSld">
      <pc:chgData name="Harris, Veronica" userId="S::veronica.harris@fortbendisd.gov::59cc175e-a3ec-455e-83d1-dd7238cacd90" providerId="AD" clId="Web-{0C785B4E-B60B-DEFE-ED98-DE028FF85CDB}" dt="2025-08-22T19:45:05.792" v="28"/>
      <pc:docMkLst>
        <pc:docMk/>
      </pc:docMkLst>
      <pc:sldChg chg="addSp delSp modSp">
        <pc:chgData name="Harris, Veronica" userId="S::veronica.harris@fortbendisd.gov::59cc175e-a3ec-455e-83d1-dd7238cacd90" providerId="AD" clId="Web-{0C785B4E-B60B-DEFE-ED98-DE028FF85CDB}" dt="2025-08-22T19:45:05.792" v="28"/>
        <pc:sldMkLst>
          <pc:docMk/>
          <pc:sldMk cId="0" sldId="272"/>
        </pc:sldMkLst>
        <pc:picChg chg="add mod">
          <ac:chgData name="Harris, Veronica" userId="S::veronica.harris@fortbendisd.gov::59cc175e-a3ec-455e-83d1-dd7238cacd90" providerId="AD" clId="Web-{0C785B4E-B60B-DEFE-ED98-DE028FF85CDB}" dt="2025-08-22T19:44:15.775" v="6" actId="1076"/>
          <ac:picMkLst>
            <pc:docMk/>
            <pc:sldMk cId="0" sldId="272"/>
            <ac:picMk id="7" creationId="{9026B7B3-3EDB-9B72-F561-5884CAF33DB5}"/>
          </ac:picMkLst>
        </pc:picChg>
        <pc:cxnChg chg="add mod">
          <ac:chgData name="Harris, Veronica" userId="S::veronica.harris@fortbendisd.gov::59cc175e-a3ec-455e-83d1-dd7238cacd90" providerId="AD" clId="Web-{0C785B4E-B60B-DEFE-ED98-DE028FF85CDB}" dt="2025-08-22T19:45:05.792" v="28"/>
          <ac:cxnSpMkLst>
            <pc:docMk/>
            <pc:sldMk cId="0" sldId="272"/>
            <ac:cxnSpMk id="8" creationId="{106F9D0C-AEC8-BD7B-7274-15DF7BC77A34}"/>
          </ac:cxnSpMkLst>
        </pc:cxnChg>
      </pc:sldChg>
    </pc:docChg>
  </pc:docChgLst>
  <pc:docChgLst>
    <pc:chgData name="Harris, Veronica" userId="S::veronica.harris@fortbendisd.gov::59cc175e-a3ec-455e-83d1-dd7238cacd90" providerId="AD" clId="Web-{372A19A8-B2F2-99AE-EC02-CF75EC77BAD6}"/>
    <pc:docChg chg="modSld">
      <pc:chgData name="Harris, Veronica" userId="S::veronica.harris@fortbendisd.gov::59cc175e-a3ec-455e-83d1-dd7238cacd90" providerId="AD" clId="Web-{372A19A8-B2F2-99AE-EC02-CF75EC77BAD6}" dt="2025-09-05T01:31:46.729" v="6" actId="20577"/>
      <pc:docMkLst>
        <pc:docMk/>
      </pc:docMkLst>
      <pc:sldChg chg="modSp">
        <pc:chgData name="Harris, Veronica" userId="S::veronica.harris@fortbendisd.gov::59cc175e-a3ec-455e-83d1-dd7238cacd90" providerId="AD" clId="Web-{372A19A8-B2F2-99AE-EC02-CF75EC77BAD6}" dt="2025-09-05T01:31:46.729" v="6" actId="20577"/>
        <pc:sldMkLst>
          <pc:docMk/>
          <pc:sldMk cId="0" sldId="256"/>
        </pc:sldMkLst>
        <pc:spChg chg="mod">
          <ac:chgData name="Harris, Veronica" userId="S::veronica.harris@fortbendisd.gov::59cc175e-a3ec-455e-83d1-dd7238cacd90" providerId="AD" clId="Web-{372A19A8-B2F2-99AE-EC02-CF75EC77BAD6}" dt="2025-09-05T01:31:46.729" v="6" actId="20577"/>
          <ac:spMkLst>
            <pc:docMk/>
            <pc:sldMk cId="0" sldId="256"/>
            <ac:spMk id="29"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fortbend-my.sharepoint.com/:v:/r/personal/veronica_harris_fortbendisd_gov/Documents/Recordings/SchooLinks%20College%20Application%20Manager%20Set%20Up.mp4?csf=1&amp;web=1&amp;nav=eyJyZWZlcnJhbEluZm8iOnsicmVmZXJyYWxBcHAiOiJPbmVEcml2ZUZvckJ1c2luZXNzIiwicmVmZXJyYWxBcHBQbGF0Zm9ybSI6IldlYiIsInJlZmVycmFsTW9kZSI6InZpZXciLCJyZWZlcnJhbFZpZXciOiJNeUZpbGVzTGlua0NvcHkifX0&amp;e=7Wz5dl" TargetMode="External"/><Relationship Id="rId5" Type="http://schemas.openxmlformats.org/officeDocument/2006/relationships/image" Target="../media/image32.jpe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20833" y="0"/>
            <a:ext cx="9058846" cy="10287000"/>
            <a:chOff x="0" y="0"/>
            <a:chExt cx="16104616" cy="18288000"/>
          </a:xfrm>
        </p:grpSpPr>
        <p:sp>
          <p:nvSpPr>
            <p:cNvPr id="3" name="Freeform 3"/>
            <p:cNvSpPr/>
            <p:nvPr/>
          </p:nvSpPr>
          <p:spPr>
            <a:xfrm>
              <a:off x="0" y="0"/>
              <a:ext cx="16104615" cy="18288000"/>
            </a:xfrm>
            <a:custGeom>
              <a:avLst/>
              <a:gdLst/>
              <a:ahLst/>
              <a:cxnLst/>
              <a:rect l="l" t="t" r="r" b="b"/>
              <a:pathLst>
                <a:path w="16104615" h="18288000">
                  <a:moveTo>
                    <a:pt x="7751572" y="0"/>
                  </a:moveTo>
                  <a:lnTo>
                    <a:pt x="0" y="18288000"/>
                  </a:lnTo>
                  <a:lnTo>
                    <a:pt x="16104615" y="18288000"/>
                  </a:lnTo>
                  <a:lnTo>
                    <a:pt x="16104615" y="0"/>
                  </a:lnTo>
                  <a:close/>
                </a:path>
              </a:pathLst>
            </a:custGeom>
            <a:blipFill>
              <a:blip r:embed="rId2"/>
              <a:stretch>
                <a:fillRect l="-35221" r="-35221"/>
              </a:stretch>
            </a:blipFill>
          </p:spPr>
          <p:txBody>
            <a:bodyPr/>
            <a:lstStyle/>
            <a:p>
              <a:endParaRPr lang="en-US"/>
            </a:p>
          </p:txBody>
        </p:sp>
      </p:grpSp>
      <p:grpSp>
        <p:nvGrpSpPr>
          <p:cNvPr id="4" name="Group 4"/>
          <p:cNvGrpSpPr/>
          <p:nvPr/>
        </p:nvGrpSpPr>
        <p:grpSpPr>
          <a:xfrm rot="1378224">
            <a:off x="11589098" y="-4668470"/>
            <a:ext cx="1032534" cy="18478866"/>
            <a:chOff x="0" y="0"/>
            <a:chExt cx="271943" cy="4866862"/>
          </a:xfrm>
        </p:grpSpPr>
        <p:sp>
          <p:nvSpPr>
            <p:cNvPr id="5" name="Freeform 5"/>
            <p:cNvSpPr/>
            <p:nvPr/>
          </p:nvSpPr>
          <p:spPr>
            <a:xfrm>
              <a:off x="0" y="0"/>
              <a:ext cx="271943" cy="4866862"/>
            </a:xfrm>
            <a:custGeom>
              <a:avLst/>
              <a:gdLst/>
              <a:ahLst/>
              <a:cxnLst/>
              <a:rect l="l" t="t" r="r" b="b"/>
              <a:pathLst>
                <a:path w="271943" h="4866862">
                  <a:moveTo>
                    <a:pt x="0" y="0"/>
                  </a:moveTo>
                  <a:lnTo>
                    <a:pt x="271943" y="0"/>
                  </a:lnTo>
                  <a:lnTo>
                    <a:pt x="271943" y="4866862"/>
                  </a:lnTo>
                  <a:lnTo>
                    <a:pt x="0" y="4866862"/>
                  </a:lnTo>
                  <a:close/>
                </a:path>
              </a:pathLst>
            </a:custGeom>
            <a:solidFill>
              <a:srgbClr val="29379B"/>
            </a:solidFill>
          </p:spPr>
          <p:txBody>
            <a:bodyPr/>
            <a:lstStyle/>
            <a:p>
              <a:endParaRPr lang="en-US"/>
            </a:p>
          </p:txBody>
        </p:sp>
        <p:sp>
          <p:nvSpPr>
            <p:cNvPr id="6" name="TextBox 6"/>
            <p:cNvSpPr txBox="1"/>
            <p:nvPr/>
          </p:nvSpPr>
          <p:spPr>
            <a:xfrm>
              <a:off x="0" y="-57150"/>
              <a:ext cx="271943" cy="492401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415020" y="0"/>
            <a:ext cx="3086100" cy="3627538"/>
            <a:chOff x="0" y="0"/>
            <a:chExt cx="812800" cy="955401"/>
          </a:xfrm>
        </p:grpSpPr>
        <p:sp>
          <p:nvSpPr>
            <p:cNvPr id="8" name="Freeform 8"/>
            <p:cNvSpPr/>
            <p:nvPr/>
          </p:nvSpPr>
          <p:spPr>
            <a:xfrm>
              <a:off x="0" y="0"/>
              <a:ext cx="812800" cy="955401"/>
            </a:xfrm>
            <a:custGeom>
              <a:avLst/>
              <a:gdLst/>
              <a:ahLst/>
              <a:cxnLst/>
              <a:rect l="l" t="t" r="r" b="b"/>
              <a:pathLst>
                <a:path w="812800" h="955401">
                  <a:moveTo>
                    <a:pt x="406400" y="955401"/>
                  </a:moveTo>
                  <a:lnTo>
                    <a:pt x="812800" y="0"/>
                  </a:lnTo>
                  <a:lnTo>
                    <a:pt x="0" y="0"/>
                  </a:lnTo>
                  <a:lnTo>
                    <a:pt x="406400" y="955401"/>
                  </a:lnTo>
                  <a:close/>
                </a:path>
              </a:pathLst>
            </a:custGeom>
            <a:solidFill>
              <a:srgbClr val="FFBF30"/>
            </a:solidFill>
          </p:spPr>
          <p:txBody>
            <a:bodyPr/>
            <a:lstStyle/>
            <a:p>
              <a:endParaRPr lang="en-US"/>
            </a:p>
          </p:txBody>
        </p:sp>
        <p:sp>
          <p:nvSpPr>
            <p:cNvPr id="9" name="TextBox 9"/>
            <p:cNvSpPr txBox="1"/>
            <p:nvPr/>
          </p:nvSpPr>
          <p:spPr>
            <a:xfrm>
              <a:off x="127000" y="11093"/>
              <a:ext cx="558800" cy="50072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9117413" y="6668987"/>
            <a:ext cx="3086100" cy="3627538"/>
            <a:chOff x="0" y="0"/>
            <a:chExt cx="812800" cy="955401"/>
          </a:xfrm>
        </p:grpSpPr>
        <p:sp>
          <p:nvSpPr>
            <p:cNvPr id="11" name="Freeform 11"/>
            <p:cNvSpPr/>
            <p:nvPr/>
          </p:nvSpPr>
          <p:spPr>
            <a:xfrm>
              <a:off x="0" y="0"/>
              <a:ext cx="812800" cy="955401"/>
            </a:xfrm>
            <a:custGeom>
              <a:avLst/>
              <a:gdLst/>
              <a:ahLst/>
              <a:cxnLst/>
              <a:rect l="l" t="t" r="r" b="b"/>
              <a:pathLst>
                <a:path w="812800" h="955401">
                  <a:moveTo>
                    <a:pt x="406400" y="955401"/>
                  </a:moveTo>
                  <a:lnTo>
                    <a:pt x="812800" y="0"/>
                  </a:lnTo>
                  <a:lnTo>
                    <a:pt x="0" y="0"/>
                  </a:lnTo>
                  <a:lnTo>
                    <a:pt x="406400" y="955401"/>
                  </a:lnTo>
                  <a:close/>
                </a:path>
              </a:pathLst>
            </a:custGeom>
            <a:solidFill>
              <a:srgbClr val="FFBF30"/>
            </a:solidFill>
          </p:spPr>
          <p:txBody>
            <a:bodyPr/>
            <a:lstStyle/>
            <a:p>
              <a:endParaRPr lang="en-US"/>
            </a:p>
          </p:txBody>
        </p:sp>
        <p:sp>
          <p:nvSpPr>
            <p:cNvPr id="12" name="TextBox 12"/>
            <p:cNvSpPr txBox="1"/>
            <p:nvPr/>
          </p:nvSpPr>
          <p:spPr>
            <a:xfrm>
              <a:off x="127000" y="11093"/>
              <a:ext cx="558800" cy="50072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252810" y="8775717"/>
            <a:ext cx="1529076" cy="1797344"/>
            <a:chOff x="0" y="0"/>
            <a:chExt cx="812800" cy="955401"/>
          </a:xfrm>
        </p:grpSpPr>
        <p:sp>
          <p:nvSpPr>
            <p:cNvPr id="14" name="Freeform 14"/>
            <p:cNvSpPr/>
            <p:nvPr/>
          </p:nvSpPr>
          <p:spPr>
            <a:xfrm>
              <a:off x="0" y="0"/>
              <a:ext cx="812800" cy="955401"/>
            </a:xfrm>
            <a:custGeom>
              <a:avLst/>
              <a:gdLst/>
              <a:ahLst/>
              <a:cxnLst/>
              <a:rect l="l" t="t" r="r" b="b"/>
              <a:pathLst>
                <a:path w="812800" h="955401">
                  <a:moveTo>
                    <a:pt x="406400" y="955401"/>
                  </a:moveTo>
                  <a:lnTo>
                    <a:pt x="812800" y="0"/>
                  </a:lnTo>
                  <a:lnTo>
                    <a:pt x="0" y="0"/>
                  </a:lnTo>
                  <a:lnTo>
                    <a:pt x="406400" y="955401"/>
                  </a:lnTo>
                  <a:close/>
                </a:path>
              </a:pathLst>
            </a:custGeom>
            <a:solidFill>
              <a:srgbClr val="29379B"/>
            </a:solidFill>
          </p:spPr>
          <p:txBody>
            <a:bodyPr/>
            <a:lstStyle/>
            <a:p>
              <a:endParaRPr lang="en-US"/>
            </a:p>
          </p:txBody>
        </p:sp>
        <p:sp>
          <p:nvSpPr>
            <p:cNvPr id="15" name="TextBox 15"/>
            <p:cNvSpPr txBox="1"/>
            <p:nvPr/>
          </p:nvSpPr>
          <p:spPr>
            <a:xfrm>
              <a:off x="127000" y="11093"/>
              <a:ext cx="558800" cy="50072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718654">
            <a:off x="10045952" y="1467668"/>
            <a:ext cx="1959490" cy="2146515"/>
            <a:chOff x="0" y="0"/>
            <a:chExt cx="812800" cy="890379"/>
          </a:xfrm>
        </p:grpSpPr>
        <p:sp>
          <p:nvSpPr>
            <p:cNvPr id="17" name="Freeform 17"/>
            <p:cNvSpPr/>
            <p:nvPr/>
          </p:nvSpPr>
          <p:spPr>
            <a:xfrm>
              <a:off x="0" y="0"/>
              <a:ext cx="812800" cy="890379"/>
            </a:xfrm>
            <a:custGeom>
              <a:avLst/>
              <a:gdLst/>
              <a:ahLst/>
              <a:cxnLst/>
              <a:rect l="l" t="t" r="r" b="b"/>
              <a:pathLst>
                <a:path w="812800" h="890379">
                  <a:moveTo>
                    <a:pt x="406400" y="890379"/>
                  </a:moveTo>
                  <a:lnTo>
                    <a:pt x="812800" y="0"/>
                  </a:lnTo>
                  <a:lnTo>
                    <a:pt x="0" y="0"/>
                  </a:lnTo>
                  <a:lnTo>
                    <a:pt x="406400" y="890379"/>
                  </a:lnTo>
                  <a:close/>
                </a:path>
              </a:pathLst>
            </a:custGeom>
            <a:solidFill>
              <a:srgbClr val="29379B"/>
            </a:solidFill>
          </p:spPr>
          <p:txBody>
            <a:bodyPr/>
            <a:lstStyle/>
            <a:p>
              <a:endParaRPr lang="en-US"/>
            </a:p>
          </p:txBody>
        </p:sp>
        <p:sp>
          <p:nvSpPr>
            <p:cNvPr id="18" name="TextBox 18"/>
            <p:cNvSpPr txBox="1"/>
            <p:nvPr/>
          </p:nvSpPr>
          <p:spPr>
            <a:xfrm>
              <a:off x="127000" y="6448"/>
              <a:ext cx="558800" cy="47054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020833" y="3579913"/>
            <a:ext cx="1959490" cy="2290780"/>
            <a:chOff x="0" y="0"/>
            <a:chExt cx="812800" cy="950220"/>
          </a:xfrm>
        </p:grpSpPr>
        <p:sp>
          <p:nvSpPr>
            <p:cNvPr id="20" name="Freeform 20"/>
            <p:cNvSpPr/>
            <p:nvPr/>
          </p:nvSpPr>
          <p:spPr>
            <a:xfrm>
              <a:off x="0" y="0"/>
              <a:ext cx="812800" cy="950220"/>
            </a:xfrm>
            <a:custGeom>
              <a:avLst/>
              <a:gdLst/>
              <a:ahLst/>
              <a:cxnLst/>
              <a:rect l="l" t="t" r="r" b="b"/>
              <a:pathLst>
                <a:path w="812800" h="950220">
                  <a:moveTo>
                    <a:pt x="406400" y="950220"/>
                  </a:moveTo>
                  <a:lnTo>
                    <a:pt x="812800" y="0"/>
                  </a:lnTo>
                  <a:lnTo>
                    <a:pt x="0" y="0"/>
                  </a:lnTo>
                  <a:lnTo>
                    <a:pt x="406400" y="950220"/>
                  </a:lnTo>
                  <a:close/>
                </a:path>
              </a:pathLst>
            </a:custGeom>
            <a:solidFill>
              <a:srgbClr val="FFBF30"/>
            </a:solidFill>
          </p:spPr>
          <p:txBody>
            <a:bodyPr/>
            <a:lstStyle/>
            <a:p>
              <a:endParaRPr lang="en-US"/>
            </a:p>
          </p:txBody>
        </p:sp>
        <p:sp>
          <p:nvSpPr>
            <p:cNvPr id="21" name="TextBox 21"/>
            <p:cNvSpPr txBox="1"/>
            <p:nvPr/>
          </p:nvSpPr>
          <p:spPr>
            <a:xfrm>
              <a:off x="127000" y="10723"/>
              <a:ext cx="558800" cy="49832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63700" y="6250894"/>
            <a:ext cx="8980300" cy="1109972"/>
            <a:chOff x="0" y="0"/>
            <a:chExt cx="4932007" cy="609600"/>
          </a:xfrm>
        </p:grpSpPr>
        <p:sp>
          <p:nvSpPr>
            <p:cNvPr id="23" name="Freeform 23"/>
            <p:cNvSpPr/>
            <p:nvPr/>
          </p:nvSpPr>
          <p:spPr>
            <a:xfrm>
              <a:off x="0" y="0"/>
              <a:ext cx="4932007" cy="609600"/>
            </a:xfrm>
            <a:custGeom>
              <a:avLst/>
              <a:gdLst/>
              <a:ahLst/>
              <a:cxnLst/>
              <a:rect l="l" t="t" r="r" b="b"/>
              <a:pathLst>
                <a:path w="4932007" h="609600">
                  <a:moveTo>
                    <a:pt x="203200" y="0"/>
                  </a:moveTo>
                  <a:lnTo>
                    <a:pt x="4932007" y="0"/>
                  </a:lnTo>
                  <a:lnTo>
                    <a:pt x="4728807" y="609600"/>
                  </a:lnTo>
                  <a:lnTo>
                    <a:pt x="0" y="609600"/>
                  </a:lnTo>
                  <a:lnTo>
                    <a:pt x="203200" y="0"/>
                  </a:lnTo>
                  <a:close/>
                </a:path>
              </a:pathLst>
            </a:custGeom>
            <a:solidFill>
              <a:srgbClr val="29379B"/>
            </a:solidFill>
          </p:spPr>
          <p:txBody>
            <a:bodyPr/>
            <a:lstStyle/>
            <a:p>
              <a:endParaRPr lang="en-US"/>
            </a:p>
          </p:txBody>
        </p:sp>
        <p:sp>
          <p:nvSpPr>
            <p:cNvPr id="24" name="TextBox 24"/>
            <p:cNvSpPr txBox="1"/>
            <p:nvPr/>
          </p:nvSpPr>
          <p:spPr>
            <a:xfrm>
              <a:off x="101600" y="-57150"/>
              <a:ext cx="4728807" cy="6667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rot="-10800000">
            <a:off x="7609954" y="8785242"/>
            <a:ext cx="1285712" cy="1511283"/>
            <a:chOff x="0" y="0"/>
            <a:chExt cx="812800" cy="955401"/>
          </a:xfrm>
        </p:grpSpPr>
        <p:sp>
          <p:nvSpPr>
            <p:cNvPr id="26" name="Freeform 26"/>
            <p:cNvSpPr/>
            <p:nvPr/>
          </p:nvSpPr>
          <p:spPr>
            <a:xfrm>
              <a:off x="0" y="0"/>
              <a:ext cx="812800" cy="955401"/>
            </a:xfrm>
            <a:custGeom>
              <a:avLst/>
              <a:gdLst/>
              <a:ahLst/>
              <a:cxnLst/>
              <a:rect l="l" t="t" r="r" b="b"/>
              <a:pathLst>
                <a:path w="812800" h="955401">
                  <a:moveTo>
                    <a:pt x="406400" y="955401"/>
                  </a:moveTo>
                  <a:lnTo>
                    <a:pt x="812800" y="0"/>
                  </a:lnTo>
                  <a:lnTo>
                    <a:pt x="0" y="0"/>
                  </a:lnTo>
                  <a:lnTo>
                    <a:pt x="406400" y="955401"/>
                  </a:lnTo>
                  <a:close/>
                </a:path>
              </a:pathLst>
            </a:custGeom>
            <a:solidFill>
              <a:srgbClr val="FFBF30"/>
            </a:solidFill>
          </p:spPr>
          <p:txBody>
            <a:bodyPr/>
            <a:lstStyle/>
            <a:p>
              <a:endParaRPr lang="en-US"/>
            </a:p>
          </p:txBody>
        </p:sp>
        <p:sp>
          <p:nvSpPr>
            <p:cNvPr id="27" name="TextBox 27"/>
            <p:cNvSpPr txBox="1"/>
            <p:nvPr/>
          </p:nvSpPr>
          <p:spPr>
            <a:xfrm>
              <a:off x="127000" y="11093"/>
              <a:ext cx="558800" cy="500729"/>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448239" y="850101"/>
            <a:ext cx="1413732" cy="1189372"/>
          </a:xfrm>
          <a:custGeom>
            <a:avLst/>
            <a:gdLst/>
            <a:ahLst/>
            <a:cxnLst/>
            <a:rect l="l" t="t" r="r" b="b"/>
            <a:pathLst>
              <a:path w="1413732" h="1189372">
                <a:moveTo>
                  <a:pt x="0" y="0"/>
                </a:moveTo>
                <a:lnTo>
                  <a:pt x="1413732" y="0"/>
                </a:lnTo>
                <a:lnTo>
                  <a:pt x="1413732" y="1189372"/>
                </a:lnTo>
                <a:lnTo>
                  <a:pt x="0" y="1189372"/>
                </a:lnTo>
                <a:lnTo>
                  <a:pt x="0" y="0"/>
                </a:lnTo>
                <a:close/>
              </a:path>
            </a:pathLst>
          </a:custGeom>
          <a:blipFill>
            <a:blip r:embed="rId3"/>
            <a:stretch>
              <a:fillRect/>
            </a:stretch>
          </a:blipFill>
        </p:spPr>
        <p:txBody>
          <a:bodyPr/>
          <a:lstStyle/>
          <a:p>
            <a:endParaRPr lang="en-US"/>
          </a:p>
        </p:txBody>
      </p:sp>
      <p:sp>
        <p:nvSpPr>
          <p:cNvPr id="29" name="TextBox 29"/>
          <p:cNvSpPr txBox="1"/>
          <p:nvPr/>
        </p:nvSpPr>
        <p:spPr>
          <a:xfrm>
            <a:off x="1028700" y="2952778"/>
            <a:ext cx="8115300" cy="1602666"/>
          </a:xfrm>
          <a:prstGeom prst="rect">
            <a:avLst/>
          </a:prstGeom>
        </p:spPr>
        <p:txBody>
          <a:bodyPr lIns="0" tIns="0" rIns="0" bIns="0" rtlCol="0" anchor="t">
            <a:spAutoFit/>
          </a:bodyPr>
          <a:lstStyle/>
          <a:p>
            <a:pPr>
              <a:lnSpc>
                <a:spcPts val="12338"/>
              </a:lnSpc>
            </a:pPr>
            <a:r>
              <a:rPr lang="en-US" sz="11200" dirty="0">
                <a:solidFill>
                  <a:srgbClr val="29379B"/>
                </a:solidFill>
                <a:latin typeface="Anton"/>
                <a:ea typeface="Anton"/>
                <a:cs typeface="Anton"/>
                <a:sym typeface="Anton"/>
              </a:rPr>
              <a:t>SENIOR</a:t>
            </a:r>
            <a:endParaRPr lang="en-US" dirty="0"/>
          </a:p>
        </p:txBody>
      </p:sp>
      <p:sp>
        <p:nvSpPr>
          <p:cNvPr id="30" name="TextBox 30"/>
          <p:cNvSpPr txBox="1"/>
          <p:nvPr/>
        </p:nvSpPr>
        <p:spPr>
          <a:xfrm>
            <a:off x="1028700" y="4394554"/>
            <a:ext cx="7428481" cy="1602666"/>
          </a:xfrm>
          <a:prstGeom prst="rect">
            <a:avLst/>
          </a:prstGeom>
        </p:spPr>
        <p:txBody>
          <a:bodyPr lIns="0" tIns="0" rIns="0" bIns="0" rtlCol="0" anchor="t">
            <a:spAutoFit/>
          </a:bodyPr>
          <a:lstStyle/>
          <a:p>
            <a:pPr algn="l">
              <a:lnSpc>
                <a:spcPts val="12338"/>
              </a:lnSpc>
            </a:pPr>
            <a:r>
              <a:rPr lang="en-US" sz="11216">
                <a:solidFill>
                  <a:srgbClr val="000000"/>
                </a:solidFill>
                <a:latin typeface="Anton"/>
                <a:ea typeface="Anton"/>
                <a:cs typeface="Anton"/>
                <a:sym typeface="Anton"/>
              </a:rPr>
              <a:t>MEETING</a:t>
            </a:r>
          </a:p>
        </p:txBody>
      </p:sp>
      <p:sp>
        <p:nvSpPr>
          <p:cNvPr id="32" name="TextBox 32"/>
          <p:cNvSpPr txBox="1"/>
          <p:nvPr/>
        </p:nvSpPr>
        <p:spPr>
          <a:xfrm>
            <a:off x="1028700" y="6402353"/>
            <a:ext cx="7068858" cy="642612"/>
          </a:xfrm>
          <a:prstGeom prst="rect">
            <a:avLst/>
          </a:prstGeom>
        </p:spPr>
        <p:txBody>
          <a:bodyPr lIns="0" tIns="0" rIns="0" bIns="0" rtlCol="0" anchor="t">
            <a:spAutoFit/>
          </a:bodyPr>
          <a:lstStyle/>
          <a:p>
            <a:pPr algn="just">
              <a:lnSpc>
                <a:spcPts val="5260"/>
              </a:lnSpc>
              <a:spcBef>
                <a:spcPct val="0"/>
              </a:spcBef>
            </a:pPr>
            <a:r>
              <a:rPr lang="en-US" sz="3750" b="1" dirty="0">
                <a:solidFill>
                  <a:srgbClr val="FFD230"/>
                </a:solidFill>
                <a:latin typeface="Poppins Bold"/>
                <a:cs typeface="Poppins Bold"/>
                <a:sym typeface="Poppins Bold"/>
              </a:rPr>
              <a:t>August 25- September 5</a:t>
            </a:r>
            <a:endParaRPr lang="en-US" dirty="0"/>
          </a:p>
        </p:txBody>
      </p:sp>
      <p:sp>
        <p:nvSpPr>
          <p:cNvPr id="33" name="TextBox 33"/>
          <p:cNvSpPr txBox="1"/>
          <p:nvPr/>
        </p:nvSpPr>
        <p:spPr>
          <a:xfrm>
            <a:off x="2014371" y="763282"/>
            <a:ext cx="6238439" cy="1289853"/>
          </a:xfrm>
          <a:prstGeom prst="rect">
            <a:avLst/>
          </a:prstGeom>
        </p:spPr>
        <p:txBody>
          <a:bodyPr lIns="0" tIns="0" rIns="0" bIns="0" rtlCol="0" anchor="t">
            <a:spAutoFit/>
          </a:bodyPr>
          <a:lstStyle/>
          <a:p>
            <a:pPr algn="l">
              <a:lnSpc>
                <a:spcPts val="5030"/>
              </a:lnSpc>
              <a:spcBef>
                <a:spcPct val="0"/>
              </a:spcBef>
            </a:pPr>
            <a:r>
              <a:rPr lang="en-US" sz="3593" b="1">
                <a:solidFill>
                  <a:srgbClr val="000000"/>
                </a:solidFill>
                <a:latin typeface="Poppins Medium"/>
                <a:ea typeface="Poppins Medium"/>
                <a:cs typeface="Poppins Medium"/>
                <a:sym typeface="Poppins Medium"/>
              </a:rPr>
              <a:t>Elkins High School</a:t>
            </a:r>
          </a:p>
          <a:p>
            <a:pPr algn="l">
              <a:lnSpc>
                <a:spcPts val="5030"/>
              </a:lnSpc>
              <a:spcBef>
                <a:spcPct val="0"/>
              </a:spcBef>
            </a:pPr>
            <a:r>
              <a:rPr lang="en-US" sz="3593" b="1">
                <a:solidFill>
                  <a:srgbClr val="000000"/>
                </a:solidFill>
                <a:latin typeface="Poppins Medium"/>
                <a:ea typeface="Poppins Medium"/>
                <a:cs typeface="Poppins Medium"/>
                <a:sym typeface="Poppins Medium"/>
              </a:rPr>
              <a:t>Counselors &amp; CCRA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45657" y="1191642"/>
            <a:ext cx="3885183" cy="388518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9379B"/>
            </a:solidFill>
          </p:spPr>
          <p:txBody>
            <a:bodyPr/>
            <a:lstStyle/>
            <a:p>
              <a:endParaRPr lang="en-US"/>
            </a:p>
          </p:txBody>
        </p:sp>
        <p:sp>
          <p:nvSpPr>
            <p:cNvPr id="4" name="TextBox 4"/>
            <p:cNvSpPr txBox="1"/>
            <p:nvPr/>
          </p:nvSpPr>
          <p:spPr>
            <a:xfrm>
              <a:off x="127000" y="41275"/>
              <a:ext cx="558800" cy="644525"/>
            </a:xfrm>
            <a:prstGeom prst="rect">
              <a:avLst/>
            </a:prstGeom>
          </p:spPr>
          <p:txBody>
            <a:bodyPr lIns="50800" tIns="50800" rIns="50800" bIns="50800" rtlCol="0" anchor="ctr"/>
            <a:lstStyle/>
            <a:p>
              <a:pPr algn="ctr">
                <a:lnSpc>
                  <a:spcPts val="3989"/>
                </a:lnSpc>
              </a:pPr>
              <a:r>
                <a:rPr lang="en-US" sz="2849" b="1">
                  <a:solidFill>
                    <a:srgbClr val="000000"/>
                  </a:solidFill>
                  <a:latin typeface="Poppins Bold"/>
                  <a:ea typeface="Poppins Bold"/>
                  <a:cs typeface="Poppins Bold"/>
                  <a:sym typeface="Poppins Bold"/>
                </a:rPr>
                <a:t>NON-RESTRICTIVE PLANS</a:t>
              </a:r>
            </a:p>
          </p:txBody>
        </p:sp>
      </p:grpSp>
      <p:grpSp>
        <p:nvGrpSpPr>
          <p:cNvPr id="5" name="Group 5"/>
          <p:cNvGrpSpPr/>
          <p:nvPr/>
        </p:nvGrpSpPr>
        <p:grpSpPr>
          <a:xfrm>
            <a:off x="11112351" y="2151511"/>
            <a:ext cx="7175649" cy="8148488"/>
            <a:chOff x="0" y="0"/>
            <a:chExt cx="16104616" cy="18288000"/>
          </a:xfrm>
        </p:grpSpPr>
        <p:sp>
          <p:nvSpPr>
            <p:cNvPr id="6" name="Freeform 6"/>
            <p:cNvSpPr/>
            <p:nvPr/>
          </p:nvSpPr>
          <p:spPr>
            <a:xfrm>
              <a:off x="0" y="0"/>
              <a:ext cx="16104615" cy="18288000"/>
            </a:xfrm>
            <a:custGeom>
              <a:avLst/>
              <a:gdLst/>
              <a:ahLst/>
              <a:cxnLst/>
              <a:rect l="l" t="t" r="r" b="b"/>
              <a:pathLst>
                <a:path w="16104615" h="18288000">
                  <a:moveTo>
                    <a:pt x="7751572" y="0"/>
                  </a:moveTo>
                  <a:lnTo>
                    <a:pt x="0" y="18288000"/>
                  </a:lnTo>
                  <a:lnTo>
                    <a:pt x="16104615" y="18288000"/>
                  </a:lnTo>
                  <a:lnTo>
                    <a:pt x="16104615" y="0"/>
                  </a:lnTo>
                  <a:close/>
                </a:path>
              </a:pathLst>
            </a:custGeom>
            <a:solidFill>
              <a:srgbClr val="FFBF30"/>
            </a:solidFill>
            <a:ln w="12700">
              <a:solidFill>
                <a:srgbClr val="000000"/>
              </a:solidFill>
            </a:ln>
          </p:spPr>
          <p:txBody>
            <a:bodyPr/>
            <a:lstStyle/>
            <a:p>
              <a:endParaRPr lang="en-US"/>
            </a:p>
          </p:txBody>
        </p:sp>
      </p:grpSp>
      <p:sp>
        <p:nvSpPr>
          <p:cNvPr id="7" name="Freeform 7"/>
          <p:cNvSpPr/>
          <p:nvPr/>
        </p:nvSpPr>
        <p:spPr>
          <a:xfrm rot="-5400000">
            <a:off x="11453959" y="-2393356"/>
            <a:ext cx="4440685" cy="9227397"/>
          </a:xfrm>
          <a:custGeom>
            <a:avLst/>
            <a:gdLst/>
            <a:ahLst/>
            <a:cxnLst/>
            <a:rect l="l" t="t" r="r" b="b"/>
            <a:pathLst>
              <a:path w="4440685" h="9227397">
                <a:moveTo>
                  <a:pt x="0" y="0"/>
                </a:moveTo>
                <a:lnTo>
                  <a:pt x="4440685" y="0"/>
                </a:lnTo>
                <a:lnTo>
                  <a:pt x="4440685" y="9227397"/>
                </a:lnTo>
                <a:lnTo>
                  <a:pt x="0" y="9227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11616907" y="2138512"/>
            <a:ext cx="7175649" cy="8148488"/>
            <a:chOff x="0" y="0"/>
            <a:chExt cx="16104616" cy="18288000"/>
          </a:xfrm>
        </p:grpSpPr>
        <p:sp>
          <p:nvSpPr>
            <p:cNvPr id="9" name="Freeform 9"/>
            <p:cNvSpPr/>
            <p:nvPr/>
          </p:nvSpPr>
          <p:spPr>
            <a:xfrm>
              <a:off x="0" y="0"/>
              <a:ext cx="16104615" cy="18288000"/>
            </a:xfrm>
            <a:custGeom>
              <a:avLst/>
              <a:gdLst/>
              <a:ahLst/>
              <a:cxnLst/>
              <a:rect l="l" t="t" r="r" b="b"/>
              <a:pathLst>
                <a:path w="16104615" h="18288000">
                  <a:moveTo>
                    <a:pt x="7751572" y="0"/>
                  </a:moveTo>
                  <a:lnTo>
                    <a:pt x="0" y="18288000"/>
                  </a:lnTo>
                  <a:lnTo>
                    <a:pt x="16104615" y="18288000"/>
                  </a:lnTo>
                  <a:lnTo>
                    <a:pt x="16104615" y="0"/>
                  </a:lnTo>
                  <a:close/>
                </a:path>
              </a:pathLst>
            </a:custGeom>
            <a:blipFill>
              <a:blip r:embed="rId4"/>
              <a:stretch>
                <a:fillRect l="-23073" r="-47050"/>
              </a:stretch>
            </a:blipFill>
          </p:spPr>
          <p:txBody>
            <a:bodyPr/>
            <a:lstStyle/>
            <a:p>
              <a:endParaRPr lang="en-US"/>
            </a:p>
          </p:txBody>
        </p:sp>
      </p:grpSp>
      <p:sp>
        <p:nvSpPr>
          <p:cNvPr id="10" name="Freeform 10"/>
          <p:cNvSpPr/>
          <p:nvPr/>
        </p:nvSpPr>
        <p:spPr>
          <a:xfrm>
            <a:off x="1028700" y="355605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28700" y="5965106"/>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0072670" y="1058292"/>
            <a:ext cx="3920046" cy="377088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D200"/>
            </a:solidFill>
          </p:spPr>
          <p:txBody>
            <a:bodyPr/>
            <a:lstStyle/>
            <a:p>
              <a:endParaRPr lang="en-US"/>
            </a:p>
          </p:txBody>
        </p:sp>
        <p:sp>
          <p:nvSpPr>
            <p:cNvPr id="14" name="TextBox 14"/>
            <p:cNvSpPr txBox="1"/>
            <p:nvPr/>
          </p:nvSpPr>
          <p:spPr>
            <a:xfrm>
              <a:off x="127000" y="41275"/>
              <a:ext cx="558800" cy="644525"/>
            </a:xfrm>
            <a:prstGeom prst="rect">
              <a:avLst/>
            </a:prstGeom>
          </p:spPr>
          <p:txBody>
            <a:bodyPr lIns="50800" tIns="50800" rIns="50800" bIns="50800" rtlCol="0" anchor="ctr"/>
            <a:lstStyle/>
            <a:p>
              <a:pPr algn="ctr">
                <a:lnSpc>
                  <a:spcPts val="3989"/>
                </a:lnSpc>
              </a:pPr>
              <a:r>
                <a:rPr lang="en-US" sz="2849" b="1">
                  <a:solidFill>
                    <a:srgbClr val="000000"/>
                  </a:solidFill>
                  <a:latin typeface="Poppins Bold"/>
                  <a:ea typeface="Poppins Bold"/>
                  <a:cs typeface="Poppins Bold"/>
                  <a:sym typeface="Poppins Bold"/>
                </a:rPr>
                <a:t>RESTRICTIVE PLANS</a:t>
              </a:r>
            </a:p>
          </p:txBody>
        </p:sp>
      </p:grpSp>
      <p:sp>
        <p:nvSpPr>
          <p:cNvPr id="15" name="TextBox 15"/>
          <p:cNvSpPr txBox="1"/>
          <p:nvPr/>
        </p:nvSpPr>
        <p:spPr>
          <a:xfrm>
            <a:off x="1028700" y="1239267"/>
            <a:ext cx="10407232" cy="1809750"/>
          </a:xfrm>
          <a:prstGeom prst="rect">
            <a:avLst/>
          </a:prstGeom>
        </p:spPr>
        <p:txBody>
          <a:bodyPr lIns="0" tIns="0" rIns="0" bIns="0" rtlCol="0" anchor="t">
            <a:spAutoFit/>
          </a:bodyPr>
          <a:lstStyle/>
          <a:p>
            <a:pPr algn="l">
              <a:lnSpc>
                <a:spcPts val="6960"/>
              </a:lnSpc>
            </a:pPr>
            <a:r>
              <a:rPr lang="en-US" sz="5800" b="1">
                <a:solidFill>
                  <a:srgbClr val="29379B"/>
                </a:solidFill>
                <a:latin typeface="Poppins Bold"/>
                <a:ea typeface="Poppins Bold"/>
                <a:cs typeface="Poppins Bold"/>
                <a:sym typeface="Poppins Bold"/>
              </a:rPr>
              <a:t>Which college admission process best suits you?</a:t>
            </a:r>
          </a:p>
        </p:txBody>
      </p:sp>
      <p:sp>
        <p:nvSpPr>
          <p:cNvPr id="16" name="TextBox 16"/>
          <p:cNvSpPr txBox="1"/>
          <p:nvPr/>
        </p:nvSpPr>
        <p:spPr>
          <a:xfrm>
            <a:off x="1758888" y="5927407"/>
            <a:ext cx="9007732" cy="542925"/>
          </a:xfrm>
          <a:prstGeom prst="rect">
            <a:avLst/>
          </a:prstGeom>
        </p:spPr>
        <p:txBody>
          <a:bodyPr lIns="0" tIns="0" rIns="0" bIns="0" rtlCol="0" anchor="t">
            <a:spAutoFit/>
          </a:bodyPr>
          <a:lstStyle/>
          <a:p>
            <a:pPr algn="just">
              <a:lnSpc>
                <a:spcPts val="4200"/>
              </a:lnSpc>
              <a:spcBef>
                <a:spcPct val="0"/>
              </a:spcBef>
            </a:pPr>
            <a:r>
              <a:rPr lang="en-US" sz="3000" b="1">
                <a:solidFill>
                  <a:srgbClr val="29379B"/>
                </a:solidFill>
                <a:latin typeface="Poppins Bold"/>
                <a:ea typeface="Poppins Bold"/>
                <a:cs typeface="Poppins Bold"/>
                <a:sym typeface="Poppins Bold"/>
              </a:rPr>
              <a:t>Restrictive Early Action</a:t>
            </a:r>
          </a:p>
        </p:txBody>
      </p:sp>
      <p:sp>
        <p:nvSpPr>
          <p:cNvPr id="17" name="TextBox 17"/>
          <p:cNvSpPr txBox="1"/>
          <p:nvPr/>
        </p:nvSpPr>
        <p:spPr>
          <a:xfrm>
            <a:off x="1728450" y="6603682"/>
            <a:ext cx="9007732" cy="21012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Students apply to an institution of preference and receive a decision early. They may be restricted from applying Early Decision, Early Action, or Restrictive Early Action to other institutions. If offered enrollment, students have until May 1 to confirm</a:t>
            </a:r>
          </a:p>
        </p:txBody>
      </p:sp>
      <p:sp>
        <p:nvSpPr>
          <p:cNvPr id="18" name="TextBox 18"/>
          <p:cNvSpPr txBox="1"/>
          <p:nvPr/>
        </p:nvSpPr>
        <p:spPr>
          <a:xfrm>
            <a:off x="1728450" y="3440584"/>
            <a:ext cx="9007732" cy="542925"/>
          </a:xfrm>
          <a:prstGeom prst="rect">
            <a:avLst/>
          </a:prstGeom>
        </p:spPr>
        <p:txBody>
          <a:bodyPr lIns="0" tIns="0" rIns="0" bIns="0" rtlCol="0" anchor="t">
            <a:spAutoFit/>
          </a:bodyPr>
          <a:lstStyle/>
          <a:p>
            <a:pPr algn="just">
              <a:lnSpc>
                <a:spcPts val="4200"/>
              </a:lnSpc>
              <a:spcBef>
                <a:spcPct val="0"/>
              </a:spcBef>
            </a:pPr>
            <a:r>
              <a:rPr lang="en-US" sz="3000" b="1">
                <a:solidFill>
                  <a:srgbClr val="29379B"/>
                </a:solidFill>
                <a:latin typeface="Poppins Bold"/>
                <a:ea typeface="Poppins Bold"/>
                <a:cs typeface="Poppins Bold"/>
                <a:sym typeface="Poppins Bold"/>
              </a:rPr>
              <a:t>Early Decision</a:t>
            </a:r>
          </a:p>
        </p:txBody>
      </p:sp>
      <p:sp>
        <p:nvSpPr>
          <p:cNvPr id="19" name="TextBox 19"/>
          <p:cNvSpPr txBox="1"/>
          <p:nvPr/>
        </p:nvSpPr>
        <p:spPr>
          <a:xfrm>
            <a:off x="1758888" y="4067684"/>
            <a:ext cx="9007732" cy="16821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Students make a commitment to a first-choice institution where, if admitted, they must enroll. The application deadline and decision deadlines occur early. </a:t>
            </a:r>
            <a:r>
              <a:rPr lang="en-US" sz="2400" b="1">
                <a:solidFill>
                  <a:srgbClr val="000000"/>
                </a:solidFill>
                <a:latin typeface="Poppins Bold"/>
                <a:ea typeface="Poppins Bold"/>
                <a:cs typeface="Poppins Bold"/>
                <a:sym typeface="Poppins Bold"/>
              </a:rPr>
              <a:t>Commitment is BINDING.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881552" y="-222258"/>
            <a:ext cx="3184190" cy="3628707"/>
          </a:xfrm>
          <a:custGeom>
            <a:avLst/>
            <a:gdLst/>
            <a:ahLst/>
            <a:cxnLst/>
            <a:rect l="l" t="t" r="r" b="b"/>
            <a:pathLst>
              <a:path w="3184190" h="3628707">
                <a:moveTo>
                  <a:pt x="0" y="0"/>
                </a:moveTo>
                <a:lnTo>
                  <a:pt x="3184190" y="0"/>
                </a:lnTo>
                <a:lnTo>
                  <a:pt x="3184190" y="3628706"/>
                </a:lnTo>
                <a:lnTo>
                  <a:pt x="0" y="3628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3" name="Table 3"/>
          <p:cNvGraphicFramePr>
            <a:graphicFrameLocks noGrp="1"/>
          </p:cNvGraphicFramePr>
          <p:nvPr/>
        </p:nvGraphicFramePr>
        <p:xfrm>
          <a:off x="2082157" y="3219450"/>
          <a:ext cx="14123686" cy="6543676"/>
        </p:xfrm>
        <a:graphic>
          <a:graphicData uri="http://schemas.openxmlformats.org/drawingml/2006/table">
            <a:tbl>
              <a:tblPr/>
              <a:tblGrid>
                <a:gridCol w="7313213">
                  <a:extLst>
                    <a:ext uri="{9D8B030D-6E8A-4147-A177-3AD203B41FA5}">
                      <a16:colId xmlns:a16="http://schemas.microsoft.com/office/drawing/2014/main" val="20000"/>
                    </a:ext>
                  </a:extLst>
                </a:gridCol>
                <a:gridCol w="6810473">
                  <a:extLst>
                    <a:ext uri="{9D8B030D-6E8A-4147-A177-3AD203B41FA5}">
                      <a16:colId xmlns:a16="http://schemas.microsoft.com/office/drawing/2014/main" val="20001"/>
                    </a:ext>
                  </a:extLst>
                </a:gridCol>
              </a:tblGrid>
              <a:tr h="1178436">
                <a:tc>
                  <a:txBody>
                    <a:bodyPr/>
                    <a:lstStyle/>
                    <a:p>
                      <a:pPr algn="ctr">
                        <a:lnSpc>
                          <a:spcPts val="4200"/>
                        </a:lnSpc>
                        <a:defRPr/>
                      </a:pPr>
                      <a:r>
                        <a:rPr lang="en-US" sz="3000" b="1">
                          <a:solidFill>
                            <a:srgbClr val="000000"/>
                          </a:solidFill>
                          <a:latin typeface="Poppins Bold"/>
                          <a:ea typeface="Poppins Bold"/>
                          <a:cs typeface="Poppins Bold"/>
                          <a:sym typeface="Poppins Bold"/>
                        </a:rPr>
                        <a:t>Application Type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b="1">
                          <a:solidFill>
                            <a:srgbClr val="000000"/>
                          </a:solidFill>
                          <a:latin typeface="Poppins Bold"/>
                          <a:ea typeface="Poppins Bold"/>
                          <a:cs typeface="Poppins Bold"/>
                          <a:sym typeface="Poppins Bold"/>
                        </a:rPr>
                        <a:t>Application Deadline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3048">
                <a:tc>
                  <a:txBody>
                    <a:bodyPr/>
                    <a:lstStyle/>
                    <a:p>
                      <a:pPr algn="ctr">
                        <a:lnSpc>
                          <a:spcPts val="3639"/>
                        </a:lnSpc>
                        <a:defRPr/>
                      </a:pPr>
                      <a:r>
                        <a:rPr lang="en-US" sz="2599">
                          <a:solidFill>
                            <a:srgbClr val="000000"/>
                          </a:solidFill>
                          <a:latin typeface="Poppins"/>
                          <a:ea typeface="Poppins"/>
                          <a:cs typeface="Poppins"/>
                          <a:sym typeface="Poppins"/>
                        </a:rPr>
                        <a:t>Early Action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2599">
                          <a:solidFill>
                            <a:srgbClr val="000000"/>
                          </a:solidFill>
                          <a:latin typeface="Poppins"/>
                          <a:ea typeface="Poppins"/>
                          <a:cs typeface="Poppins"/>
                          <a:sym typeface="Poppins"/>
                        </a:rPr>
                        <a:t>October/November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3048">
                <a:tc>
                  <a:txBody>
                    <a:bodyPr/>
                    <a:lstStyle/>
                    <a:p>
                      <a:pPr algn="ctr">
                        <a:lnSpc>
                          <a:spcPts val="3639"/>
                        </a:lnSpc>
                        <a:defRPr/>
                      </a:pPr>
                      <a:r>
                        <a:rPr lang="en-US" sz="2599">
                          <a:solidFill>
                            <a:srgbClr val="000000"/>
                          </a:solidFill>
                          <a:latin typeface="Poppins"/>
                          <a:ea typeface="Poppins"/>
                          <a:cs typeface="Poppins"/>
                          <a:sym typeface="Poppins"/>
                        </a:rPr>
                        <a:t>Early Decision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2599">
                          <a:solidFill>
                            <a:srgbClr val="000000"/>
                          </a:solidFill>
                          <a:latin typeface="Poppins"/>
                          <a:ea typeface="Poppins"/>
                          <a:cs typeface="Poppins"/>
                          <a:sym typeface="Poppins"/>
                        </a:rPr>
                        <a:t>October/November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3048">
                <a:tc>
                  <a:txBody>
                    <a:bodyPr/>
                    <a:lstStyle/>
                    <a:p>
                      <a:pPr algn="ctr">
                        <a:lnSpc>
                          <a:spcPts val="3639"/>
                        </a:lnSpc>
                        <a:defRPr/>
                      </a:pPr>
                      <a:r>
                        <a:rPr lang="en-US" sz="2599">
                          <a:solidFill>
                            <a:srgbClr val="000000"/>
                          </a:solidFill>
                          <a:latin typeface="Poppins"/>
                          <a:ea typeface="Poppins"/>
                          <a:cs typeface="Poppins"/>
                          <a:sym typeface="Poppins"/>
                        </a:rPr>
                        <a:t>Restrictive Early Action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2599">
                          <a:solidFill>
                            <a:srgbClr val="000000"/>
                          </a:solidFill>
                          <a:latin typeface="Poppins"/>
                          <a:ea typeface="Poppins"/>
                          <a:cs typeface="Poppins"/>
                          <a:sym typeface="Poppins"/>
                        </a:rPr>
                        <a:t>October/November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3048">
                <a:tc>
                  <a:txBody>
                    <a:bodyPr/>
                    <a:lstStyle/>
                    <a:p>
                      <a:pPr algn="ctr">
                        <a:lnSpc>
                          <a:spcPts val="3639"/>
                        </a:lnSpc>
                        <a:defRPr/>
                      </a:pPr>
                      <a:r>
                        <a:rPr lang="en-US" sz="2599">
                          <a:solidFill>
                            <a:srgbClr val="000000"/>
                          </a:solidFill>
                          <a:latin typeface="Poppins"/>
                          <a:ea typeface="Poppins"/>
                          <a:cs typeface="Poppins"/>
                          <a:sym typeface="Poppins"/>
                        </a:rPr>
                        <a:t>Regular Decision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2599">
                          <a:solidFill>
                            <a:srgbClr val="000000"/>
                          </a:solidFill>
                          <a:latin typeface="Poppins"/>
                          <a:ea typeface="Poppins"/>
                          <a:cs typeface="Poppins"/>
                          <a:sym typeface="Poppins"/>
                        </a:rPr>
                        <a:t>January/February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73048">
                <a:tc>
                  <a:txBody>
                    <a:bodyPr/>
                    <a:lstStyle/>
                    <a:p>
                      <a:pPr algn="ctr">
                        <a:lnSpc>
                          <a:spcPts val="3639"/>
                        </a:lnSpc>
                        <a:defRPr/>
                      </a:pPr>
                      <a:r>
                        <a:rPr lang="en-US" sz="2599">
                          <a:solidFill>
                            <a:srgbClr val="000000"/>
                          </a:solidFill>
                          <a:latin typeface="Poppins"/>
                          <a:ea typeface="Poppins"/>
                          <a:cs typeface="Poppins"/>
                          <a:sym typeface="Poppins"/>
                        </a:rPr>
                        <a:t>Rolling Admission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2599">
                          <a:solidFill>
                            <a:srgbClr val="000000"/>
                          </a:solidFill>
                          <a:latin typeface="Poppins"/>
                          <a:ea typeface="Poppins"/>
                          <a:cs typeface="Poppins"/>
                          <a:sym typeface="Poppins"/>
                        </a:rPr>
                        <a:t>Varies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1028700" y="666750"/>
            <a:ext cx="9887936" cy="2028825"/>
          </a:xfrm>
          <a:prstGeom prst="rect">
            <a:avLst/>
          </a:prstGeom>
        </p:spPr>
        <p:txBody>
          <a:bodyPr lIns="0" tIns="0" rIns="0" bIns="0" rtlCol="0" anchor="t">
            <a:spAutoFit/>
          </a:bodyPr>
          <a:lstStyle/>
          <a:p>
            <a:pPr algn="l">
              <a:lnSpc>
                <a:spcPts val="7800"/>
              </a:lnSpc>
            </a:pPr>
            <a:r>
              <a:rPr lang="en-US" sz="6000" b="1">
                <a:solidFill>
                  <a:srgbClr val="29379B"/>
                </a:solidFill>
                <a:latin typeface="Poppins Bold"/>
                <a:ea typeface="Poppins Bold"/>
                <a:cs typeface="Poppins Bold"/>
                <a:sym typeface="Poppins Bold"/>
              </a:rPr>
              <a:t>General College Application Deadlines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659"/>
            <a:ext cx="10122826" cy="1923337"/>
          </a:xfrm>
          <a:custGeom>
            <a:avLst/>
            <a:gdLst/>
            <a:ahLst/>
            <a:cxnLst/>
            <a:rect l="l" t="t" r="r" b="b"/>
            <a:pathLst>
              <a:path w="10122826" h="1923337">
                <a:moveTo>
                  <a:pt x="0" y="0"/>
                </a:moveTo>
                <a:lnTo>
                  <a:pt x="10122826" y="0"/>
                </a:lnTo>
                <a:lnTo>
                  <a:pt x="10122826"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66470" y="3139325"/>
            <a:ext cx="230551" cy="141855"/>
            <a:chOff x="0" y="0"/>
            <a:chExt cx="639104" cy="393234"/>
          </a:xfrm>
        </p:grpSpPr>
        <p:sp>
          <p:nvSpPr>
            <p:cNvPr id="4" name="Freeform 4"/>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5" name="TextBox 5"/>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6" name="Group 6"/>
          <p:cNvGrpSpPr/>
          <p:nvPr/>
        </p:nvGrpSpPr>
        <p:grpSpPr>
          <a:xfrm>
            <a:off x="2916480" y="3139325"/>
            <a:ext cx="165266" cy="106513"/>
            <a:chOff x="0" y="0"/>
            <a:chExt cx="49489" cy="31896"/>
          </a:xfrm>
        </p:grpSpPr>
        <p:sp>
          <p:nvSpPr>
            <p:cNvPr id="7" name="Freeform 7"/>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8" name="TextBox 8"/>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9" name="Group 9"/>
          <p:cNvGrpSpPr/>
          <p:nvPr/>
        </p:nvGrpSpPr>
        <p:grpSpPr>
          <a:xfrm>
            <a:off x="10896505" y="3139325"/>
            <a:ext cx="230551" cy="141855"/>
            <a:chOff x="0" y="0"/>
            <a:chExt cx="639104" cy="393234"/>
          </a:xfrm>
        </p:grpSpPr>
        <p:sp>
          <p:nvSpPr>
            <p:cNvPr id="10" name="Freeform 10"/>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11" name="TextBox 11"/>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12" name="Group 12"/>
          <p:cNvGrpSpPr/>
          <p:nvPr/>
        </p:nvGrpSpPr>
        <p:grpSpPr>
          <a:xfrm>
            <a:off x="10846514" y="3139325"/>
            <a:ext cx="165266" cy="106513"/>
            <a:chOff x="0" y="0"/>
            <a:chExt cx="49489" cy="31896"/>
          </a:xfrm>
        </p:grpSpPr>
        <p:sp>
          <p:nvSpPr>
            <p:cNvPr id="13" name="Freeform 13"/>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14" name="TextBox 14"/>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15" name="Group 15"/>
          <p:cNvGrpSpPr/>
          <p:nvPr/>
        </p:nvGrpSpPr>
        <p:grpSpPr>
          <a:xfrm>
            <a:off x="1631086" y="3139325"/>
            <a:ext cx="7207454" cy="2726310"/>
            <a:chOff x="0" y="0"/>
            <a:chExt cx="2009797" cy="760231"/>
          </a:xfrm>
        </p:grpSpPr>
        <p:sp>
          <p:nvSpPr>
            <p:cNvPr id="16" name="Freeform 16"/>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17" name="TextBox 17"/>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18" name="Group 18"/>
          <p:cNvGrpSpPr/>
          <p:nvPr/>
        </p:nvGrpSpPr>
        <p:grpSpPr>
          <a:xfrm>
            <a:off x="2050369" y="3139325"/>
            <a:ext cx="1297134" cy="1057413"/>
            <a:chOff x="0" y="0"/>
            <a:chExt cx="388431" cy="316646"/>
          </a:xfrm>
        </p:grpSpPr>
        <p:sp>
          <p:nvSpPr>
            <p:cNvPr id="19" name="Freeform 19"/>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20" name="TextBox 20"/>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grpSp>
        <p:nvGrpSpPr>
          <p:cNvPr id="21" name="Group 21"/>
          <p:cNvGrpSpPr/>
          <p:nvPr/>
        </p:nvGrpSpPr>
        <p:grpSpPr>
          <a:xfrm>
            <a:off x="9505290" y="3265214"/>
            <a:ext cx="7207454" cy="2726310"/>
            <a:chOff x="0" y="0"/>
            <a:chExt cx="2009797" cy="760231"/>
          </a:xfrm>
        </p:grpSpPr>
        <p:sp>
          <p:nvSpPr>
            <p:cNvPr id="22" name="Freeform 22"/>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23" name="TextBox 23"/>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24" name="Group 24"/>
          <p:cNvGrpSpPr/>
          <p:nvPr/>
        </p:nvGrpSpPr>
        <p:grpSpPr>
          <a:xfrm>
            <a:off x="9980403" y="3139325"/>
            <a:ext cx="1297134" cy="1057413"/>
            <a:chOff x="0" y="0"/>
            <a:chExt cx="388431" cy="316646"/>
          </a:xfrm>
        </p:grpSpPr>
        <p:sp>
          <p:nvSpPr>
            <p:cNvPr id="25" name="Freeform 25"/>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26" name="TextBox 26"/>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grpSp>
        <p:nvGrpSpPr>
          <p:cNvPr id="27" name="Group 27"/>
          <p:cNvGrpSpPr/>
          <p:nvPr/>
        </p:nvGrpSpPr>
        <p:grpSpPr>
          <a:xfrm>
            <a:off x="3232228" y="6415626"/>
            <a:ext cx="230551" cy="141855"/>
            <a:chOff x="0" y="0"/>
            <a:chExt cx="639104" cy="393234"/>
          </a:xfrm>
        </p:grpSpPr>
        <p:sp>
          <p:nvSpPr>
            <p:cNvPr id="28" name="Freeform 28"/>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29" name="TextBox 29"/>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30" name="Group 30"/>
          <p:cNvGrpSpPr/>
          <p:nvPr/>
        </p:nvGrpSpPr>
        <p:grpSpPr>
          <a:xfrm>
            <a:off x="3182237" y="6415626"/>
            <a:ext cx="165266" cy="106513"/>
            <a:chOff x="0" y="0"/>
            <a:chExt cx="49489" cy="31896"/>
          </a:xfrm>
        </p:grpSpPr>
        <p:sp>
          <p:nvSpPr>
            <p:cNvPr id="31" name="Freeform 31"/>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32" name="TextBox 32"/>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33" name="Group 33"/>
          <p:cNvGrpSpPr/>
          <p:nvPr/>
        </p:nvGrpSpPr>
        <p:grpSpPr>
          <a:xfrm>
            <a:off x="1575256" y="6541515"/>
            <a:ext cx="7207454" cy="2726310"/>
            <a:chOff x="0" y="0"/>
            <a:chExt cx="2009797" cy="760231"/>
          </a:xfrm>
        </p:grpSpPr>
        <p:sp>
          <p:nvSpPr>
            <p:cNvPr id="34" name="Freeform 34"/>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35" name="TextBox 35"/>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36" name="Group 36"/>
          <p:cNvGrpSpPr/>
          <p:nvPr/>
        </p:nvGrpSpPr>
        <p:grpSpPr>
          <a:xfrm>
            <a:off x="2050369" y="6415626"/>
            <a:ext cx="1297134" cy="1057413"/>
            <a:chOff x="0" y="0"/>
            <a:chExt cx="388431" cy="316646"/>
          </a:xfrm>
        </p:grpSpPr>
        <p:sp>
          <p:nvSpPr>
            <p:cNvPr id="37" name="Freeform 37"/>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38" name="TextBox 38"/>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grpSp>
        <p:nvGrpSpPr>
          <p:cNvPr id="39" name="Group 39"/>
          <p:cNvGrpSpPr/>
          <p:nvPr/>
        </p:nvGrpSpPr>
        <p:grpSpPr>
          <a:xfrm>
            <a:off x="11162262" y="6415626"/>
            <a:ext cx="230551" cy="141855"/>
            <a:chOff x="0" y="0"/>
            <a:chExt cx="639104" cy="393234"/>
          </a:xfrm>
        </p:grpSpPr>
        <p:sp>
          <p:nvSpPr>
            <p:cNvPr id="40" name="Freeform 40"/>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41" name="TextBox 41"/>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42" name="Group 42"/>
          <p:cNvGrpSpPr/>
          <p:nvPr/>
        </p:nvGrpSpPr>
        <p:grpSpPr>
          <a:xfrm>
            <a:off x="11112272" y="6415626"/>
            <a:ext cx="165266" cy="106513"/>
            <a:chOff x="0" y="0"/>
            <a:chExt cx="49489" cy="31896"/>
          </a:xfrm>
        </p:grpSpPr>
        <p:sp>
          <p:nvSpPr>
            <p:cNvPr id="43" name="Freeform 43"/>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44" name="TextBox 44"/>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45" name="Group 45"/>
          <p:cNvGrpSpPr/>
          <p:nvPr/>
        </p:nvGrpSpPr>
        <p:grpSpPr>
          <a:xfrm>
            <a:off x="9505290" y="6541515"/>
            <a:ext cx="7207454" cy="2726310"/>
            <a:chOff x="0" y="0"/>
            <a:chExt cx="2009797" cy="760231"/>
          </a:xfrm>
        </p:grpSpPr>
        <p:sp>
          <p:nvSpPr>
            <p:cNvPr id="46" name="Freeform 46"/>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47" name="TextBox 47"/>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48" name="Group 48"/>
          <p:cNvGrpSpPr/>
          <p:nvPr/>
        </p:nvGrpSpPr>
        <p:grpSpPr>
          <a:xfrm>
            <a:off x="9980403" y="6415626"/>
            <a:ext cx="1297134" cy="1057413"/>
            <a:chOff x="0" y="0"/>
            <a:chExt cx="388431" cy="316646"/>
          </a:xfrm>
        </p:grpSpPr>
        <p:sp>
          <p:nvSpPr>
            <p:cNvPr id="49" name="Freeform 49"/>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50" name="TextBox 50"/>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sp>
        <p:nvSpPr>
          <p:cNvPr id="51" name="TextBox 51"/>
          <p:cNvSpPr txBox="1"/>
          <p:nvPr/>
        </p:nvSpPr>
        <p:spPr>
          <a:xfrm>
            <a:off x="3182237" y="1021726"/>
            <a:ext cx="5735948" cy="860299"/>
          </a:xfrm>
          <a:prstGeom prst="rect">
            <a:avLst/>
          </a:prstGeom>
        </p:spPr>
        <p:txBody>
          <a:bodyPr lIns="0" tIns="0" rIns="0" bIns="0" rtlCol="0" anchor="t">
            <a:spAutoFit/>
          </a:bodyPr>
          <a:lstStyle/>
          <a:p>
            <a:pPr algn="l">
              <a:lnSpc>
                <a:spcPts val="6656"/>
              </a:lnSpc>
              <a:spcBef>
                <a:spcPct val="0"/>
              </a:spcBef>
            </a:pPr>
            <a:r>
              <a:rPr lang="en-US" sz="4754" b="1">
                <a:solidFill>
                  <a:srgbClr val="FFFFFF"/>
                </a:solidFill>
                <a:latin typeface="Poppins Bold"/>
                <a:ea typeface="Poppins Bold"/>
                <a:cs typeface="Poppins Bold"/>
                <a:sym typeface="Poppins Bold"/>
              </a:rPr>
              <a:t>BLACKOUT DATES</a:t>
            </a:r>
          </a:p>
        </p:txBody>
      </p:sp>
      <p:sp>
        <p:nvSpPr>
          <p:cNvPr id="52" name="TextBox 52"/>
          <p:cNvSpPr txBox="1"/>
          <p:nvPr/>
        </p:nvSpPr>
        <p:spPr>
          <a:xfrm>
            <a:off x="3714037" y="3485062"/>
            <a:ext cx="3825100"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OCTOBER 13-17</a:t>
            </a:r>
          </a:p>
        </p:txBody>
      </p:sp>
      <p:sp>
        <p:nvSpPr>
          <p:cNvPr id="53" name="TextBox 53"/>
          <p:cNvSpPr txBox="1"/>
          <p:nvPr/>
        </p:nvSpPr>
        <p:spPr>
          <a:xfrm>
            <a:off x="2351110" y="31349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1</a:t>
            </a:r>
          </a:p>
        </p:txBody>
      </p:sp>
      <p:sp>
        <p:nvSpPr>
          <p:cNvPr id="54" name="TextBox 54"/>
          <p:cNvSpPr txBox="1"/>
          <p:nvPr/>
        </p:nvSpPr>
        <p:spPr>
          <a:xfrm>
            <a:off x="2351110" y="4196734"/>
            <a:ext cx="6187606" cy="1609580"/>
          </a:xfrm>
          <a:prstGeom prst="rect">
            <a:avLst/>
          </a:prstGeom>
        </p:spPr>
        <p:txBody>
          <a:bodyPr lIns="0" tIns="0" rIns="0" bIns="0" rtlCol="0" anchor="t">
            <a:spAutoFit/>
          </a:bodyPr>
          <a:lstStyle/>
          <a:p>
            <a:pPr algn="l">
              <a:lnSpc>
                <a:spcPts val="3157"/>
              </a:lnSpc>
              <a:spcBef>
                <a:spcPct val="0"/>
              </a:spcBef>
            </a:pPr>
            <a:r>
              <a:rPr lang="en-US" sz="2255">
                <a:solidFill>
                  <a:srgbClr val="000000"/>
                </a:solidFill>
                <a:latin typeface="Poppins"/>
                <a:ea typeface="Poppins"/>
                <a:cs typeface="Poppins"/>
                <a:sym typeface="Poppins"/>
              </a:rPr>
              <a:t>**There’s usually a big deadline on October 15th. Please be aware of this and submit ahead of time. No documents will be sent during this time</a:t>
            </a:r>
          </a:p>
        </p:txBody>
      </p:sp>
      <p:sp>
        <p:nvSpPr>
          <p:cNvPr id="55" name="TextBox 55"/>
          <p:cNvSpPr txBox="1"/>
          <p:nvPr/>
        </p:nvSpPr>
        <p:spPr>
          <a:xfrm>
            <a:off x="11644071" y="3485062"/>
            <a:ext cx="4029975"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NOVEMBER 24-28</a:t>
            </a:r>
          </a:p>
        </p:txBody>
      </p:sp>
      <p:sp>
        <p:nvSpPr>
          <p:cNvPr id="56" name="TextBox 56"/>
          <p:cNvSpPr txBox="1"/>
          <p:nvPr/>
        </p:nvSpPr>
        <p:spPr>
          <a:xfrm>
            <a:off x="10281144" y="31349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3</a:t>
            </a:r>
          </a:p>
        </p:txBody>
      </p:sp>
      <p:sp>
        <p:nvSpPr>
          <p:cNvPr id="57" name="TextBox 57"/>
          <p:cNvSpPr txBox="1"/>
          <p:nvPr/>
        </p:nvSpPr>
        <p:spPr>
          <a:xfrm>
            <a:off x="10015214" y="4685212"/>
            <a:ext cx="6187606" cy="877479"/>
          </a:xfrm>
          <a:prstGeom prst="rect">
            <a:avLst/>
          </a:prstGeom>
        </p:spPr>
        <p:txBody>
          <a:bodyPr lIns="0" tIns="0" rIns="0" bIns="0" rtlCol="0" anchor="t">
            <a:spAutoFit/>
          </a:bodyPr>
          <a:lstStyle/>
          <a:p>
            <a:pPr algn="l">
              <a:lnSpc>
                <a:spcPts val="3437"/>
              </a:lnSpc>
              <a:spcBef>
                <a:spcPct val="0"/>
              </a:spcBef>
            </a:pPr>
            <a:r>
              <a:rPr lang="en-US" sz="2455">
                <a:solidFill>
                  <a:srgbClr val="000000"/>
                </a:solidFill>
                <a:latin typeface="Poppins"/>
                <a:ea typeface="Poppins"/>
                <a:cs typeface="Poppins"/>
                <a:sym typeface="Poppins"/>
              </a:rPr>
              <a:t>Thanksgiving Break-- No documents will be sent during this time</a:t>
            </a:r>
          </a:p>
        </p:txBody>
      </p:sp>
      <p:sp>
        <p:nvSpPr>
          <p:cNvPr id="58" name="TextBox 58"/>
          <p:cNvSpPr txBox="1"/>
          <p:nvPr/>
        </p:nvSpPr>
        <p:spPr>
          <a:xfrm>
            <a:off x="3714037" y="6761363"/>
            <a:ext cx="3825100" cy="98107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DECEMBER 22-JANUARY 2</a:t>
            </a:r>
          </a:p>
        </p:txBody>
      </p:sp>
      <p:sp>
        <p:nvSpPr>
          <p:cNvPr id="59" name="TextBox 59"/>
          <p:cNvSpPr txBox="1"/>
          <p:nvPr/>
        </p:nvSpPr>
        <p:spPr>
          <a:xfrm>
            <a:off x="2351110" y="64112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2</a:t>
            </a:r>
          </a:p>
        </p:txBody>
      </p:sp>
      <p:sp>
        <p:nvSpPr>
          <p:cNvPr id="60" name="TextBox 60"/>
          <p:cNvSpPr txBox="1"/>
          <p:nvPr/>
        </p:nvSpPr>
        <p:spPr>
          <a:xfrm>
            <a:off x="2351110" y="8018663"/>
            <a:ext cx="6187606" cy="825990"/>
          </a:xfrm>
          <a:prstGeom prst="rect">
            <a:avLst/>
          </a:prstGeom>
        </p:spPr>
        <p:txBody>
          <a:bodyPr lIns="0" tIns="0" rIns="0" bIns="0" rtlCol="0" anchor="t">
            <a:spAutoFit/>
          </a:bodyPr>
          <a:lstStyle/>
          <a:p>
            <a:pPr algn="l">
              <a:lnSpc>
                <a:spcPts val="3297"/>
              </a:lnSpc>
              <a:spcBef>
                <a:spcPct val="0"/>
              </a:spcBef>
            </a:pPr>
            <a:r>
              <a:rPr lang="en-US" sz="2355">
                <a:solidFill>
                  <a:srgbClr val="000000"/>
                </a:solidFill>
                <a:latin typeface="Poppins"/>
                <a:ea typeface="Poppins"/>
                <a:cs typeface="Poppins"/>
                <a:sym typeface="Poppins"/>
              </a:rPr>
              <a:t>Christmas Break- No documents will be sent during this time</a:t>
            </a:r>
          </a:p>
        </p:txBody>
      </p:sp>
      <p:sp>
        <p:nvSpPr>
          <p:cNvPr id="61" name="TextBox 61"/>
          <p:cNvSpPr txBox="1"/>
          <p:nvPr/>
        </p:nvSpPr>
        <p:spPr>
          <a:xfrm>
            <a:off x="11644071" y="6761363"/>
            <a:ext cx="4356490"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MARCH 16-20</a:t>
            </a:r>
          </a:p>
        </p:txBody>
      </p:sp>
      <p:sp>
        <p:nvSpPr>
          <p:cNvPr id="62" name="TextBox 62"/>
          <p:cNvSpPr txBox="1"/>
          <p:nvPr/>
        </p:nvSpPr>
        <p:spPr>
          <a:xfrm>
            <a:off x="10281144" y="64112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4</a:t>
            </a:r>
          </a:p>
        </p:txBody>
      </p:sp>
      <p:sp>
        <p:nvSpPr>
          <p:cNvPr id="63" name="TextBox 63"/>
          <p:cNvSpPr txBox="1"/>
          <p:nvPr/>
        </p:nvSpPr>
        <p:spPr>
          <a:xfrm>
            <a:off x="10015214" y="7818945"/>
            <a:ext cx="6187606" cy="877479"/>
          </a:xfrm>
          <a:prstGeom prst="rect">
            <a:avLst/>
          </a:prstGeom>
        </p:spPr>
        <p:txBody>
          <a:bodyPr lIns="0" tIns="0" rIns="0" bIns="0" rtlCol="0" anchor="t">
            <a:spAutoFit/>
          </a:bodyPr>
          <a:lstStyle/>
          <a:p>
            <a:pPr algn="l">
              <a:lnSpc>
                <a:spcPts val="3437"/>
              </a:lnSpc>
              <a:spcBef>
                <a:spcPct val="0"/>
              </a:spcBef>
            </a:pPr>
            <a:r>
              <a:rPr lang="en-US" sz="2455">
                <a:solidFill>
                  <a:srgbClr val="000000"/>
                </a:solidFill>
                <a:latin typeface="Poppins"/>
                <a:ea typeface="Poppins"/>
                <a:cs typeface="Poppins"/>
                <a:sym typeface="Poppins"/>
              </a:rPr>
              <a:t>Spring Break-- No documents will be sent during this time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2393356" y="-2393356"/>
            <a:ext cx="4440685" cy="9227397"/>
          </a:xfrm>
          <a:custGeom>
            <a:avLst/>
            <a:gdLst/>
            <a:ahLst/>
            <a:cxnLst/>
            <a:rect l="l" t="t" r="r" b="b"/>
            <a:pathLst>
              <a:path w="4440685" h="9227397">
                <a:moveTo>
                  <a:pt x="0" y="9227397"/>
                </a:moveTo>
                <a:lnTo>
                  <a:pt x="4440685" y="9227397"/>
                </a:lnTo>
                <a:lnTo>
                  <a:pt x="4440685" y="0"/>
                </a:lnTo>
                <a:lnTo>
                  <a:pt x="0" y="0"/>
                </a:lnTo>
                <a:lnTo>
                  <a:pt x="0" y="922739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2138512"/>
            <a:ext cx="7175649" cy="8148488"/>
            <a:chOff x="0" y="0"/>
            <a:chExt cx="16104616" cy="18288000"/>
          </a:xfrm>
        </p:grpSpPr>
        <p:sp>
          <p:nvSpPr>
            <p:cNvPr id="4" name="Freeform 4"/>
            <p:cNvSpPr/>
            <p:nvPr/>
          </p:nvSpPr>
          <p:spPr>
            <a:xfrm>
              <a:off x="0" y="0"/>
              <a:ext cx="16104615" cy="18288000"/>
            </a:xfrm>
            <a:custGeom>
              <a:avLst/>
              <a:gdLst/>
              <a:ahLst/>
              <a:cxnLst/>
              <a:rect l="l" t="t" r="r" b="b"/>
              <a:pathLst>
                <a:path w="16104615" h="18288000">
                  <a:moveTo>
                    <a:pt x="0" y="0"/>
                  </a:moveTo>
                  <a:lnTo>
                    <a:pt x="0" y="18288000"/>
                  </a:lnTo>
                  <a:lnTo>
                    <a:pt x="16104615" y="18288000"/>
                  </a:lnTo>
                  <a:lnTo>
                    <a:pt x="8353044" y="0"/>
                  </a:lnTo>
                  <a:close/>
                </a:path>
              </a:pathLst>
            </a:custGeom>
            <a:blipFill>
              <a:blip r:embed="rId4"/>
              <a:stretch>
                <a:fillRect l="-45717" r="-24725"/>
              </a:stretch>
            </a:blipFill>
          </p:spPr>
          <p:txBody>
            <a:bodyPr/>
            <a:lstStyle/>
            <a:p>
              <a:endParaRPr lang="en-US"/>
            </a:p>
          </p:txBody>
        </p:sp>
      </p:grpSp>
      <p:sp>
        <p:nvSpPr>
          <p:cNvPr id="5" name="TextBox 5"/>
          <p:cNvSpPr txBox="1"/>
          <p:nvPr/>
        </p:nvSpPr>
        <p:spPr>
          <a:xfrm>
            <a:off x="8029662" y="809625"/>
            <a:ext cx="9229638" cy="2028825"/>
          </a:xfrm>
          <a:prstGeom prst="rect">
            <a:avLst/>
          </a:prstGeom>
        </p:spPr>
        <p:txBody>
          <a:bodyPr lIns="0" tIns="0" rIns="0" bIns="0" rtlCol="0" anchor="t">
            <a:spAutoFit/>
          </a:bodyPr>
          <a:lstStyle/>
          <a:p>
            <a:pPr algn="l">
              <a:lnSpc>
                <a:spcPts val="7800"/>
              </a:lnSpc>
            </a:pPr>
            <a:r>
              <a:rPr lang="en-US" sz="6000" b="1">
                <a:solidFill>
                  <a:srgbClr val="29379B"/>
                </a:solidFill>
                <a:latin typeface="Poppins Bold"/>
                <a:ea typeface="Poppins Bold"/>
                <a:cs typeface="Poppins Bold"/>
                <a:sym typeface="Poppins Bold"/>
              </a:rPr>
              <a:t>Should I take the  SAT or ACT?</a:t>
            </a:r>
          </a:p>
        </p:txBody>
      </p:sp>
      <p:sp>
        <p:nvSpPr>
          <p:cNvPr id="6" name="TextBox 6"/>
          <p:cNvSpPr txBox="1"/>
          <p:nvPr/>
        </p:nvSpPr>
        <p:spPr>
          <a:xfrm>
            <a:off x="5396408" y="2818765"/>
            <a:ext cx="12649127" cy="7315835"/>
          </a:xfrm>
          <a:prstGeom prst="rect">
            <a:avLst/>
          </a:prstGeom>
        </p:spPr>
        <p:txBody>
          <a:bodyPr lIns="0" tIns="0" rIns="0" bIns="0" rtlCol="0" anchor="t">
            <a:spAutoFit/>
          </a:bodyPr>
          <a:lstStyle/>
          <a:p>
            <a:pPr marL="561341" lvl="1" indent="-280670" algn="just">
              <a:lnSpc>
                <a:spcPts val="3640"/>
              </a:lnSpc>
              <a:buFont typeface="Arial"/>
              <a:buChar char="•"/>
            </a:pPr>
            <a:r>
              <a:rPr lang="en-US" sz="2600">
                <a:solidFill>
                  <a:srgbClr val="000000"/>
                </a:solidFill>
                <a:latin typeface="Poppins"/>
                <a:ea typeface="Poppins"/>
                <a:cs typeface="Poppins"/>
                <a:sym typeface="Poppins"/>
              </a:rPr>
              <a:t>We recommend that students take BOTH exams. Do not cram or rush, but prepare ahead of time. </a:t>
            </a:r>
          </a:p>
          <a:p>
            <a:pPr marL="561341" lvl="1" indent="-280670" algn="just">
              <a:lnSpc>
                <a:spcPts val="3640"/>
              </a:lnSpc>
              <a:buFont typeface="Arial"/>
              <a:buChar char="•"/>
            </a:pPr>
            <a:r>
              <a:rPr lang="en-US" sz="2600" b="1">
                <a:solidFill>
                  <a:srgbClr val="000000"/>
                </a:solidFill>
                <a:latin typeface="Poppins Bold"/>
                <a:ea typeface="Poppins Bold"/>
                <a:cs typeface="Poppins Bold"/>
                <a:sym typeface="Poppins Bold"/>
              </a:rPr>
              <a:t>Free SAT Prep:                                             Free ACT Prep:</a:t>
            </a:r>
          </a:p>
          <a:p>
            <a:pPr algn="just">
              <a:lnSpc>
                <a:spcPts val="3640"/>
              </a:lnSpc>
            </a:pPr>
            <a:endParaRPr lang="en-US" sz="2600" b="1">
              <a:solidFill>
                <a:srgbClr val="000000"/>
              </a:solidFill>
              <a:latin typeface="Poppins Bold"/>
              <a:ea typeface="Poppins Bold"/>
              <a:cs typeface="Poppins Bold"/>
              <a:sym typeface="Poppins Bold"/>
            </a:endParaRPr>
          </a:p>
          <a:p>
            <a:pPr algn="just">
              <a:lnSpc>
                <a:spcPts val="3640"/>
              </a:lnSpc>
            </a:pPr>
            <a:endParaRPr lang="en-US" sz="2600" b="1">
              <a:solidFill>
                <a:srgbClr val="000000"/>
              </a:solidFill>
              <a:latin typeface="Poppins Bold"/>
              <a:ea typeface="Poppins Bold"/>
              <a:cs typeface="Poppins Bold"/>
              <a:sym typeface="Poppins Bold"/>
            </a:endParaRPr>
          </a:p>
          <a:p>
            <a:pPr algn="just">
              <a:lnSpc>
                <a:spcPts val="3640"/>
              </a:lnSpc>
            </a:pPr>
            <a:endParaRPr lang="en-US" sz="2600" b="1">
              <a:solidFill>
                <a:srgbClr val="000000"/>
              </a:solidFill>
              <a:latin typeface="Poppins Bold"/>
              <a:ea typeface="Poppins Bold"/>
              <a:cs typeface="Poppins Bold"/>
              <a:sym typeface="Poppins Bold"/>
            </a:endParaRPr>
          </a:p>
          <a:p>
            <a:pPr marL="561341" lvl="1" indent="-280670" algn="just">
              <a:lnSpc>
                <a:spcPts val="3640"/>
              </a:lnSpc>
              <a:buFont typeface="Arial"/>
              <a:buChar char="•"/>
            </a:pPr>
            <a:r>
              <a:rPr lang="en-US" sz="2600">
                <a:solidFill>
                  <a:srgbClr val="000000"/>
                </a:solidFill>
                <a:latin typeface="Poppins"/>
                <a:ea typeface="Poppins"/>
                <a:cs typeface="Poppins"/>
                <a:sym typeface="Poppins"/>
              </a:rPr>
              <a:t>We recommend that students do not select the colleges that they want their scores sent to when registering for the tests. Instead, wait for your test scores and then select which school you want to send them to</a:t>
            </a:r>
          </a:p>
          <a:p>
            <a:pPr marL="561341" lvl="1" indent="-280670" algn="just">
              <a:lnSpc>
                <a:spcPts val="3640"/>
              </a:lnSpc>
              <a:buFont typeface="Arial"/>
              <a:buChar char="•"/>
            </a:pPr>
            <a:r>
              <a:rPr lang="en-US" sz="2600">
                <a:solidFill>
                  <a:srgbClr val="000000"/>
                </a:solidFill>
                <a:latin typeface="Poppins"/>
                <a:ea typeface="Poppins"/>
                <a:cs typeface="Poppins"/>
                <a:sym typeface="Poppins"/>
              </a:rPr>
              <a:t>Students also have the choice to NOT send their scores, if a college they are applying to is </a:t>
            </a:r>
            <a:r>
              <a:rPr lang="en-US" sz="2600" b="1" u="sng">
                <a:solidFill>
                  <a:srgbClr val="000000"/>
                </a:solidFill>
                <a:latin typeface="Poppins Bold"/>
                <a:ea typeface="Poppins Bold"/>
                <a:cs typeface="Poppins Bold"/>
                <a:sym typeface="Poppins Bold"/>
              </a:rPr>
              <a:t>test optional.</a:t>
            </a:r>
            <a:r>
              <a:rPr lang="en-US" sz="2600">
                <a:solidFill>
                  <a:srgbClr val="000000"/>
                </a:solidFill>
                <a:latin typeface="Poppins"/>
                <a:ea typeface="Poppins"/>
                <a:cs typeface="Poppins"/>
                <a:sym typeface="Poppins"/>
              </a:rPr>
              <a:t> It is the student’s responsibility to look at the college’s website to find our if a school is test optional. </a:t>
            </a:r>
          </a:p>
          <a:p>
            <a:pPr marL="561341" lvl="1" indent="-280670" algn="just">
              <a:lnSpc>
                <a:spcPts val="3640"/>
              </a:lnSpc>
              <a:buFont typeface="Arial"/>
              <a:buChar char="•"/>
            </a:pPr>
            <a:r>
              <a:rPr lang="en-US" sz="2600">
                <a:solidFill>
                  <a:srgbClr val="000000"/>
                </a:solidFill>
                <a:latin typeface="Poppins"/>
                <a:ea typeface="Poppins"/>
                <a:cs typeface="Poppins"/>
                <a:sym typeface="Poppins"/>
              </a:rPr>
              <a:t>If your school is test optional and your test scores meet or are above the college’s average test scores- </a:t>
            </a:r>
            <a:r>
              <a:rPr lang="en-US" sz="2600" b="1">
                <a:solidFill>
                  <a:srgbClr val="000000"/>
                </a:solidFill>
                <a:latin typeface="Poppins Bold"/>
                <a:ea typeface="Poppins Bold"/>
                <a:cs typeface="Poppins Bold"/>
                <a:sym typeface="Poppins Bold"/>
              </a:rPr>
              <a:t>send your score!</a:t>
            </a:r>
          </a:p>
          <a:p>
            <a:pPr marL="561341" lvl="1" indent="-280670" algn="just">
              <a:lnSpc>
                <a:spcPts val="3640"/>
              </a:lnSpc>
              <a:buFont typeface="Arial"/>
              <a:buChar char="•"/>
            </a:pPr>
            <a:r>
              <a:rPr lang="en-US" sz="2600">
                <a:solidFill>
                  <a:srgbClr val="000000"/>
                </a:solidFill>
                <a:latin typeface="Poppins"/>
                <a:ea typeface="Poppins"/>
                <a:cs typeface="Poppins"/>
                <a:sym typeface="Poppins"/>
              </a:rPr>
              <a:t>Many scholarships will ask for SAT/ACT scores</a:t>
            </a:r>
          </a:p>
          <a:p>
            <a:pPr marL="561341" lvl="1" indent="-280670" algn="just">
              <a:lnSpc>
                <a:spcPts val="3640"/>
              </a:lnSpc>
              <a:buFont typeface="Arial"/>
              <a:buChar char="•"/>
            </a:pPr>
            <a:r>
              <a:rPr lang="en-US" sz="2600">
                <a:solidFill>
                  <a:srgbClr val="000000"/>
                </a:solidFill>
                <a:latin typeface="Poppins"/>
                <a:ea typeface="Poppins"/>
                <a:cs typeface="Poppins"/>
                <a:sym typeface="Poppins"/>
              </a:rPr>
              <a:t>Be sure to apply for accommodation if you get them in the classroom</a:t>
            </a:r>
          </a:p>
        </p:txBody>
      </p:sp>
      <p:pic>
        <p:nvPicPr>
          <p:cNvPr id="7" name="Picture 7"/>
          <p:cNvPicPr>
            <a:picLocks noChangeAspect="1"/>
          </p:cNvPicPr>
          <p:nvPr/>
        </p:nvPicPr>
        <p:blipFill>
          <a:blip r:embed="rId5"/>
          <a:stretch>
            <a:fillRect/>
          </a:stretch>
        </p:blipFill>
        <p:spPr>
          <a:xfrm>
            <a:off x="8411323" y="3701835"/>
            <a:ext cx="1966908" cy="1966908"/>
          </a:xfrm>
          <a:prstGeom prst="rect">
            <a:avLst/>
          </a:prstGeom>
        </p:spPr>
      </p:pic>
      <p:pic>
        <p:nvPicPr>
          <p:cNvPr id="8" name="Picture 8"/>
          <p:cNvPicPr>
            <a:picLocks noChangeAspect="1"/>
          </p:cNvPicPr>
          <p:nvPr/>
        </p:nvPicPr>
        <p:blipFill>
          <a:blip r:embed="rId6"/>
          <a:stretch>
            <a:fillRect/>
          </a:stretch>
        </p:blipFill>
        <p:spPr>
          <a:xfrm>
            <a:off x="14007873" y="3701835"/>
            <a:ext cx="1966908" cy="196690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0122826" cy="1923337"/>
          </a:xfrm>
          <a:custGeom>
            <a:avLst/>
            <a:gdLst/>
            <a:ahLst/>
            <a:cxnLst/>
            <a:rect l="l" t="t" r="r" b="b"/>
            <a:pathLst>
              <a:path w="10122826" h="1923337">
                <a:moveTo>
                  <a:pt x="0" y="0"/>
                </a:moveTo>
                <a:lnTo>
                  <a:pt x="10122826" y="0"/>
                </a:lnTo>
                <a:lnTo>
                  <a:pt x="10122826"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535790" y="1028700"/>
            <a:ext cx="6000491" cy="1923337"/>
          </a:xfrm>
          <a:custGeom>
            <a:avLst/>
            <a:gdLst/>
            <a:ahLst/>
            <a:cxnLst/>
            <a:rect l="l" t="t" r="r" b="b"/>
            <a:pathLst>
              <a:path w="6000491" h="1923337">
                <a:moveTo>
                  <a:pt x="0" y="0"/>
                </a:moveTo>
                <a:lnTo>
                  <a:pt x="6000491" y="0"/>
                </a:lnTo>
                <a:lnTo>
                  <a:pt x="6000491"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a:off x="13838257" y="2281129"/>
            <a:ext cx="9197070" cy="8047436"/>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602705" y="3163663"/>
            <a:ext cx="6077992" cy="5318243"/>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rot="-10800000">
            <a:off x="15878332" y="0"/>
            <a:ext cx="3604730" cy="3154138"/>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12" name="TextBox 12"/>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3" name="Group 13"/>
          <p:cNvGrpSpPr/>
          <p:nvPr/>
        </p:nvGrpSpPr>
        <p:grpSpPr>
          <a:xfrm>
            <a:off x="11967677" y="3361342"/>
            <a:ext cx="5348052" cy="4679562"/>
            <a:chOff x="0" y="0"/>
            <a:chExt cx="10805325" cy="9454693"/>
          </a:xfrm>
        </p:grpSpPr>
        <p:sp>
          <p:nvSpPr>
            <p:cNvPr id="14" name="Freeform 14"/>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grpSp>
        <p:nvGrpSpPr>
          <p:cNvPr id="15" name="Group 15"/>
          <p:cNvGrpSpPr/>
          <p:nvPr/>
        </p:nvGrpSpPr>
        <p:grpSpPr>
          <a:xfrm>
            <a:off x="12462050" y="8394709"/>
            <a:ext cx="863591" cy="863591"/>
            <a:chOff x="0" y="0"/>
            <a:chExt cx="1151454" cy="1151454"/>
          </a:xfrm>
        </p:grpSpPr>
        <p:grpSp>
          <p:nvGrpSpPr>
            <p:cNvPr id="16" name="Group 16"/>
            <p:cNvGrpSpPr/>
            <p:nvPr/>
          </p:nvGrpSpPr>
          <p:grpSpPr>
            <a:xfrm>
              <a:off x="0" y="0"/>
              <a:ext cx="100126" cy="1001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0" y="350443"/>
              <a:ext cx="100126" cy="1001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50443" y="0"/>
              <a:ext cx="100126" cy="1001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350443" y="350443"/>
              <a:ext cx="100126" cy="1001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00886" y="0"/>
              <a:ext cx="100126" cy="10012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700886" y="350443"/>
              <a:ext cx="100126" cy="10012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1328" y="0"/>
              <a:ext cx="100126" cy="10012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051328" y="350443"/>
              <a:ext cx="100126" cy="10012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0" y="700886"/>
              <a:ext cx="100126" cy="10012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350443" y="700886"/>
              <a:ext cx="100126" cy="10012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700886" y="700886"/>
              <a:ext cx="100126" cy="10012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051328" y="700886"/>
              <a:ext cx="100126" cy="10012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0" y="1051328"/>
              <a:ext cx="100126" cy="10012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350443" y="1051328"/>
              <a:ext cx="100126" cy="100126"/>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700886" y="1051328"/>
              <a:ext cx="100126" cy="10012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051328" y="1051328"/>
              <a:ext cx="100126" cy="100126"/>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3" name="TextBox 6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64" name="Freeform 64"/>
          <p:cNvSpPr/>
          <p:nvPr/>
        </p:nvSpPr>
        <p:spPr>
          <a:xfrm>
            <a:off x="1028700" y="7206268"/>
            <a:ext cx="2904027" cy="2904027"/>
          </a:xfrm>
          <a:custGeom>
            <a:avLst/>
            <a:gdLst/>
            <a:ahLst/>
            <a:cxnLst/>
            <a:rect l="l" t="t" r="r" b="b"/>
            <a:pathLst>
              <a:path w="2904027" h="2904027">
                <a:moveTo>
                  <a:pt x="0" y="0"/>
                </a:moveTo>
                <a:lnTo>
                  <a:pt x="2904027" y="0"/>
                </a:lnTo>
                <a:lnTo>
                  <a:pt x="2904027" y="2904027"/>
                </a:lnTo>
                <a:lnTo>
                  <a:pt x="0" y="2904027"/>
                </a:lnTo>
                <a:lnTo>
                  <a:pt x="0" y="0"/>
                </a:lnTo>
                <a:close/>
              </a:path>
            </a:pathLst>
          </a:custGeom>
          <a:blipFill>
            <a:blip r:embed="rId5"/>
            <a:stretch>
              <a:fillRect/>
            </a:stretch>
          </a:blipFill>
        </p:spPr>
        <p:txBody>
          <a:bodyPr/>
          <a:lstStyle/>
          <a:p>
            <a:endParaRPr lang="en-US"/>
          </a:p>
        </p:txBody>
      </p:sp>
      <p:sp>
        <p:nvSpPr>
          <p:cNvPr id="65" name="TextBox 65"/>
          <p:cNvSpPr txBox="1"/>
          <p:nvPr/>
        </p:nvSpPr>
        <p:spPr>
          <a:xfrm>
            <a:off x="3164532" y="1513244"/>
            <a:ext cx="8371749" cy="820900"/>
          </a:xfrm>
          <a:prstGeom prst="rect">
            <a:avLst/>
          </a:prstGeom>
        </p:spPr>
        <p:txBody>
          <a:bodyPr lIns="0" tIns="0" rIns="0" bIns="0" rtlCol="0" anchor="t">
            <a:spAutoFit/>
          </a:bodyPr>
          <a:lstStyle/>
          <a:p>
            <a:pPr algn="l">
              <a:lnSpc>
                <a:spcPts val="6376"/>
              </a:lnSpc>
              <a:spcBef>
                <a:spcPct val="0"/>
              </a:spcBef>
            </a:pPr>
            <a:r>
              <a:rPr lang="en-US" sz="4554" b="1">
                <a:solidFill>
                  <a:srgbClr val="FFFFFF"/>
                </a:solidFill>
                <a:latin typeface="Poppins Bold"/>
                <a:ea typeface="Poppins Bold"/>
                <a:cs typeface="Poppins Bold"/>
                <a:sym typeface="Poppins Bold"/>
              </a:rPr>
              <a:t>TEXAS COLLEGE BRIDGE</a:t>
            </a:r>
          </a:p>
        </p:txBody>
      </p:sp>
      <p:sp>
        <p:nvSpPr>
          <p:cNvPr id="66" name="TextBox 66"/>
          <p:cNvSpPr txBox="1"/>
          <p:nvPr/>
        </p:nvSpPr>
        <p:spPr>
          <a:xfrm>
            <a:off x="1028700" y="3161317"/>
            <a:ext cx="10507581" cy="3721101"/>
          </a:xfrm>
          <a:prstGeom prst="rect">
            <a:avLst/>
          </a:prstGeom>
        </p:spPr>
        <p:txBody>
          <a:bodyPr lIns="0" tIns="0" rIns="0" bIns="0" rtlCol="0" anchor="t">
            <a:spAutoFit/>
          </a:bodyPr>
          <a:lstStyle/>
          <a:p>
            <a:pPr marL="755646" lvl="1" indent="-377823" algn="just">
              <a:lnSpc>
                <a:spcPts val="4899"/>
              </a:lnSpc>
              <a:buFont typeface="Arial"/>
              <a:buChar char="•"/>
            </a:pPr>
            <a:r>
              <a:rPr lang="en-US" sz="3499">
                <a:solidFill>
                  <a:srgbClr val="000000"/>
                </a:solidFill>
                <a:latin typeface="Poppins"/>
                <a:ea typeface="Poppins"/>
                <a:cs typeface="Poppins"/>
                <a:sym typeface="Poppins"/>
              </a:rPr>
              <a:t>Helping students prepare for college level coursework in Math and English</a:t>
            </a:r>
          </a:p>
          <a:p>
            <a:pPr marL="755646" lvl="1" indent="-377823" algn="just">
              <a:lnSpc>
                <a:spcPts val="4899"/>
              </a:lnSpc>
              <a:buFont typeface="Arial"/>
              <a:buChar char="•"/>
            </a:pPr>
            <a:r>
              <a:rPr lang="en-US" sz="3499">
                <a:solidFill>
                  <a:srgbClr val="000000"/>
                </a:solidFill>
                <a:latin typeface="Poppins"/>
                <a:ea typeface="Poppins"/>
                <a:cs typeface="Poppins"/>
                <a:sym typeface="Poppins"/>
              </a:rPr>
              <a:t>A personalized, self-paced online program for non-college-ready students</a:t>
            </a:r>
          </a:p>
          <a:p>
            <a:pPr marL="755646" lvl="1" indent="-377823" algn="just">
              <a:lnSpc>
                <a:spcPts val="4899"/>
              </a:lnSpc>
              <a:buFont typeface="Arial"/>
              <a:buChar char="•"/>
            </a:pPr>
            <a:r>
              <a:rPr lang="en-US" sz="3499">
                <a:solidFill>
                  <a:srgbClr val="000000"/>
                </a:solidFill>
                <a:latin typeface="Poppins"/>
                <a:ea typeface="Poppins"/>
                <a:cs typeface="Poppins"/>
                <a:sym typeface="Poppins"/>
              </a:rPr>
              <a:t>Courses must be completed by the end of the semester</a:t>
            </a:r>
          </a:p>
        </p:txBody>
      </p:sp>
      <p:pic>
        <p:nvPicPr>
          <p:cNvPr id="67" name="Picture 67"/>
          <p:cNvPicPr>
            <a:picLocks noChangeAspect="1"/>
          </p:cNvPicPr>
          <p:nvPr/>
        </p:nvPicPr>
        <p:blipFill>
          <a:blip r:embed="rId6"/>
          <a:stretch>
            <a:fillRect/>
          </a:stretch>
        </p:blipFill>
        <p:spPr>
          <a:xfrm>
            <a:off x="6599781" y="7547026"/>
            <a:ext cx="2775511" cy="2775511"/>
          </a:xfrm>
          <a:prstGeom prst="rect">
            <a:avLst/>
          </a:prstGeom>
        </p:spPr>
      </p:pic>
      <p:sp>
        <p:nvSpPr>
          <p:cNvPr id="68" name="TextBox 68"/>
          <p:cNvSpPr txBox="1"/>
          <p:nvPr/>
        </p:nvSpPr>
        <p:spPr>
          <a:xfrm>
            <a:off x="4769276" y="6672149"/>
            <a:ext cx="6111082" cy="88709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Partnering Schools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782842" y="1137443"/>
            <a:ext cx="10122826" cy="1923337"/>
          </a:xfrm>
          <a:custGeom>
            <a:avLst/>
            <a:gdLst/>
            <a:ahLst/>
            <a:cxnLst/>
            <a:rect l="l" t="t" r="r" b="b"/>
            <a:pathLst>
              <a:path w="10122826" h="1923337">
                <a:moveTo>
                  <a:pt x="10122826" y="0"/>
                </a:moveTo>
                <a:lnTo>
                  <a:pt x="0" y="0"/>
                </a:lnTo>
                <a:lnTo>
                  <a:pt x="0" y="1923337"/>
                </a:lnTo>
                <a:lnTo>
                  <a:pt x="10122826" y="1923337"/>
                </a:lnTo>
                <a:lnTo>
                  <a:pt x="101228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410342" y="1137443"/>
            <a:ext cx="6000491" cy="1923337"/>
          </a:xfrm>
          <a:custGeom>
            <a:avLst/>
            <a:gdLst/>
            <a:ahLst/>
            <a:cxnLst/>
            <a:rect l="l" t="t" r="r" b="b"/>
            <a:pathLst>
              <a:path w="6000491" h="1923337">
                <a:moveTo>
                  <a:pt x="6000492" y="0"/>
                </a:moveTo>
                <a:lnTo>
                  <a:pt x="0" y="0"/>
                </a:lnTo>
                <a:lnTo>
                  <a:pt x="0" y="1923337"/>
                </a:lnTo>
                <a:lnTo>
                  <a:pt x="6000492" y="1923337"/>
                </a:lnTo>
                <a:lnTo>
                  <a:pt x="6000492"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rot="-10800000">
            <a:off x="690651" y="3163663"/>
            <a:ext cx="6077992" cy="5318243"/>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11714" y="0"/>
            <a:ext cx="3604730" cy="3154138"/>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a:off x="1038225" y="3363688"/>
            <a:ext cx="5348052" cy="4679562"/>
            <a:chOff x="0" y="0"/>
            <a:chExt cx="10805325" cy="9454693"/>
          </a:xfrm>
        </p:grpSpPr>
        <p:sp>
          <p:nvSpPr>
            <p:cNvPr id="11" name="Freeform 11"/>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grpSp>
        <p:nvGrpSpPr>
          <p:cNvPr id="12" name="Group 12"/>
          <p:cNvGrpSpPr/>
          <p:nvPr/>
        </p:nvGrpSpPr>
        <p:grpSpPr>
          <a:xfrm>
            <a:off x="5251659" y="8394709"/>
            <a:ext cx="863591" cy="863591"/>
            <a:chOff x="0" y="0"/>
            <a:chExt cx="1151454" cy="1151454"/>
          </a:xfrm>
        </p:grpSpPr>
        <p:grpSp>
          <p:nvGrpSpPr>
            <p:cNvPr id="13" name="Group 13"/>
            <p:cNvGrpSpPr/>
            <p:nvPr/>
          </p:nvGrpSpPr>
          <p:grpSpPr>
            <a:xfrm>
              <a:off x="0" y="0"/>
              <a:ext cx="100126" cy="10012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0" y="350443"/>
              <a:ext cx="100126" cy="1001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50443" y="0"/>
              <a:ext cx="100126" cy="1001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50443" y="350443"/>
              <a:ext cx="100126" cy="1001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700886" y="0"/>
              <a:ext cx="100126" cy="1001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00886" y="350443"/>
              <a:ext cx="100126" cy="10012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051328" y="0"/>
              <a:ext cx="100126" cy="10012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1328" y="350443"/>
              <a:ext cx="100126" cy="10012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700886"/>
              <a:ext cx="100126" cy="10012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350443" y="700886"/>
              <a:ext cx="100126" cy="10012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700886" y="700886"/>
              <a:ext cx="100126" cy="10012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1051328" y="700886"/>
              <a:ext cx="100126" cy="10012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0" y="1051328"/>
              <a:ext cx="100126" cy="10012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350443" y="1051328"/>
              <a:ext cx="100126" cy="10012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700886" y="1051328"/>
              <a:ext cx="100126" cy="100126"/>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1051328" y="1051328"/>
              <a:ext cx="100126" cy="10012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61" name="Group 61"/>
          <p:cNvGrpSpPr/>
          <p:nvPr/>
        </p:nvGrpSpPr>
        <p:grpSpPr>
          <a:xfrm>
            <a:off x="-4615993" y="2281129"/>
            <a:ext cx="9197070" cy="8047436"/>
            <a:chOff x="0" y="0"/>
            <a:chExt cx="812800" cy="711200"/>
          </a:xfrm>
        </p:grpSpPr>
        <p:sp>
          <p:nvSpPr>
            <p:cNvPr id="62" name="Freeform 6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3" name="TextBox 63"/>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sp>
        <p:nvSpPr>
          <p:cNvPr id="64" name="TextBox 64"/>
          <p:cNvSpPr txBox="1"/>
          <p:nvPr/>
        </p:nvSpPr>
        <p:spPr>
          <a:xfrm>
            <a:off x="10953688" y="1567567"/>
            <a:ext cx="2182956" cy="910689"/>
          </a:xfrm>
          <a:prstGeom prst="rect">
            <a:avLst/>
          </a:prstGeom>
        </p:spPr>
        <p:txBody>
          <a:bodyPr lIns="0" tIns="0" rIns="0" bIns="0" rtlCol="0" anchor="t">
            <a:spAutoFit/>
          </a:bodyPr>
          <a:lstStyle/>
          <a:p>
            <a:pPr algn="ctr">
              <a:lnSpc>
                <a:spcPts val="7029"/>
              </a:lnSpc>
              <a:spcBef>
                <a:spcPct val="0"/>
              </a:spcBef>
            </a:pPr>
            <a:r>
              <a:rPr lang="en-US" sz="5021" b="1">
                <a:solidFill>
                  <a:srgbClr val="FFFFFF"/>
                </a:solidFill>
                <a:latin typeface="Poppins Bold"/>
                <a:ea typeface="Poppins Bold"/>
                <a:cs typeface="Poppins Bold"/>
                <a:sym typeface="Poppins Bold"/>
              </a:rPr>
              <a:t>TSIA</a:t>
            </a:r>
          </a:p>
        </p:txBody>
      </p:sp>
      <p:sp>
        <p:nvSpPr>
          <p:cNvPr id="65" name="TextBox 65"/>
          <p:cNvSpPr txBox="1"/>
          <p:nvPr/>
        </p:nvSpPr>
        <p:spPr>
          <a:xfrm>
            <a:off x="6964383" y="3077938"/>
            <a:ext cx="10941285" cy="6475491"/>
          </a:xfrm>
          <a:prstGeom prst="rect">
            <a:avLst/>
          </a:prstGeom>
        </p:spPr>
        <p:txBody>
          <a:bodyPr lIns="0" tIns="0" rIns="0" bIns="0" rtlCol="0" anchor="t">
            <a:spAutoFit/>
          </a:bodyPr>
          <a:lstStyle/>
          <a:p>
            <a:pPr marL="603885" lvl="1" indent="-302260" algn="just">
              <a:lnSpc>
                <a:spcPts val="3919"/>
              </a:lnSpc>
              <a:buFont typeface="Arial"/>
              <a:buChar char="•"/>
            </a:pPr>
            <a:r>
              <a:rPr lang="en-US" sz="2750" b="1" dirty="0">
                <a:solidFill>
                  <a:srgbClr val="000000"/>
                </a:solidFill>
                <a:latin typeface="Poppins Bold"/>
                <a:ea typeface="Poppins Bold"/>
                <a:cs typeface="Poppins Bold"/>
                <a:sym typeface="Poppins Bold"/>
              </a:rPr>
              <a:t>What is the TSIA? </a:t>
            </a:r>
            <a:r>
              <a:rPr lang="en-US" sz="2750" dirty="0">
                <a:solidFill>
                  <a:srgbClr val="000000"/>
                </a:solidFill>
                <a:latin typeface="Poppins"/>
                <a:ea typeface="Poppins"/>
                <a:cs typeface="Poppins"/>
                <a:sym typeface="Poppins"/>
              </a:rPr>
              <a:t>It is a college readiness test that is required if the SAT or ACT do not meet the required score</a:t>
            </a:r>
            <a:endParaRPr lang="en-US" sz="2750" dirty="0"/>
          </a:p>
          <a:p>
            <a:pPr marL="603885" lvl="1" indent="-302260" algn="just">
              <a:lnSpc>
                <a:spcPts val="3919"/>
              </a:lnSpc>
              <a:buFont typeface="Arial"/>
              <a:buChar char="•"/>
            </a:pPr>
            <a:r>
              <a:rPr lang="en-US" sz="2750" b="1" dirty="0">
                <a:solidFill>
                  <a:srgbClr val="000000"/>
                </a:solidFill>
                <a:latin typeface="Poppins Bold"/>
                <a:ea typeface="Poppins Bold"/>
                <a:cs typeface="Poppins Bold"/>
                <a:sym typeface="Poppins Bold"/>
              </a:rPr>
              <a:t>How do I know if I need to take the TSIA?</a:t>
            </a:r>
            <a:r>
              <a:rPr lang="en-US" sz="2750" dirty="0">
                <a:solidFill>
                  <a:srgbClr val="000000"/>
                </a:solidFill>
                <a:latin typeface="Poppins"/>
                <a:ea typeface="Poppins"/>
                <a:cs typeface="Poppins"/>
                <a:sym typeface="Poppins"/>
              </a:rPr>
              <a:t> If your SAT scores are at least 480 verbal and 530 math or your ACT scores are a 22 in math and a combined ELAR score of 40, then you are exempt! You can also have earned a C or higher in an English and Math Dual Credit course to be exempt</a:t>
            </a:r>
            <a:endParaRPr lang="en-US" sz="2750" dirty="0">
              <a:solidFill>
                <a:srgbClr val="000000"/>
              </a:solidFill>
              <a:latin typeface="Poppins"/>
              <a:ea typeface="Poppins"/>
              <a:cs typeface="Poppins"/>
            </a:endParaRPr>
          </a:p>
          <a:p>
            <a:pPr marL="603885" lvl="1" indent="-302260" algn="just">
              <a:lnSpc>
                <a:spcPts val="3919"/>
              </a:lnSpc>
              <a:buFont typeface="Arial"/>
              <a:buChar char="•"/>
            </a:pPr>
            <a:r>
              <a:rPr lang="en-US" sz="2750" b="1" dirty="0">
                <a:solidFill>
                  <a:srgbClr val="000000"/>
                </a:solidFill>
                <a:latin typeface="Poppins Bold"/>
                <a:ea typeface="Poppins Bold"/>
                <a:cs typeface="Poppins Bold"/>
                <a:sym typeface="Poppins Bold"/>
              </a:rPr>
              <a:t>What if I don’t take it?</a:t>
            </a:r>
            <a:r>
              <a:rPr lang="en-US" sz="2750" dirty="0">
                <a:solidFill>
                  <a:srgbClr val="000000"/>
                </a:solidFill>
                <a:latin typeface="Poppins"/>
                <a:ea typeface="Poppins"/>
                <a:cs typeface="Poppins"/>
                <a:sym typeface="Poppins"/>
              </a:rPr>
              <a:t> Colleges will require you to take a summer College Prep English or Math course for no credit. You cannot enroll in credit bearing courses until you pass the course or the TSIA</a:t>
            </a:r>
            <a:endParaRPr lang="en-US" sz="2750" dirty="0">
              <a:solidFill>
                <a:srgbClr val="000000"/>
              </a:solidFill>
              <a:latin typeface="Poppins"/>
              <a:ea typeface="Poppins"/>
              <a:cs typeface="Poppins"/>
            </a:endParaRPr>
          </a:p>
          <a:p>
            <a:pPr marL="603885" lvl="1" indent="-302260" algn="just">
              <a:lnSpc>
                <a:spcPts val="3919"/>
              </a:lnSpc>
              <a:buFont typeface="Arial"/>
              <a:buChar char="•"/>
            </a:pPr>
            <a:r>
              <a:rPr lang="en-US" sz="2750" b="1" dirty="0">
                <a:solidFill>
                  <a:srgbClr val="000000"/>
                </a:solidFill>
                <a:latin typeface="Poppins Bold"/>
                <a:ea typeface="Poppins Bold"/>
                <a:cs typeface="Poppins Bold"/>
                <a:sym typeface="Poppins Bold"/>
              </a:rPr>
              <a:t>Where do I take the TSIA? </a:t>
            </a:r>
            <a:r>
              <a:rPr lang="en-US" sz="2750" dirty="0">
                <a:solidFill>
                  <a:srgbClr val="000000"/>
                </a:solidFill>
                <a:latin typeface="Poppins"/>
                <a:ea typeface="Poppins"/>
                <a:cs typeface="Poppins"/>
                <a:sym typeface="Poppins"/>
              </a:rPr>
              <a:t>We offer it on campus- more information to follow </a:t>
            </a:r>
            <a:endParaRPr lang="en-US" sz="2750" dirty="0">
              <a:solidFill>
                <a:srgbClr val="000000"/>
              </a:solidFill>
              <a:latin typeface="Poppins"/>
              <a:ea typeface="Poppins"/>
              <a:cs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782842" y="1137443"/>
            <a:ext cx="10122826" cy="1923337"/>
          </a:xfrm>
          <a:custGeom>
            <a:avLst/>
            <a:gdLst/>
            <a:ahLst/>
            <a:cxnLst/>
            <a:rect l="l" t="t" r="r" b="b"/>
            <a:pathLst>
              <a:path w="10122826" h="1923337">
                <a:moveTo>
                  <a:pt x="10122826" y="0"/>
                </a:moveTo>
                <a:lnTo>
                  <a:pt x="0" y="0"/>
                </a:lnTo>
                <a:lnTo>
                  <a:pt x="0" y="1923337"/>
                </a:lnTo>
                <a:lnTo>
                  <a:pt x="10122826" y="1923337"/>
                </a:lnTo>
                <a:lnTo>
                  <a:pt x="101228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410342" y="1137443"/>
            <a:ext cx="6000491" cy="1923337"/>
          </a:xfrm>
          <a:custGeom>
            <a:avLst/>
            <a:gdLst/>
            <a:ahLst/>
            <a:cxnLst/>
            <a:rect l="l" t="t" r="r" b="b"/>
            <a:pathLst>
              <a:path w="6000491" h="1923337">
                <a:moveTo>
                  <a:pt x="6000492" y="0"/>
                </a:moveTo>
                <a:lnTo>
                  <a:pt x="0" y="0"/>
                </a:lnTo>
                <a:lnTo>
                  <a:pt x="0" y="1923337"/>
                </a:lnTo>
                <a:lnTo>
                  <a:pt x="6000492" y="1923337"/>
                </a:lnTo>
                <a:lnTo>
                  <a:pt x="6000492"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rot="-10800000">
            <a:off x="690651" y="3163663"/>
            <a:ext cx="6077992" cy="5318243"/>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11714" y="0"/>
            <a:ext cx="3604730" cy="3154138"/>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a:off x="1038225" y="3363688"/>
            <a:ext cx="5348052" cy="4679562"/>
            <a:chOff x="0" y="0"/>
            <a:chExt cx="10805325" cy="9454693"/>
          </a:xfrm>
        </p:grpSpPr>
        <p:sp>
          <p:nvSpPr>
            <p:cNvPr id="11" name="Freeform 11"/>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grpSp>
        <p:nvGrpSpPr>
          <p:cNvPr id="12" name="Group 12"/>
          <p:cNvGrpSpPr/>
          <p:nvPr/>
        </p:nvGrpSpPr>
        <p:grpSpPr>
          <a:xfrm>
            <a:off x="5251659" y="8394709"/>
            <a:ext cx="863591" cy="863591"/>
            <a:chOff x="0" y="0"/>
            <a:chExt cx="1151454" cy="1151454"/>
          </a:xfrm>
        </p:grpSpPr>
        <p:grpSp>
          <p:nvGrpSpPr>
            <p:cNvPr id="13" name="Group 13"/>
            <p:cNvGrpSpPr/>
            <p:nvPr/>
          </p:nvGrpSpPr>
          <p:grpSpPr>
            <a:xfrm>
              <a:off x="0" y="0"/>
              <a:ext cx="100126" cy="10012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0" y="350443"/>
              <a:ext cx="100126" cy="1001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50443" y="0"/>
              <a:ext cx="100126" cy="1001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50443" y="350443"/>
              <a:ext cx="100126" cy="1001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700886" y="0"/>
              <a:ext cx="100126" cy="1001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00886" y="350443"/>
              <a:ext cx="100126" cy="10012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051328" y="0"/>
              <a:ext cx="100126" cy="10012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1328" y="350443"/>
              <a:ext cx="100126" cy="10012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700886"/>
              <a:ext cx="100126" cy="10012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350443" y="700886"/>
              <a:ext cx="100126" cy="10012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700886" y="700886"/>
              <a:ext cx="100126" cy="10012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1051328" y="700886"/>
              <a:ext cx="100126" cy="10012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0" y="1051328"/>
              <a:ext cx="100126" cy="10012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350443" y="1051328"/>
              <a:ext cx="100126" cy="10012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700886" y="1051328"/>
              <a:ext cx="100126" cy="100126"/>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1051328" y="1051328"/>
              <a:ext cx="100126" cy="10012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61" name="Group 61"/>
          <p:cNvGrpSpPr/>
          <p:nvPr/>
        </p:nvGrpSpPr>
        <p:grpSpPr>
          <a:xfrm>
            <a:off x="-4765548" y="1947292"/>
            <a:ext cx="9531095" cy="8339708"/>
            <a:chOff x="0" y="0"/>
            <a:chExt cx="812800" cy="711200"/>
          </a:xfrm>
        </p:grpSpPr>
        <p:sp>
          <p:nvSpPr>
            <p:cNvPr id="62" name="Freeform 6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3" name="TextBox 63"/>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sp>
        <p:nvSpPr>
          <p:cNvPr id="64" name="TextBox 64"/>
          <p:cNvSpPr txBox="1"/>
          <p:nvPr/>
        </p:nvSpPr>
        <p:spPr>
          <a:xfrm>
            <a:off x="9862210" y="1566479"/>
            <a:ext cx="4365913" cy="912864"/>
          </a:xfrm>
          <a:prstGeom prst="rect">
            <a:avLst/>
          </a:prstGeom>
        </p:spPr>
        <p:txBody>
          <a:bodyPr lIns="0" tIns="0" rIns="0" bIns="0" rtlCol="0" anchor="t">
            <a:spAutoFit/>
          </a:bodyPr>
          <a:lstStyle/>
          <a:p>
            <a:pPr algn="r">
              <a:lnSpc>
                <a:spcPts val="7029"/>
              </a:lnSpc>
              <a:spcBef>
                <a:spcPct val="0"/>
              </a:spcBef>
            </a:pPr>
            <a:r>
              <a:rPr lang="en-US" sz="5021" b="1">
                <a:solidFill>
                  <a:srgbClr val="FFFFFF"/>
                </a:solidFill>
                <a:latin typeface="Poppins Bold"/>
                <a:ea typeface="Poppins Bold"/>
                <a:cs typeface="Poppins Bold"/>
                <a:sym typeface="Poppins Bold"/>
              </a:rPr>
              <a:t>SCHOOLINKS</a:t>
            </a:r>
          </a:p>
        </p:txBody>
      </p:sp>
      <p:sp>
        <p:nvSpPr>
          <p:cNvPr id="65" name="TextBox 65"/>
          <p:cNvSpPr txBox="1"/>
          <p:nvPr/>
        </p:nvSpPr>
        <p:spPr>
          <a:xfrm>
            <a:off x="6964383" y="3492985"/>
            <a:ext cx="10161567" cy="6186170"/>
          </a:xfrm>
          <a:prstGeom prst="rect">
            <a:avLst/>
          </a:prstGeom>
        </p:spPr>
        <p:txBody>
          <a:bodyPr lIns="0" tIns="0" rIns="0" bIns="0" rtlCol="0" anchor="t">
            <a:spAutoFit/>
          </a:bodyPr>
          <a:lstStyle/>
          <a:p>
            <a:pPr marL="690877" lvl="1" indent="-345439" algn="just">
              <a:lnSpc>
                <a:spcPts val="4479"/>
              </a:lnSpc>
              <a:buFont typeface="Arial"/>
              <a:buChar char="•"/>
            </a:pPr>
            <a:r>
              <a:rPr lang="en-US" sz="3199">
                <a:solidFill>
                  <a:srgbClr val="000000"/>
                </a:solidFill>
                <a:latin typeface="Poppins"/>
                <a:ea typeface="Poppins"/>
                <a:cs typeface="Poppins"/>
                <a:sym typeface="Poppins"/>
              </a:rPr>
              <a:t>College apps must be added to SchooLinks in order to request transcripts, rec letters and fee waivers</a:t>
            </a:r>
          </a:p>
          <a:p>
            <a:pPr marL="690877" lvl="1" indent="-345439" algn="just">
              <a:lnSpc>
                <a:spcPts val="4479"/>
              </a:lnSpc>
              <a:buFont typeface="Arial"/>
              <a:buChar char="•"/>
            </a:pPr>
            <a:r>
              <a:rPr lang="en-US" sz="3199">
                <a:solidFill>
                  <a:srgbClr val="000000"/>
                </a:solidFill>
                <a:latin typeface="Poppins"/>
                <a:ea typeface="Poppins"/>
                <a:cs typeface="Poppins"/>
                <a:sym typeface="Poppins"/>
              </a:rPr>
              <a:t>Counselors complete and submit required documents through SchooLinks only AFTER the school, application AND application deadline has been added by the student</a:t>
            </a:r>
          </a:p>
          <a:p>
            <a:pPr marL="690877" lvl="1" indent="-345439" algn="just">
              <a:lnSpc>
                <a:spcPts val="4479"/>
              </a:lnSpc>
              <a:buFont typeface="Arial"/>
              <a:buChar char="•"/>
            </a:pPr>
            <a:r>
              <a:rPr lang="en-US" sz="3199">
                <a:solidFill>
                  <a:srgbClr val="000000"/>
                </a:solidFill>
                <a:latin typeface="Poppins"/>
                <a:ea typeface="Poppins"/>
                <a:cs typeface="Poppins"/>
                <a:sym typeface="Poppins"/>
              </a:rPr>
              <a:t>Adding a college application to SchooLinks will automatically trigger a transcript request- no additional emails are necessary to request for a transcript to be sent </a:t>
            </a:r>
          </a:p>
        </p:txBody>
      </p:sp>
      <p:pic>
        <p:nvPicPr>
          <p:cNvPr id="66" name="Picture 66"/>
          <p:cNvPicPr>
            <a:picLocks noChangeAspect="1"/>
          </p:cNvPicPr>
          <p:nvPr/>
        </p:nvPicPr>
        <p:blipFill>
          <a:blip r:embed="rId5"/>
          <a:stretch>
            <a:fillRect/>
          </a:stretch>
        </p:blipFill>
        <p:spPr>
          <a:xfrm>
            <a:off x="-146223" y="7206216"/>
            <a:ext cx="3240578" cy="3240578"/>
          </a:xfrm>
          <a:prstGeom prst="rect">
            <a:avLst/>
          </a:prstGeom>
        </p:spPr>
      </p:pic>
      <p:sp>
        <p:nvSpPr>
          <p:cNvPr id="67" name="TextBox 67"/>
          <p:cNvSpPr txBox="1"/>
          <p:nvPr/>
        </p:nvSpPr>
        <p:spPr>
          <a:xfrm>
            <a:off x="-103183" y="5220704"/>
            <a:ext cx="2493016" cy="2092085"/>
          </a:xfrm>
          <a:prstGeom prst="rect">
            <a:avLst/>
          </a:prstGeom>
        </p:spPr>
        <p:txBody>
          <a:bodyPr lIns="0" tIns="0" rIns="0" bIns="0" rtlCol="0" anchor="t">
            <a:spAutoFit/>
          </a:bodyPr>
          <a:lstStyle/>
          <a:p>
            <a:pPr algn="ctr">
              <a:lnSpc>
                <a:spcPts val="3316"/>
              </a:lnSpc>
              <a:spcBef>
                <a:spcPct val="0"/>
              </a:spcBef>
            </a:pPr>
            <a:r>
              <a:rPr lang="en-US" sz="2368" b="1">
                <a:solidFill>
                  <a:srgbClr val="000000"/>
                </a:solidFill>
                <a:latin typeface="Poppins Bold"/>
                <a:ea typeface="Poppins Bold"/>
                <a:cs typeface="Poppins Bold"/>
                <a:sym typeface="Poppins Bold"/>
              </a:rPr>
              <a:t>Adding Colleges and Requesting Transcripts Tutorial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881552" y="-222258"/>
            <a:ext cx="3184190" cy="3628707"/>
          </a:xfrm>
          <a:custGeom>
            <a:avLst/>
            <a:gdLst/>
            <a:ahLst/>
            <a:cxnLst/>
            <a:rect l="l" t="t" r="r" b="b"/>
            <a:pathLst>
              <a:path w="3184190" h="3628707">
                <a:moveTo>
                  <a:pt x="0" y="0"/>
                </a:moveTo>
                <a:lnTo>
                  <a:pt x="3184190" y="0"/>
                </a:lnTo>
                <a:lnTo>
                  <a:pt x="3184190" y="3628706"/>
                </a:lnTo>
                <a:lnTo>
                  <a:pt x="0" y="3628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1371372"/>
            <a:ext cx="9887936" cy="1038225"/>
          </a:xfrm>
          <a:prstGeom prst="rect">
            <a:avLst/>
          </a:prstGeom>
        </p:spPr>
        <p:txBody>
          <a:bodyPr lIns="0" tIns="0" rIns="0" bIns="0" rtlCol="0" anchor="t">
            <a:spAutoFit/>
          </a:bodyPr>
          <a:lstStyle/>
          <a:p>
            <a:pPr algn="l">
              <a:lnSpc>
                <a:spcPts val="7800"/>
              </a:lnSpc>
            </a:pPr>
            <a:r>
              <a:rPr lang="en-US" sz="6000" b="1">
                <a:solidFill>
                  <a:srgbClr val="29379B"/>
                </a:solidFill>
                <a:latin typeface="Poppins Bold"/>
                <a:ea typeface="Poppins Bold"/>
                <a:cs typeface="Poppins Bold"/>
                <a:sym typeface="Poppins Bold"/>
              </a:rPr>
              <a:t>Transcript Requests</a:t>
            </a:r>
          </a:p>
        </p:txBody>
      </p:sp>
      <p:sp>
        <p:nvSpPr>
          <p:cNvPr id="4" name="TextBox 4"/>
          <p:cNvSpPr txBox="1"/>
          <p:nvPr/>
        </p:nvSpPr>
        <p:spPr>
          <a:xfrm>
            <a:off x="2787989" y="4559622"/>
            <a:ext cx="3791291"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Online Registration</a:t>
            </a:r>
          </a:p>
        </p:txBody>
      </p:sp>
      <p:sp>
        <p:nvSpPr>
          <p:cNvPr id="5" name="TextBox 5"/>
          <p:cNvSpPr txBox="1"/>
          <p:nvPr/>
        </p:nvSpPr>
        <p:spPr>
          <a:xfrm>
            <a:off x="8885919" y="4559622"/>
            <a:ext cx="1829340"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Interview</a:t>
            </a:r>
          </a:p>
        </p:txBody>
      </p:sp>
      <p:sp>
        <p:nvSpPr>
          <p:cNvPr id="6" name="TextBox 6"/>
          <p:cNvSpPr txBox="1"/>
          <p:nvPr/>
        </p:nvSpPr>
        <p:spPr>
          <a:xfrm>
            <a:off x="13119498" y="4559622"/>
            <a:ext cx="3096069"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Announcement</a:t>
            </a:r>
          </a:p>
        </p:txBody>
      </p:sp>
      <p:sp>
        <p:nvSpPr>
          <p:cNvPr id="7" name="TextBox 7"/>
          <p:cNvSpPr txBox="1"/>
          <p:nvPr/>
        </p:nvSpPr>
        <p:spPr>
          <a:xfrm>
            <a:off x="2988202" y="6972191"/>
            <a:ext cx="344801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Re-registration</a:t>
            </a:r>
          </a:p>
        </p:txBody>
      </p:sp>
      <p:sp>
        <p:nvSpPr>
          <p:cNvPr id="8" name="TextBox 8"/>
          <p:cNvSpPr txBox="1"/>
          <p:nvPr/>
        </p:nvSpPr>
        <p:spPr>
          <a:xfrm>
            <a:off x="11585535" y="6972191"/>
            <a:ext cx="439640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Scholarship Handover</a:t>
            </a:r>
          </a:p>
        </p:txBody>
      </p:sp>
      <p:sp>
        <p:nvSpPr>
          <p:cNvPr id="9" name="TextBox 9"/>
          <p:cNvSpPr txBox="1"/>
          <p:nvPr/>
        </p:nvSpPr>
        <p:spPr>
          <a:xfrm>
            <a:off x="1355435" y="3043555"/>
            <a:ext cx="15118212" cy="5278121"/>
          </a:xfrm>
          <a:prstGeom prst="rect">
            <a:avLst/>
          </a:prstGeom>
        </p:spPr>
        <p:txBody>
          <a:bodyPr lIns="0" tIns="0" rIns="0" bIns="0" rtlCol="0" anchor="t">
            <a:spAutoFit/>
          </a:bodyPr>
          <a:lstStyle/>
          <a:p>
            <a:pPr marL="798825" lvl="1" indent="-399412" algn="just">
              <a:lnSpc>
                <a:spcPts val="5179"/>
              </a:lnSpc>
              <a:buFont typeface="Arial"/>
              <a:buChar char="•"/>
            </a:pPr>
            <a:r>
              <a:rPr lang="en-US" sz="3699">
                <a:solidFill>
                  <a:srgbClr val="000000"/>
                </a:solidFill>
                <a:latin typeface="Poppins"/>
                <a:ea typeface="Poppins"/>
                <a:cs typeface="Poppins"/>
                <a:sym typeface="Poppins"/>
              </a:rPr>
              <a:t>Many colleges will allow you to request additional documents from your student portal once you submit your applications</a:t>
            </a:r>
          </a:p>
          <a:p>
            <a:pPr marL="798825" lvl="1" indent="-399412" algn="just">
              <a:lnSpc>
                <a:spcPts val="5179"/>
              </a:lnSpc>
              <a:buFont typeface="Arial"/>
              <a:buChar char="•"/>
            </a:pPr>
            <a:r>
              <a:rPr lang="en-US" sz="3699">
                <a:solidFill>
                  <a:srgbClr val="000000"/>
                </a:solidFill>
                <a:latin typeface="Poppins"/>
                <a:ea typeface="Poppins"/>
                <a:cs typeface="Poppins"/>
                <a:sym typeface="Poppins"/>
              </a:rPr>
              <a:t>The </a:t>
            </a:r>
            <a:r>
              <a:rPr lang="en-US" sz="3699" b="1" u="sng">
                <a:solidFill>
                  <a:srgbClr val="000000"/>
                </a:solidFill>
                <a:latin typeface="Poppins Bold"/>
                <a:ea typeface="Poppins Bold"/>
                <a:cs typeface="Poppins Bold"/>
                <a:sym typeface="Poppins Bold"/>
              </a:rPr>
              <a:t>only</a:t>
            </a:r>
            <a:r>
              <a:rPr lang="en-US" sz="3699">
                <a:solidFill>
                  <a:srgbClr val="000000"/>
                </a:solidFill>
                <a:latin typeface="Poppins"/>
                <a:ea typeface="Poppins"/>
                <a:cs typeface="Poppins"/>
                <a:sym typeface="Poppins"/>
              </a:rPr>
              <a:t> way to have an official transcript sent is by adding the college to SchooLinks as seen in the tutorial video</a:t>
            </a:r>
          </a:p>
          <a:p>
            <a:pPr marL="798825" lvl="1" indent="-399412" algn="just">
              <a:lnSpc>
                <a:spcPts val="5179"/>
              </a:lnSpc>
              <a:buFont typeface="Arial"/>
              <a:buChar char="•"/>
            </a:pPr>
            <a:r>
              <a:rPr lang="en-US" sz="3699">
                <a:solidFill>
                  <a:srgbClr val="000000"/>
                </a:solidFill>
                <a:latin typeface="Poppins"/>
                <a:ea typeface="Poppins"/>
                <a:cs typeface="Poppins"/>
                <a:sym typeface="Poppins"/>
              </a:rPr>
              <a:t>An “official transcript” means that it never goes to a student/parent. An official transcript is sent after the request from institution to institution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881552" y="-222258"/>
            <a:ext cx="3184190" cy="3628707"/>
          </a:xfrm>
          <a:custGeom>
            <a:avLst/>
            <a:gdLst/>
            <a:ahLst/>
            <a:cxnLst/>
            <a:rect l="l" t="t" r="r" b="b"/>
            <a:pathLst>
              <a:path w="3184190" h="3628707">
                <a:moveTo>
                  <a:pt x="0" y="0"/>
                </a:moveTo>
                <a:lnTo>
                  <a:pt x="3184190" y="0"/>
                </a:lnTo>
                <a:lnTo>
                  <a:pt x="3184190" y="3628706"/>
                </a:lnTo>
                <a:lnTo>
                  <a:pt x="0" y="3628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1371372"/>
            <a:ext cx="12090798" cy="2028825"/>
          </a:xfrm>
          <a:prstGeom prst="rect">
            <a:avLst/>
          </a:prstGeom>
        </p:spPr>
        <p:txBody>
          <a:bodyPr lIns="0" tIns="0" rIns="0" bIns="0" rtlCol="0" anchor="t">
            <a:spAutoFit/>
          </a:bodyPr>
          <a:lstStyle/>
          <a:p>
            <a:pPr algn="l">
              <a:lnSpc>
                <a:spcPts val="7800"/>
              </a:lnSpc>
            </a:pPr>
            <a:r>
              <a:rPr lang="en-US" sz="6000" b="1">
                <a:solidFill>
                  <a:srgbClr val="29379B"/>
                </a:solidFill>
                <a:latin typeface="Poppins Bold"/>
                <a:ea typeface="Poppins Bold"/>
                <a:cs typeface="Poppins Bold"/>
                <a:sym typeface="Poppins Bold"/>
              </a:rPr>
              <a:t>Transcripts for NCAA Clearinghouse &amp; Scholarships</a:t>
            </a:r>
          </a:p>
        </p:txBody>
      </p:sp>
      <p:sp>
        <p:nvSpPr>
          <p:cNvPr id="5" name="TextBox 5"/>
          <p:cNvSpPr txBox="1"/>
          <p:nvPr/>
        </p:nvSpPr>
        <p:spPr>
          <a:xfrm>
            <a:off x="2988202" y="6972191"/>
            <a:ext cx="344801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Re-registration</a:t>
            </a:r>
          </a:p>
        </p:txBody>
      </p:sp>
      <p:sp>
        <p:nvSpPr>
          <p:cNvPr id="6" name="TextBox 6"/>
          <p:cNvSpPr txBox="1"/>
          <p:nvPr/>
        </p:nvSpPr>
        <p:spPr>
          <a:xfrm>
            <a:off x="11585535" y="6972191"/>
            <a:ext cx="439640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Scholarship Handover</a:t>
            </a:r>
          </a:p>
        </p:txBody>
      </p:sp>
      <p:pic>
        <p:nvPicPr>
          <p:cNvPr id="7" name="Picture 6" descr="A screenshot of a computer&#10;&#10;AI-generated content may be incorrect.">
            <a:extLst>
              <a:ext uri="{FF2B5EF4-FFF2-40B4-BE49-F238E27FC236}">
                <a16:creationId xmlns:a16="http://schemas.microsoft.com/office/drawing/2014/main" id="{9026B7B3-3EDB-9B72-F561-5884CAF33DB5}"/>
              </a:ext>
            </a:extLst>
          </p:cNvPr>
          <p:cNvPicPr>
            <a:picLocks noChangeAspect="1"/>
          </p:cNvPicPr>
          <p:nvPr/>
        </p:nvPicPr>
        <p:blipFill>
          <a:blip r:embed="rId4"/>
          <a:stretch>
            <a:fillRect/>
          </a:stretch>
        </p:blipFill>
        <p:spPr>
          <a:xfrm>
            <a:off x="-4797" y="4691477"/>
            <a:ext cx="18211800" cy="5076825"/>
          </a:xfrm>
          <a:prstGeom prst="rect">
            <a:avLst/>
          </a:prstGeom>
        </p:spPr>
      </p:pic>
      <p:cxnSp>
        <p:nvCxnSpPr>
          <p:cNvPr id="8" name="Straight Arrow Connector 7">
            <a:extLst>
              <a:ext uri="{FF2B5EF4-FFF2-40B4-BE49-F238E27FC236}">
                <a16:creationId xmlns:a16="http://schemas.microsoft.com/office/drawing/2014/main" id="{106F9D0C-AEC8-BD7B-7274-15DF7BC77A34}"/>
              </a:ext>
            </a:extLst>
          </p:cNvPr>
          <p:cNvCxnSpPr/>
          <p:nvPr/>
        </p:nvCxnSpPr>
        <p:spPr>
          <a:xfrm flipH="1">
            <a:off x="1954732" y="6579564"/>
            <a:ext cx="2197395" cy="7949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911" y="2982462"/>
            <a:ext cx="6459461" cy="7335203"/>
            <a:chOff x="0" y="0"/>
            <a:chExt cx="16104616" cy="18288000"/>
          </a:xfrm>
        </p:grpSpPr>
        <p:sp>
          <p:nvSpPr>
            <p:cNvPr id="3" name="Freeform 3"/>
            <p:cNvSpPr/>
            <p:nvPr/>
          </p:nvSpPr>
          <p:spPr>
            <a:xfrm>
              <a:off x="0" y="0"/>
              <a:ext cx="16104615" cy="18288000"/>
            </a:xfrm>
            <a:custGeom>
              <a:avLst/>
              <a:gdLst/>
              <a:ahLst/>
              <a:cxnLst/>
              <a:rect l="l" t="t" r="r" b="b"/>
              <a:pathLst>
                <a:path w="16104615" h="18288000">
                  <a:moveTo>
                    <a:pt x="0" y="0"/>
                  </a:moveTo>
                  <a:lnTo>
                    <a:pt x="0" y="18288000"/>
                  </a:lnTo>
                  <a:lnTo>
                    <a:pt x="16104615" y="18288000"/>
                  </a:lnTo>
                  <a:lnTo>
                    <a:pt x="8353044" y="0"/>
                  </a:lnTo>
                  <a:close/>
                </a:path>
              </a:pathLst>
            </a:custGeom>
            <a:blipFill>
              <a:blip r:embed="rId2"/>
              <a:stretch>
                <a:fillRect t="-16087" b="-16087"/>
              </a:stretch>
            </a:blipFill>
          </p:spPr>
          <p:txBody>
            <a:bodyPr/>
            <a:lstStyle/>
            <a:p>
              <a:endParaRPr lang="en-US"/>
            </a:p>
          </p:txBody>
        </p:sp>
      </p:grpSp>
      <p:grpSp>
        <p:nvGrpSpPr>
          <p:cNvPr id="4" name="Group 4"/>
          <p:cNvGrpSpPr/>
          <p:nvPr/>
        </p:nvGrpSpPr>
        <p:grpSpPr>
          <a:xfrm rot="-1404178">
            <a:off x="3930654" y="-3636010"/>
            <a:ext cx="1032534" cy="18478866"/>
            <a:chOff x="0" y="0"/>
            <a:chExt cx="271943" cy="4866862"/>
          </a:xfrm>
        </p:grpSpPr>
        <p:sp>
          <p:nvSpPr>
            <p:cNvPr id="5" name="Freeform 5"/>
            <p:cNvSpPr/>
            <p:nvPr/>
          </p:nvSpPr>
          <p:spPr>
            <a:xfrm>
              <a:off x="0" y="0"/>
              <a:ext cx="271943" cy="4866862"/>
            </a:xfrm>
            <a:custGeom>
              <a:avLst/>
              <a:gdLst/>
              <a:ahLst/>
              <a:cxnLst/>
              <a:rect l="l" t="t" r="r" b="b"/>
              <a:pathLst>
                <a:path w="271943" h="4866862">
                  <a:moveTo>
                    <a:pt x="0" y="0"/>
                  </a:moveTo>
                  <a:lnTo>
                    <a:pt x="271943" y="0"/>
                  </a:lnTo>
                  <a:lnTo>
                    <a:pt x="271943" y="4866862"/>
                  </a:lnTo>
                  <a:lnTo>
                    <a:pt x="0" y="4866862"/>
                  </a:lnTo>
                  <a:close/>
                </a:path>
              </a:pathLst>
            </a:custGeom>
            <a:solidFill>
              <a:srgbClr val="29379B"/>
            </a:solidFill>
          </p:spPr>
          <p:txBody>
            <a:bodyPr/>
            <a:lstStyle/>
            <a:p>
              <a:endParaRPr lang="en-US"/>
            </a:p>
          </p:txBody>
        </p:sp>
        <p:sp>
          <p:nvSpPr>
            <p:cNvPr id="6" name="TextBox 6"/>
            <p:cNvSpPr txBox="1"/>
            <p:nvPr/>
          </p:nvSpPr>
          <p:spPr>
            <a:xfrm>
              <a:off x="0" y="-57150"/>
              <a:ext cx="271943" cy="492401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570994" y="0"/>
            <a:ext cx="3086100" cy="3536156"/>
            <a:chOff x="0" y="0"/>
            <a:chExt cx="812800" cy="931333"/>
          </a:xfrm>
        </p:grpSpPr>
        <p:sp>
          <p:nvSpPr>
            <p:cNvPr id="8" name="Freeform 8"/>
            <p:cNvSpPr/>
            <p:nvPr/>
          </p:nvSpPr>
          <p:spPr>
            <a:xfrm>
              <a:off x="0" y="0"/>
              <a:ext cx="812800" cy="931333"/>
            </a:xfrm>
            <a:custGeom>
              <a:avLst/>
              <a:gdLst/>
              <a:ahLst/>
              <a:cxnLst/>
              <a:rect l="l" t="t" r="r" b="b"/>
              <a:pathLst>
                <a:path w="812800" h="931333">
                  <a:moveTo>
                    <a:pt x="406400" y="931333"/>
                  </a:moveTo>
                  <a:lnTo>
                    <a:pt x="812800" y="0"/>
                  </a:lnTo>
                  <a:lnTo>
                    <a:pt x="0" y="0"/>
                  </a:lnTo>
                  <a:lnTo>
                    <a:pt x="406400" y="931333"/>
                  </a:lnTo>
                  <a:close/>
                </a:path>
              </a:pathLst>
            </a:custGeom>
            <a:solidFill>
              <a:srgbClr val="FFBF30"/>
            </a:solidFill>
          </p:spPr>
          <p:txBody>
            <a:bodyPr/>
            <a:lstStyle/>
            <a:p>
              <a:endParaRPr lang="en-US"/>
            </a:p>
          </p:txBody>
        </p:sp>
        <p:sp>
          <p:nvSpPr>
            <p:cNvPr id="9" name="TextBox 9"/>
            <p:cNvSpPr txBox="1"/>
            <p:nvPr/>
          </p:nvSpPr>
          <p:spPr>
            <a:xfrm>
              <a:off x="127000" y="9374"/>
              <a:ext cx="558800" cy="48955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401334" y="8799410"/>
            <a:ext cx="1529076" cy="1773651"/>
            <a:chOff x="0" y="0"/>
            <a:chExt cx="812800" cy="942807"/>
          </a:xfrm>
        </p:grpSpPr>
        <p:sp>
          <p:nvSpPr>
            <p:cNvPr id="11" name="Freeform 11"/>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29379B"/>
            </a:solidFill>
          </p:spPr>
          <p:txBody>
            <a:bodyPr/>
            <a:lstStyle/>
            <a:p>
              <a:endParaRPr lang="en-US"/>
            </a:p>
          </p:txBody>
        </p:sp>
        <p:sp>
          <p:nvSpPr>
            <p:cNvPr id="12" name="TextBox 12"/>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7165872" y="8799410"/>
            <a:ext cx="1529076" cy="1773651"/>
            <a:chOff x="0" y="0"/>
            <a:chExt cx="812800" cy="942807"/>
          </a:xfrm>
        </p:grpSpPr>
        <p:sp>
          <p:nvSpPr>
            <p:cNvPr id="14" name="Freeform 14"/>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FFBF30"/>
            </a:solidFill>
          </p:spPr>
          <p:txBody>
            <a:bodyPr/>
            <a:lstStyle/>
            <a:p>
              <a:endParaRPr lang="en-US"/>
            </a:p>
          </p:txBody>
        </p:sp>
        <p:sp>
          <p:nvSpPr>
            <p:cNvPr id="15" name="TextBox 15"/>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4114044" y="1286371"/>
            <a:ext cx="1959490" cy="2239960"/>
            <a:chOff x="0" y="0"/>
            <a:chExt cx="812800" cy="929140"/>
          </a:xfrm>
        </p:grpSpPr>
        <p:sp>
          <p:nvSpPr>
            <p:cNvPr id="17" name="Freeform 17"/>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29379B"/>
            </a:solidFill>
          </p:spPr>
          <p:txBody>
            <a:bodyPr/>
            <a:lstStyle/>
            <a:p>
              <a:endParaRPr lang="en-US"/>
            </a:p>
          </p:txBody>
        </p:sp>
        <p:sp>
          <p:nvSpPr>
            <p:cNvPr id="18" name="TextBox 18"/>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094994" y="3516806"/>
            <a:ext cx="1959490" cy="2239960"/>
            <a:chOff x="0" y="0"/>
            <a:chExt cx="812800" cy="929140"/>
          </a:xfrm>
        </p:grpSpPr>
        <p:sp>
          <p:nvSpPr>
            <p:cNvPr id="20" name="Freeform 20"/>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FFBF30"/>
            </a:solidFill>
          </p:spPr>
          <p:txBody>
            <a:bodyPr/>
            <a:lstStyle/>
            <a:p>
              <a:endParaRPr lang="en-US"/>
            </a:p>
          </p:txBody>
        </p:sp>
        <p:sp>
          <p:nvSpPr>
            <p:cNvPr id="21" name="TextBox 21"/>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0800000">
            <a:off x="3978865" y="6754094"/>
            <a:ext cx="3086100" cy="3563571"/>
            <a:chOff x="0" y="0"/>
            <a:chExt cx="812800" cy="938554"/>
          </a:xfrm>
        </p:grpSpPr>
        <p:sp>
          <p:nvSpPr>
            <p:cNvPr id="23" name="Freeform 23"/>
            <p:cNvSpPr/>
            <p:nvPr/>
          </p:nvSpPr>
          <p:spPr>
            <a:xfrm>
              <a:off x="0" y="0"/>
              <a:ext cx="812800" cy="938554"/>
            </a:xfrm>
            <a:custGeom>
              <a:avLst/>
              <a:gdLst/>
              <a:ahLst/>
              <a:cxnLst/>
              <a:rect l="l" t="t" r="r" b="b"/>
              <a:pathLst>
                <a:path w="812800" h="938554">
                  <a:moveTo>
                    <a:pt x="406400" y="938554"/>
                  </a:moveTo>
                  <a:lnTo>
                    <a:pt x="812800" y="0"/>
                  </a:lnTo>
                  <a:lnTo>
                    <a:pt x="0" y="0"/>
                  </a:lnTo>
                  <a:lnTo>
                    <a:pt x="406400" y="938554"/>
                  </a:lnTo>
                  <a:close/>
                </a:path>
              </a:pathLst>
            </a:custGeom>
            <a:solidFill>
              <a:srgbClr val="FFBF30"/>
            </a:solidFill>
          </p:spPr>
          <p:txBody>
            <a:bodyPr/>
            <a:lstStyle/>
            <a:p>
              <a:endParaRPr lang="en-US"/>
            </a:p>
          </p:txBody>
        </p:sp>
        <p:sp>
          <p:nvSpPr>
            <p:cNvPr id="24" name="TextBox 24"/>
            <p:cNvSpPr txBox="1"/>
            <p:nvPr/>
          </p:nvSpPr>
          <p:spPr>
            <a:xfrm>
              <a:off x="127000" y="9890"/>
              <a:ext cx="558800" cy="492907"/>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924550" y="622796"/>
            <a:ext cx="7216536" cy="1422400"/>
          </a:xfrm>
          <a:prstGeom prst="rect">
            <a:avLst/>
          </a:prstGeom>
        </p:spPr>
        <p:txBody>
          <a:bodyPr lIns="0" tIns="0" rIns="0" bIns="0" rtlCol="0" anchor="t">
            <a:spAutoFit/>
          </a:bodyPr>
          <a:lstStyle/>
          <a:p>
            <a:pPr algn="r">
              <a:lnSpc>
                <a:spcPts val="10999"/>
              </a:lnSpc>
            </a:pPr>
            <a:r>
              <a:rPr lang="en-US" sz="9999">
                <a:solidFill>
                  <a:srgbClr val="29379B"/>
                </a:solidFill>
                <a:latin typeface="Anton"/>
                <a:ea typeface="Anton"/>
                <a:cs typeface="Anton"/>
                <a:sym typeface="Anton"/>
              </a:rPr>
              <a:t>RANK QUESTION</a:t>
            </a:r>
          </a:p>
        </p:txBody>
      </p:sp>
      <p:grpSp>
        <p:nvGrpSpPr>
          <p:cNvPr id="26" name="Group 26"/>
          <p:cNvGrpSpPr/>
          <p:nvPr/>
        </p:nvGrpSpPr>
        <p:grpSpPr>
          <a:xfrm>
            <a:off x="7064965" y="1862313"/>
            <a:ext cx="7520781" cy="544038"/>
            <a:chOff x="0" y="0"/>
            <a:chExt cx="8427105" cy="609600"/>
          </a:xfrm>
        </p:grpSpPr>
        <p:sp>
          <p:nvSpPr>
            <p:cNvPr id="27" name="Freeform 27"/>
            <p:cNvSpPr/>
            <p:nvPr/>
          </p:nvSpPr>
          <p:spPr>
            <a:xfrm>
              <a:off x="0" y="0"/>
              <a:ext cx="8427105" cy="609600"/>
            </a:xfrm>
            <a:custGeom>
              <a:avLst/>
              <a:gdLst/>
              <a:ahLst/>
              <a:cxnLst/>
              <a:rect l="l" t="t" r="r" b="b"/>
              <a:pathLst>
                <a:path w="8427105" h="609600">
                  <a:moveTo>
                    <a:pt x="203200" y="0"/>
                  </a:moveTo>
                  <a:lnTo>
                    <a:pt x="8427105" y="0"/>
                  </a:lnTo>
                  <a:lnTo>
                    <a:pt x="8223905" y="609600"/>
                  </a:lnTo>
                  <a:lnTo>
                    <a:pt x="0" y="609600"/>
                  </a:lnTo>
                  <a:lnTo>
                    <a:pt x="203200" y="0"/>
                  </a:lnTo>
                  <a:close/>
                </a:path>
              </a:pathLst>
            </a:custGeom>
            <a:solidFill>
              <a:srgbClr val="FFBF30"/>
            </a:solidFill>
          </p:spPr>
          <p:txBody>
            <a:bodyPr/>
            <a:lstStyle/>
            <a:p>
              <a:endParaRPr lang="en-US"/>
            </a:p>
          </p:txBody>
        </p:sp>
        <p:sp>
          <p:nvSpPr>
            <p:cNvPr id="28" name="TextBox 28"/>
            <p:cNvSpPr txBox="1"/>
            <p:nvPr/>
          </p:nvSpPr>
          <p:spPr>
            <a:xfrm>
              <a:off x="101600" y="-57150"/>
              <a:ext cx="8223905" cy="666750"/>
            </a:xfrm>
            <a:prstGeom prst="rect">
              <a:avLst/>
            </a:prstGeom>
          </p:spPr>
          <p:txBody>
            <a:bodyPr lIns="55061" tIns="55061" rIns="55061" bIns="55061" rtlCol="0" anchor="ctr"/>
            <a:lstStyle/>
            <a:p>
              <a:pPr algn="ctr">
                <a:lnSpc>
                  <a:spcPts val="2659"/>
                </a:lnSpc>
              </a:pPr>
              <a:endParaRPr/>
            </a:p>
          </p:txBody>
        </p:sp>
      </p:grpSp>
      <p:sp>
        <p:nvSpPr>
          <p:cNvPr id="29" name="TextBox 29"/>
          <p:cNvSpPr txBox="1"/>
          <p:nvPr/>
        </p:nvSpPr>
        <p:spPr>
          <a:xfrm>
            <a:off x="6054484" y="2744337"/>
            <a:ext cx="11721255" cy="7284815"/>
          </a:xfrm>
          <a:prstGeom prst="rect">
            <a:avLst/>
          </a:prstGeom>
        </p:spPr>
        <p:txBody>
          <a:bodyPr lIns="0" tIns="0" rIns="0" bIns="0" rtlCol="0" anchor="t">
            <a:spAutoFit/>
          </a:bodyPr>
          <a:lstStyle/>
          <a:p>
            <a:pPr marL="582930" lvl="1" indent="-291465" algn="just">
              <a:lnSpc>
                <a:spcPts val="3779"/>
              </a:lnSpc>
              <a:buFont typeface="Arial"/>
              <a:buChar char="•"/>
            </a:pPr>
            <a:r>
              <a:rPr lang="en-US" sz="2700" dirty="0">
                <a:solidFill>
                  <a:srgbClr val="000000"/>
                </a:solidFill>
                <a:latin typeface="Poppins"/>
                <a:ea typeface="Poppins"/>
                <a:cs typeface="Poppins"/>
                <a:sym typeface="Poppins"/>
              </a:rPr>
              <a:t>When you are completing your information in </a:t>
            </a:r>
            <a:r>
              <a:rPr lang="en-US" sz="2700" dirty="0" err="1">
                <a:solidFill>
                  <a:srgbClr val="000000"/>
                </a:solidFill>
                <a:latin typeface="Poppins"/>
                <a:ea typeface="Poppins"/>
                <a:cs typeface="Poppins"/>
                <a:sym typeface="Poppins"/>
              </a:rPr>
              <a:t>SchooLinks</a:t>
            </a:r>
            <a:r>
              <a:rPr lang="en-US" sz="2700" dirty="0">
                <a:solidFill>
                  <a:srgbClr val="000000"/>
                </a:solidFill>
                <a:latin typeface="Poppins"/>
                <a:ea typeface="Poppins"/>
                <a:cs typeface="Poppins"/>
                <a:sym typeface="Poppins"/>
              </a:rPr>
              <a:t>, you will see a question asking if you would like to share your rank with your colleges, as it is no longer on the transcript- only GPA appears, not rank</a:t>
            </a:r>
          </a:p>
          <a:p>
            <a:pPr marL="582930" lvl="1" indent="-291465" algn="just">
              <a:lnSpc>
                <a:spcPts val="3779"/>
              </a:lnSpc>
              <a:buFont typeface="Arial"/>
              <a:buChar char="•"/>
            </a:pPr>
            <a:r>
              <a:rPr lang="en-US" sz="2700" dirty="0">
                <a:solidFill>
                  <a:srgbClr val="000000"/>
                </a:solidFill>
                <a:latin typeface="Poppins"/>
                <a:ea typeface="Poppins"/>
                <a:cs typeface="Poppins"/>
                <a:sym typeface="Poppins"/>
              </a:rPr>
              <a:t>If you opt to send your rank, it will be sent to all colleges. There is no option to select individual schools</a:t>
            </a:r>
            <a:endParaRPr lang="en-US" sz="2700" dirty="0">
              <a:solidFill>
                <a:srgbClr val="000000"/>
              </a:solidFill>
              <a:latin typeface="Poppins"/>
              <a:ea typeface="Poppins"/>
              <a:cs typeface="Poppins"/>
            </a:endParaRPr>
          </a:p>
          <a:p>
            <a:pPr marL="582930" lvl="1" indent="-291465" algn="just">
              <a:lnSpc>
                <a:spcPts val="3779"/>
              </a:lnSpc>
              <a:buFont typeface="Arial"/>
              <a:buChar char="•"/>
            </a:pPr>
            <a:r>
              <a:rPr lang="en-US" sz="2700" dirty="0">
                <a:solidFill>
                  <a:srgbClr val="000000"/>
                </a:solidFill>
                <a:latin typeface="Poppins"/>
                <a:ea typeface="Poppins"/>
                <a:cs typeface="Poppins"/>
                <a:sym typeface="Poppins"/>
              </a:rPr>
              <a:t>Some colleges may ask you to submit your rank if you opt to share your rank. All students have a rank letter in their Skyward Portfolio tab in attachments. There will be the option to request this from your student portal once the application has been submitted. Some colleges will allow students to upload it themselves into their portals--- </a:t>
            </a:r>
            <a:r>
              <a:rPr lang="en-US" sz="3200" b="1" u="sng" dirty="0">
                <a:solidFill>
                  <a:srgbClr val="000000"/>
                </a:solidFill>
                <a:latin typeface="Poppins"/>
                <a:ea typeface="Poppins"/>
                <a:cs typeface="Poppins"/>
                <a:sym typeface="Poppins"/>
              </a:rPr>
              <a:t>JUNE or SEPTEMBER RANK?</a:t>
            </a:r>
            <a:endParaRPr lang="en-US" sz="3200" b="1" u="sng" dirty="0">
              <a:solidFill>
                <a:srgbClr val="000000"/>
              </a:solidFill>
              <a:latin typeface="Poppins"/>
              <a:ea typeface="Poppins"/>
              <a:cs typeface="Poppins"/>
            </a:endParaRPr>
          </a:p>
          <a:p>
            <a:pPr marL="582930" lvl="1" indent="-291465" algn="just">
              <a:lnSpc>
                <a:spcPts val="3779"/>
              </a:lnSpc>
              <a:buFont typeface="Arial"/>
              <a:buChar char="•"/>
            </a:pPr>
            <a:r>
              <a:rPr lang="en-US" sz="2700" b="1" dirty="0">
                <a:solidFill>
                  <a:srgbClr val="000000"/>
                </a:solidFill>
                <a:latin typeface="Poppins Bold"/>
                <a:ea typeface="Poppins Bold"/>
                <a:cs typeface="Poppins Bold"/>
                <a:sym typeface="Poppins Bold"/>
              </a:rPr>
              <a:t>If you do not wish to share rank, then no further action is needed. If you need assistance with deciding to share rank or not, please reach out to your counselor for advisement</a:t>
            </a:r>
            <a:endParaRPr lang="en-US" sz="2700" b="1" dirty="0">
              <a:solidFill>
                <a:srgbClr val="000000"/>
              </a:solidFill>
              <a:latin typeface="Poppins Bold"/>
              <a:ea typeface="Poppins Bold"/>
              <a:cs typeface="Poppins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659"/>
            <a:ext cx="10122826" cy="1923337"/>
          </a:xfrm>
          <a:custGeom>
            <a:avLst/>
            <a:gdLst/>
            <a:ahLst/>
            <a:cxnLst/>
            <a:rect l="l" t="t" r="r" b="b"/>
            <a:pathLst>
              <a:path w="10122826" h="1923337">
                <a:moveTo>
                  <a:pt x="0" y="0"/>
                </a:moveTo>
                <a:lnTo>
                  <a:pt x="10122826" y="0"/>
                </a:lnTo>
                <a:lnTo>
                  <a:pt x="10122826"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66470" y="3139325"/>
            <a:ext cx="230551" cy="141855"/>
            <a:chOff x="0" y="0"/>
            <a:chExt cx="639104" cy="393234"/>
          </a:xfrm>
        </p:grpSpPr>
        <p:sp>
          <p:nvSpPr>
            <p:cNvPr id="4" name="Freeform 4"/>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5" name="TextBox 5"/>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6" name="Group 6"/>
          <p:cNvGrpSpPr/>
          <p:nvPr/>
        </p:nvGrpSpPr>
        <p:grpSpPr>
          <a:xfrm>
            <a:off x="2916480" y="3139325"/>
            <a:ext cx="165266" cy="106513"/>
            <a:chOff x="0" y="0"/>
            <a:chExt cx="49489" cy="31896"/>
          </a:xfrm>
        </p:grpSpPr>
        <p:sp>
          <p:nvSpPr>
            <p:cNvPr id="7" name="Freeform 7"/>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8" name="TextBox 8"/>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9" name="Group 9"/>
          <p:cNvGrpSpPr/>
          <p:nvPr/>
        </p:nvGrpSpPr>
        <p:grpSpPr>
          <a:xfrm>
            <a:off x="10896505" y="3139325"/>
            <a:ext cx="230551" cy="141855"/>
            <a:chOff x="0" y="0"/>
            <a:chExt cx="639104" cy="393234"/>
          </a:xfrm>
        </p:grpSpPr>
        <p:sp>
          <p:nvSpPr>
            <p:cNvPr id="10" name="Freeform 10"/>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11" name="TextBox 11"/>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12" name="Group 12"/>
          <p:cNvGrpSpPr/>
          <p:nvPr/>
        </p:nvGrpSpPr>
        <p:grpSpPr>
          <a:xfrm>
            <a:off x="10846514" y="3139325"/>
            <a:ext cx="165266" cy="106513"/>
            <a:chOff x="0" y="0"/>
            <a:chExt cx="49489" cy="31896"/>
          </a:xfrm>
        </p:grpSpPr>
        <p:sp>
          <p:nvSpPr>
            <p:cNvPr id="13" name="Freeform 13"/>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14" name="TextBox 14"/>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15" name="Group 15"/>
          <p:cNvGrpSpPr/>
          <p:nvPr/>
        </p:nvGrpSpPr>
        <p:grpSpPr>
          <a:xfrm>
            <a:off x="1575256" y="3265214"/>
            <a:ext cx="7207454" cy="2726310"/>
            <a:chOff x="0" y="0"/>
            <a:chExt cx="2009797" cy="760231"/>
          </a:xfrm>
        </p:grpSpPr>
        <p:sp>
          <p:nvSpPr>
            <p:cNvPr id="16" name="Freeform 16"/>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17" name="TextBox 17"/>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18" name="Group 18"/>
          <p:cNvGrpSpPr/>
          <p:nvPr/>
        </p:nvGrpSpPr>
        <p:grpSpPr>
          <a:xfrm>
            <a:off x="2050369" y="3139325"/>
            <a:ext cx="1297134" cy="1057413"/>
            <a:chOff x="0" y="0"/>
            <a:chExt cx="388431" cy="316646"/>
          </a:xfrm>
        </p:grpSpPr>
        <p:sp>
          <p:nvSpPr>
            <p:cNvPr id="19" name="Freeform 19"/>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20" name="TextBox 20"/>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grpSp>
        <p:nvGrpSpPr>
          <p:cNvPr id="21" name="Group 21"/>
          <p:cNvGrpSpPr/>
          <p:nvPr/>
        </p:nvGrpSpPr>
        <p:grpSpPr>
          <a:xfrm>
            <a:off x="9505290" y="3265214"/>
            <a:ext cx="7207454" cy="2726310"/>
            <a:chOff x="0" y="0"/>
            <a:chExt cx="2009797" cy="760231"/>
          </a:xfrm>
        </p:grpSpPr>
        <p:sp>
          <p:nvSpPr>
            <p:cNvPr id="22" name="Freeform 22"/>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23" name="TextBox 23"/>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24" name="Group 24"/>
          <p:cNvGrpSpPr/>
          <p:nvPr/>
        </p:nvGrpSpPr>
        <p:grpSpPr>
          <a:xfrm>
            <a:off x="9980403" y="3139325"/>
            <a:ext cx="1297134" cy="1057413"/>
            <a:chOff x="0" y="0"/>
            <a:chExt cx="388431" cy="316646"/>
          </a:xfrm>
        </p:grpSpPr>
        <p:sp>
          <p:nvSpPr>
            <p:cNvPr id="25" name="Freeform 25"/>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26" name="TextBox 26"/>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grpSp>
        <p:nvGrpSpPr>
          <p:cNvPr id="27" name="Group 27"/>
          <p:cNvGrpSpPr/>
          <p:nvPr/>
        </p:nvGrpSpPr>
        <p:grpSpPr>
          <a:xfrm>
            <a:off x="3232228" y="6415626"/>
            <a:ext cx="230551" cy="141855"/>
            <a:chOff x="0" y="0"/>
            <a:chExt cx="639104" cy="393234"/>
          </a:xfrm>
        </p:grpSpPr>
        <p:sp>
          <p:nvSpPr>
            <p:cNvPr id="28" name="Freeform 28"/>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29" name="TextBox 29"/>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30" name="Group 30"/>
          <p:cNvGrpSpPr/>
          <p:nvPr/>
        </p:nvGrpSpPr>
        <p:grpSpPr>
          <a:xfrm>
            <a:off x="3182237" y="6415626"/>
            <a:ext cx="165266" cy="106513"/>
            <a:chOff x="0" y="0"/>
            <a:chExt cx="49489" cy="31896"/>
          </a:xfrm>
        </p:grpSpPr>
        <p:sp>
          <p:nvSpPr>
            <p:cNvPr id="31" name="Freeform 31"/>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32" name="TextBox 32"/>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33" name="Group 33"/>
          <p:cNvGrpSpPr/>
          <p:nvPr/>
        </p:nvGrpSpPr>
        <p:grpSpPr>
          <a:xfrm>
            <a:off x="1575256" y="6541515"/>
            <a:ext cx="7207454" cy="2726310"/>
            <a:chOff x="0" y="0"/>
            <a:chExt cx="2009797" cy="760231"/>
          </a:xfrm>
        </p:grpSpPr>
        <p:sp>
          <p:nvSpPr>
            <p:cNvPr id="34" name="Freeform 34"/>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35" name="TextBox 35"/>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36" name="Group 36"/>
          <p:cNvGrpSpPr/>
          <p:nvPr/>
        </p:nvGrpSpPr>
        <p:grpSpPr>
          <a:xfrm>
            <a:off x="2050369" y="6415626"/>
            <a:ext cx="1297134" cy="1057413"/>
            <a:chOff x="0" y="0"/>
            <a:chExt cx="388431" cy="316646"/>
          </a:xfrm>
        </p:grpSpPr>
        <p:sp>
          <p:nvSpPr>
            <p:cNvPr id="37" name="Freeform 37"/>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38" name="TextBox 38"/>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grpSp>
        <p:nvGrpSpPr>
          <p:cNvPr id="39" name="Group 39"/>
          <p:cNvGrpSpPr/>
          <p:nvPr/>
        </p:nvGrpSpPr>
        <p:grpSpPr>
          <a:xfrm>
            <a:off x="11162262" y="6415626"/>
            <a:ext cx="230551" cy="141855"/>
            <a:chOff x="0" y="0"/>
            <a:chExt cx="639104" cy="393234"/>
          </a:xfrm>
        </p:grpSpPr>
        <p:sp>
          <p:nvSpPr>
            <p:cNvPr id="40" name="Freeform 40"/>
            <p:cNvSpPr/>
            <p:nvPr/>
          </p:nvSpPr>
          <p:spPr>
            <a:xfrm>
              <a:off x="0" y="0"/>
              <a:ext cx="639104" cy="393234"/>
            </a:xfrm>
            <a:custGeom>
              <a:avLst/>
              <a:gdLst/>
              <a:ahLst/>
              <a:cxnLst/>
              <a:rect l="l" t="t" r="r" b="b"/>
              <a:pathLst>
                <a:path w="639104" h="393234">
                  <a:moveTo>
                    <a:pt x="319552" y="0"/>
                  </a:moveTo>
                  <a:lnTo>
                    <a:pt x="639104" y="393234"/>
                  </a:lnTo>
                  <a:lnTo>
                    <a:pt x="0" y="393234"/>
                  </a:lnTo>
                  <a:lnTo>
                    <a:pt x="319552" y="0"/>
                  </a:lnTo>
                  <a:close/>
                </a:path>
              </a:pathLst>
            </a:custGeom>
            <a:solidFill>
              <a:srgbClr val="FFBF30"/>
            </a:solidFill>
          </p:spPr>
          <p:txBody>
            <a:bodyPr/>
            <a:lstStyle/>
            <a:p>
              <a:endParaRPr lang="en-US"/>
            </a:p>
          </p:txBody>
        </p:sp>
        <p:sp>
          <p:nvSpPr>
            <p:cNvPr id="41" name="TextBox 41"/>
            <p:cNvSpPr txBox="1"/>
            <p:nvPr/>
          </p:nvSpPr>
          <p:spPr>
            <a:xfrm>
              <a:off x="99860" y="106373"/>
              <a:ext cx="439384" cy="258773"/>
            </a:xfrm>
            <a:prstGeom prst="rect">
              <a:avLst/>
            </a:prstGeom>
          </p:spPr>
          <p:txBody>
            <a:bodyPr lIns="47981" tIns="47981" rIns="47981" bIns="47981" rtlCol="0" anchor="ctr"/>
            <a:lstStyle/>
            <a:p>
              <a:pPr algn="ctr">
                <a:lnSpc>
                  <a:spcPts val="3429"/>
                </a:lnSpc>
              </a:pPr>
              <a:endParaRPr/>
            </a:p>
          </p:txBody>
        </p:sp>
      </p:grpSp>
      <p:grpSp>
        <p:nvGrpSpPr>
          <p:cNvPr id="42" name="Group 42"/>
          <p:cNvGrpSpPr/>
          <p:nvPr/>
        </p:nvGrpSpPr>
        <p:grpSpPr>
          <a:xfrm>
            <a:off x="11112272" y="6415626"/>
            <a:ext cx="165266" cy="106513"/>
            <a:chOff x="0" y="0"/>
            <a:chExt cx="49489" cy="31896"/>
          </a:xfrm>
        </p:grpSpPr>
        <p:sp>
          <p:nvSpPr>
            <p:cNvPr id="43" name="Freeform 43"/>
            <p:cNvSpPr/>
            <p:nvPr/>
          </p:nvSpPr>
          <p:spPr>
            <a:xfrm>
              <a:off x="0" y="0"/>
              <a:ext cx="49489" cy="31896"/>
            </a:xfrm>
            <a:custGeom>
              <a:avLst/>
              <a:gdLst/>
              <a:ahLst/>
              <a:cxnLst/>
              <a:rect l="l" t="t" r="r" b="b"/>
              <a:pathLst>
                <a:path w="49489" h="31896">
                  <a:moveTo>
                    <a:pt x="0" y="0"/>
                  </a:moveTo>
                  <a:lnTo>
                    <a:pt x="49489" y="0"/>
                  </a:lnTo>
                  <a:lnTo>
                    <a:pt x="49489" y="31896"/>
                  </a:lnTo>
                  <a:lnTo>
                    <a:pt x="0" y="31896"/>
                  </a:lnTo>
                  <a:close/>
                </a:path>
              </a:pathLst>
            </a:custGeom>
            <a:solidFill>
              <a:srgbClr val="29379B"/>
            </a:solidFill>
          </p:spPr>
          <p:txBody>
            <a:bodyPr/>
            <a:lstStyle/>
            <a:p>
              <a:endParaRPr lang="en-US"/>
            </a:p>
          </p:txBody>
        </p:sp>
        <p:sp>
          <p:nvSpPr>
            <p:cNvPr id="44" name="TextBox 44"/>
            <p:cNvSpPr txBox="1"/>
            <p:nvPr/>
          </p:nvSpPr>
          <p:spPr>
            <a:xfrm>
              <a:off x="0" y="-76200"/>
              <a:ext cx="49489" cy="108096"/>
            </a:xfrm>
            <a:prstGeom prst="rect">
              <a:avLst/>
            </a:prstGeom>
          </p:spPr>
          <p:txBody>
            <a:bodyPr lIns="47981" tIns="47981" rIns="47981" bIns="47981" rtlCol="0" anchor="ctr"/>
            <a:lstStyle/>
            <a:p>
              <a:pPr algn="ctr">
                <a:lnSpc>
                  <a:spcPts val="3429"/>
                </a:lnSpc>
              </a:pPr>
              <a:endParaRPr/>
            </a:p>
          </p:txBody>
        </p:sp>
      </p:grpSp>
      <p:grpSp>
        <p:nvGrpSpPr>
          <p:cNvPr id="45" name="Group 45"/>
          <p:cNvGrpSpPr/>
          <p:nvPr/>
        </p:nvGrpSpPr>
        <p:grpSpPr>
          <a:xfrm>
            <a:off x="9505290" y="6541515"/>
            <a:ext cx="7207454" cy="2726310"/>
            <a:chOff x="0" y="0"/>
            <a:chExt cx="2009797" cy="760231"/>
          </a:xfrm>
        </p:grpSpPr>
        <p:sp>
          <p:nvSpPr>
            <p:cNvPr id="46" name="Freeform 46"/>
            <p:cNvSpPr/>
            <p:nvPr/>
          </p:nvSpPr>
          <p:spPr>
            <a:xfrm>
              <a:off x="0" y="0"/>
              <a:ext cx="2009797" cy="760231"/>
            </a:xfrm>
            <a:custGeom>
              <a:avLst/>
              <a:gdLst/>
              <a:ahLst/>
              <a:cxnLst/>
              <a:rect l="l" t="t" r="r" b="b"/>
              <a:pathLst>
                <a:path w="2009797" h="760231">
                  <a:moveTo>
                    <a:pt x="32225" y="0"/>
                  </a:moveTo>
                  <a:lnTo>
                    <a:pt x="1977573" y="0"/>
                  </a:lnTo>
                  <a:cubicBezTo>
                    <a:pt x="1995370" y="0"/>
                    <a:pt x="2009797" y="14427"/>
                    <a:pt x="2009797" y="32225"/>
                  </a:cubicBezTo>
                  <a:lnTo>
                    <a:pt x="2009797" y="728006"/>
                  </a:lnTo>
                  <a:cubicBezTo>
                    <a:pt x="2009797" y="736553"/>
                    <a:pt x="2006402" y="744749"/>
                    <a:pt x="2000359" y="750793"/>
                  </a:cubicBezTo>
                  <a:cubicBezTo>
                    <a:pt x="1994315" y="756836"/>
                    <a:pt x="1986119" y="760231"/>
                    <a:pt x="1977573" y="760231"/>
                  </a:cubicBezTo>
                  <a:lnTo>
                    <a:pt x="32225" y="760231"/>
                  </a:lnTo>
                  <a:cubicBezTo>
                    <a:pt x="14427" y="760231"/>
                    <a:pt x="0" y="745804"/>
                    <a:pt x="0" y="728006"/>
                  </a:cubicBezTo>
                  <a:lnTo>
                    <a:pt x="0" y="32225"/>
                  </a:lnTo>
                  <a:cubicBezTo>
                    <a:pt x="0" y="23678"/>
                    <a:pt x="3395" y="15482"/>
                    <a:pt x="9438" y="9438"/>
                  </a:cubicBezTo>
                  <a:cubicBezTo>
                    <a:pt x="15482" y="3395"/>
                    <a:pt x="23678" y="0"/>
                    <a:pt x="32225" y="0"/>
                  </a:cubicBezTo>
                  <a:close/>
                </a:path>
              </a:pathLst>
            </a:custGeom>
            <a:solidFill>
              <a:srgbClr val="F1F1F1"/>
            </a:solidFill>
            <a:ln w="38100" cap="rnd">
              <a:solidFill>
                <a:srgbClr val="29379B"/>
              </a:solidFill>
              <a:prstDash val="solid"/>
              <a:round/>
            </a:ln>
          </p:spPr>
          <p:txBody>
            <a:bodyPr/>
            <a:lstStyle/>
            <a:p>
              <a:endParaRPr lang="en-US"/>
            </a:p>
          </p:txBody>
        </p:sp>
        <p:sp>
          <p:nvSpPr>
            <p:cNvPr id="47" name="TextBox 47"/>
            <p:cNvSpPr txBox="1"/>
            <p:nvPr/>
          </p:nvSpPr>
          <p:spPr>
            <a:xfrm>
              <a:off x="0" y="-76200"/>
              <a:ext cx="2009797" cy="836431"/>
            </a:xfrm>
            <a:prstGeom prst="rect">
              <a:avLst/>
            </a:prstGeom>
          </p:spPr>
          <p:txBody>
            <a:bodyPr lIns="47981" tIns="47981" rIns="47981" bIns="47981" rtlCol="0" anchor="ctr"/>
            <a:lstStyle/>
            <a:p>
              <a:pPr algn="ctr">
                <a:lnSpc>
                  <a:spcPts val="3429"/>
                </a:lnSpc>
              </a:pPr>
              <a:endParaRPr/>
            </a:p>
          </p:txBody>
        </p:sp>
      </p:grpSp>
      <p:grpSp>
        <p:nvGrpSpPr>
          <p:cNvPr id="48" name="Group 48"/>
          <p:cNvGrpSpPr/>
          <p:nvPr/>
        </p:nvGrpSpPr>
        <p:grpSpPr>
          <a:xfrm>
            <a:off x="9980403" y="6415626"/>
            <a:ext cx="1297134" cy="1057413"/>
            <a:chOff x="0" y="0"/>
            <a:chExt cx="388431" cy="316646"/>
          </a:xfrm>
        </p:grpSpPr>
        <p:sp>
          <p:nvSpPr>
            <p:cNvPr id="49" name="Freeform 49"/>
            <p:cNvSpPr/>
            <p:nvPr/>
          </p:nvSpPr>
          <p:spPr>
            <a:xfrm>
              <a:off x="0" y="0"/>
              <a:ext cx="388431" cy="316646"/>
            </a:xfrm>
            <a:custGeom>
              <a:avLst/>
              <a:gdLst/>
              <a:ahLst/>
              <a:cxnLst/>
              <a:rect l="l" t="t" r="r" b="b"/>
              <a:pathLst>
                <a:path w="388431" h="316646">
                  <a:moveTo>
                    <a:pt x="59685" y="0"/>
                  </a:moveTo>
                  <a:lnTo>
                    <a:pt x="328747" y="0"/>
                  </a:lnTo>
                  <a:cubicBezTo>
                    <a:pt x="344576" y="0"/>
                    <a:pt x="359757" y="6288"/>
                    <a:pt x="370950" y="17481"/>
                  </a:cubicBezTo>
                  <a:cubicBezTo>
                    <a:pt x="382143" y="28674"/>
                    <a:pt x="388431" y="43855"/>
                    <a:pt x="388431" y="59685"/>
                  </a:cubicBezTo>
                  <a:lnTo>
                    <a:pt x="388431" y="256961"/>
                  </a:lnTo>
                  <a:cubicBezTo>
                    <a:pt x="388431" y="272791"/>
                    <a:pt x="382143" y="287972"/>
                    <a:pt x="370950" y="299165"/>
                  </a:cubicBezTo>
                  <a:cubicBezTo>
                    <a:pt x="359757" y="310358"/>
                    <a:pt x="344576" y="316646"/>
                    <a:pt x="328747" y="316646"/>
                  </a:cubicBezTo>
                  <a:lnTo>
                    <a:pt x="59685" y="316646"/>
                  </a:lnTo>
                  <a:cubicBezTo>
                    <a:pt x="43855" y="316646"/>
                    <a:pt x="28674" y="310358"/>
                    <a:pt x="17481" y="299165"/>
                  </a:cubicBezTo>
                  <a:cubicBezTo>
                    <a:pt x="6288" y="287972"/>
                    <a:pt x="0" y="272791"/>
                    <a:pt x="0" y="256961"/>
                  </a:cubicBezTo>
                  <a:lnTo>
                    <a:pt x="0" y="59685"/>
                  </a:lnTo>
                  <a:cubicBezTo>
                    <a:pt x="0" y="43855"/>
                    <a:pt x="6288" y="28674"/>
                    <a:pt x="17481" y="17481"/>
                  </a:cubicBezTo>
                  <a:cubicBezTo>
                    <a:pt x="28674" y="6288"/>
                    <a:pt x="43855" y="0"/>
                    <a:pt x="59685" y="0"/>
                  </a:cubicBezTo>
                  <a:close/>
                </a:path>
              </a:pathLst>
            </a:custGeom>
            <a:solidFill>
              <a:srgbClr val="29379B"/>
            </a:solidFill>
          </p:spPr>
          <p:txBody>
            <a:bodyPr/>
            <a:lstStyle/>
            <a:p>
              <a:endParaRPr lang="en-US"/>
            </a:p>
          </p:txBody>
        </p:sp>
        <p:sp>
          <p:nvSpPr>
            <p:cNvPr id="50" name="TextBox 50"/>
            <p:cNvSpPr txBox="1"/>
            <p:nvPr/>
          </p:nvSpPr>
          <p:spPr>
            <a:xfrm>
              <a:off x="0" y="-76200"/>
              <a:ext cx="388431" cy="392846"/>
            </a:xfrm>
            <a:prstGeom prst="rect">
              <a:avLst/>
            </a:prstGeom>
          </p:spPr>
          <p:txBody>
            <a:bodyPr lIns="47981" tIns="47981" rIns="47981" bIns="47981" rtlCol="0" anchor="ctr"/>
            <a:lstStyle/>
            <a:p>
              <a:pPr algn="ctr">
                <a:lnSpc>
                  <a:spcPts val="3429"/>
                </a:lnSpc>
              </a:pPr>
              <a:endParaRPr/>
            </a:p>
          </p:txBody>
        </p:sp>
      </p:grpSp>
      <p:sp>
        <p:nvSpPr>
          <p:cNvPr id="51" name="TextBox 51"/>
          <p:cNvSpPr txBox="1"/>
          <p:nvPr/>
        </p:nvSpPr>
        <p:spPr>
          <a:xfrm>
            <a:off x="3046762" y="864611"/>
            <a:ext cx="7024969" cy="1359408"/>
          </a:xfrm>
          <a:prstGeom prst="rect">
            <a:avLst/>
          </a:prstGeom>
        </p:spPr>
        <p:txBody>
          <a:bodyPr lIns="0" tIns="0" rIns="0" bIns="0" rtlCol="0" anchor="t">
            <a:spAutoFit/>
          </a:bodyPr>
          <a:lstStyle/>
          <a:p>
            <a:pPr algn="l">
              <a:lnSpc>
                <a:spcPts val="5396"/>
              </a:lnSpc>
              <a:spcBef>
                <a:spcPct val="0"/>
              </a:spcBef>
            </a:pPr>
            <a:r>
              <a:rPr lang="en-US" sz="3854" b="1">
                <a:solidFill>
                  <a:srgbClr val="FFFFFF"/>
                </a:solidFill>
                <a:latin typeface="Poppins Bold"/>
                <a:ea typeface="Poppins Bold"/>
                <a:cs typeface="Poppins Bold"/>
                <a:sym typeface="Poppins Bold"/>
              </a:rPr>
              <a:t>WHAT ARE YOUR POST-SECONDARY OPTIONS?</a:t>
            </a:r>
          </a:p>
        </p:txBody>
      </p:sp>
      <p:sp>
        <p:nvSpPr>
          <p:cNvPr id="52" name="TextBox 52"/>
          <p:cNvSpPr txBox="1"/>
          <p:nvPr/>
        </p:nvSpPr>
        <p:spPr>
          <a:xfrm>
            <a:off x="3714037" y="3485062"/>
            <a:ext cx="3825100"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COLLEGE</a:t>
            </a:r>
          </a:p>
        </p:txBody>
      </p:sp>
      <p:sp>
        <p:nvSpPr>
          <p:cNvPr id="53" name="TextBox 53"/>
          <p:cNvSpPr txBox="1"/>
          <p:nvPr/>
        </p:nvSpPr>
        <p:spPr>
          <a:xfrm>
            <a:off x="2351110" y="31349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1</a:t>
            </a:r>
          </a:p>
        </p:txBody>
      </p:sp>
      <p:sp>
        <p:nvSpPr>
          <p:cNvPr id="54" name="TextBox 54"/>
          <p:cNvSpPr txBox="1"/>
          <p:nvPr/>
        </p:nvSpPr>
        <p:spPr>
          <a:xfrm>
            <a:off x="2085180" y="4685212"/>
            <a:ext cx="6187606" cy="877479"/>
          </a:xfrm>
          <a:prstGeom prst="rect">
            <a:avLst/>
          </a:prstGeom>
        </p:spPr>
        <p:txBody>
          <a:bodyPr lIns="0" tIns="0" rIns="0" bIns="0" rtlCol="0" anchor="t">
            <a:spAutoFit/>
          </a:bodyPr>
          <a:lstStyle/>
          <a:p>
            <a:pPr algn="l">
              <a:lnSpc>
                <a:spcPts val="3437"/>
              </a:lnSpc>
              <a:spcBef>
                <a:spcPct val="0"/>
              </a:spcBef>
            </a:pPr>
            <a:r>
              <a:rPr lang="en-US" sz="2455">
                <a:solidFill>
                  <a:srgbClr val="000000"/>
                </a:solidFill>
                <a:latin typeface="Poppins"/>
                <a:ea typeface="Poppins"/>
                <a:cs typeface="Poppins"/>
                <a:sym typeface="Poppins"/>
              </a:rPr>
              <a:t>Two-year or four-year public/private institution</a:t>
            </a:r>
          </a:p>
        </p:txBody>
      </p:sp>
      <p:sp>
        <p:nvSpPr>
          <p:cNvPr id="55" name="TextBox 55"/>
          <p:cNvSpPr txBox="1"/>
          <p:nvPr/>
        </p:nvSpPr>
        <p:spPr>
          <a:xfrm>
            <a:off x="11644071" y="3485062"/>
            <a:ext cx="4029975"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TRADE SCHOOL</a:t>
            </a:r>
          </a:p>
        </p:txBody>
      </p:sp>
      <p:sp>
        <p:nvSpPr>
          <p:cNvPr id="56" name="TextBox 56"/>
          <p:cNvSpPr txBox="1"/>
          <p:nvPr/>
        </p:nvSpPr>
        <p:spPr>
          <a:xfrm>
            <a:off x="10281144" y="31349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3</a:t>
            </a:r>
          </a:p>
        </p:txBody>
      </p:sp>
      <p:sp>
        <p:nvSpPr>
          <p:cNvPr id="57" name="TextBox 57"/>
          <p:cNvSpPr txBox="1"/>
          <p:nvPr/>
        </p:nvSpPr>
        <p:spPr>
          <a:xfrm>
            <a:off x="10015214" y="4685212"/>
            <a:ext cx="6187606" cy="877479"/>
          </a:xfrm>
          <a:prstGeom prst="rect">
            <a:avLst/>
          </a:prstGeom>
        </p:spPr>
        <p:txBody>
          <a:bodyPr lIns="0" tIns="0" rIns="0" bIns="0" rtlCol="0" anchor="t">
            <a:spAutoFit/>
          </a:bodyPr>
          <a:lstStyle/>
          <a:p>
            <a:pPr algn="l">
              <a:lnSpc>
                <a:spcPts val="3437"/>
              </a:lnSpc>
              <a:spcBef>
                <a:spcPct val="0"/>
              </a:spcBef>
            </a:pPr>
            <a:r>
              <a:rPr lang="en-US" sz="2455">
                <a:solidFill>
                  <a:srgbClr val="000000"/>
                </a:solidFill>
                <a:latin typeface="Poppins"/>
                <a:ea typeface="Poppins"/>
                <a:cs typeface="Poppins"/>
                <a:sym typeface="Poppins"/>
              </a:rPr>
              <a:t>Institutions that provide specialized, hands-on training for specific careers</a:t>
            </a:r>
          </a:p>
        </p:txBody>
      </p:sp>
      <p:sp>
        <p:nvSpPr>
          <p:cNvPr id="58" name="TextBox 58"/>
          <p:cNvSpPr txBox="1"/>
          <p:nvPr/>
        </p:nvSpPr>
        <p:spPr>
          <a:xfrm>
            <a:off x="3714037" y="6761363"/>
            <a:ext cx="3825100"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MILITARY</a:t>
            </a:r>
          </a:p>
        </p:txBody>
      </p:sp>
      <p:sp>
        <p:nvSpPr>
          <p:cNvPr id="59" name="TextBox 59"/>
          <p:cNvSpPr txBox="1"/>
          <p:nvPr/>
        </p:nvSpPr>
        <p:spPr>
          <a:xfrm>
            <a:off x="2351110" y="64112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2</a:t>
            </a:r>
          </a:p>
        </p:txBody>
      </p:sp>
      <p:sp>
        <p:nvSpPr>
          <p:cNvPr id="60" name="TextBox 60"/>
          <p:cNvSpPr txBox="1"/>
          <p:nvPr/>
        </p:nvSpPr>
        <p:spPr>
          <a:xfrm>
            <a:off x="2085180" y="7654014"/>
            <a:ext cx="6187606" cy="1535920"/>
          </a:xfrm>
          <a:prstGeom prst="rect">
            <a:avLst/>
          </a:prstGeom>
        </p:spPr>
        <p:txBody>
          <a:bodyPr lIns="0" tIns="0" rIns="0" bIns="0" rtlCol="0" anchor="t">
            <a:spAutoFit/>
          </a:bodyPr>
          <a:lstStyle/>
          <a:p>
            <a:pPr algn="l">
              <a:lnSpc>
                <a:spcPts val="3017"/>
              </a:lnSpc>
              <a:spcBef>
                <a:spcPct val="0"/>
              </a:spcBef>
            </a:pPr>
            <a:r>
              <a:rPr lang="en-US" sz="2155">
                <a:solidFill>
                  <a:srgbClr val="000000"/>
                </a:solidFill>
                <a:latin typeface="Poppins"/>
                <a:ea typeface="Poppins"/>
                <a:cs typeface="Poppins"/>
                <a:sym typeface="Poppins"/>
              </a:rPr>
              <a:t>Speaking with a recruiter and taking the ASVAB will be a requirement for joining one of the branches. ASVAB will be offered once in the Fall and again in the Spring</a:t>
            </a:r>
          </a:p>
        </p:txBody>
      </p:sp>
      <p:sp>
        <p:nvSpPr>
          <p:cNvPr id="61" name="TextBox 61"/>
          <p:cNvSpPr txBox="1"/>
          <p:nvPr/>
        </p:nvSpPr>
        <p:spPr>
          <a:xfrm>
            <a:off x="11644071" y="6761363"/>
            <a:ext cx="4356490" cy="504825"/>
          </a:xfrm>
          <a:prstGeom prst="rect">
            <a:avLst/>
          </a:prstGeom>
        </p:spPr>
        <p:txBody>
          <a:bodyPr lIns="0" tIns="0" rIns="0" bIns="0" rtlCol="0" anchor="t">
            <a:spAutoFit/>
          </a:bodyPr>
          <a:lstStyle/>
          <a:p>
            <a:pPr algn="l">
              <a:lnSpc>
                <a:spcPts val="3813"/>
              </a:lnSpc>
            </a:pPr>
            <a:r>
              <a:rPr lang="en-US" sz="3177" b="1">
                <a:solidFill>
                  <a:srgbClr val="000000"/>
                </a:solidFill>
                <a:latin typeface="Poppins Bold"/>
                <a:ea typeface="Poppins Bold"/>
                <a:cs typeface="Poppins Bold"/>
                <a:sym typeface="Poppins Bold"/>
              </a:rPr>
              <a:t>WORKFORCE</a:t>
            </a:r>
          </a:p>
        </p:txBody>
      </p:sp>
      <p:sp>
        <p:nvSpPr>
          <p:cNvPr id="62" name="TextBox 62"/>
          <p:cNvSpPr txBox="1"/>
          <p:nvPr/>
        </p:nvSpPr>
        <p:spPr>
          <a:xfrm>
            <a:off x="10281144" y="6411221"/>
            <a:ext cx="695652" cy="1036145"/>
          </a:xfrm>
          <a:prstGeom prst="rect">
            <a:avLst/>
          </a:prstGeom>
        </p:spPr>
        <p:txBody>
          <a:bodyPr lIns="0" tIns="0" rIns="0" bIns="0" rtlCol="0" anchor="t">
            <a:spAutoFit/>
          </a:bodyPr>
          <a:lstStyle/>
          <a:p>
            <a:pPr algn="ctr">
              <a:lnSpc>
                <a:spcPts val="7949"/>
              </a:lnSpc>
              <a:spcBef>
                <a:spcPct val="0"/>
              </a:spcBef>
            </a:pPr>
            <a:r>
              <a:rPr lang="en-US" sz="5678" b="1">
                <a:solidFill>
                  <a:srgbClr val="FFFFFF"/>
                </a:solidFill>
                <a:latin typeface="Poppins Bold"/>
                <a:ea typeface="Poppins Bold"/>
                <a:cs typeface="Poppins Bold"/>
                <a:sym typeface="Poppins Bold"/>
              </a:rPr>
              <a:t>4</a:t>
            </a:r>
          </a:p>
        </p:txBody>
      </p:sp>
      <p:sp>
        <p:nvSpPr>
          <p:cNvPr id="63" name="TextBox 63"/>
          <p:cNvSpPr txBox="1"/>
          <p:nvPr/>
        </p:nvSpPr>
        <p:spPr>
          <a:xfrm>
            <a:off x="10015214" y="7818945"/>
            <a:ext cx="6187606" cy="1309306"/>
          </a:xfrm>
          <a:prstGeom prst="rect">
            <a:avLst/>
          </a:prstGeom>
        </p:spPr>
        <p:txBody>
          <a:bodyPr lIns="0" tIns="0" rIns="0" bIns="0" rtlCol="0" anchor="t">
            <a:spAutoFit/>
          </a:bodyPr>
          <a:lstStyle/>
          <a:p>
            <a:pPr algn="l">
              <a:lnSpc>
                <a:spcPts val="3437"/>
              </a:lnSpc>
              <a:spcBef>
                <a:spcPct val="0"/>
              </a:spcBef>
            </a:pPr>
            <a:r>
              <a:rPr lang="en-US" sz="2455">
                <a:solidFill>
                  <a:srgbClr val="000000"/>
                </a:solidFill>
                <a:latin typeface="Poppins"/>
                <a:ea typeface="Poppins"/>
                <a:cs typeface="Poppins"/>
                <a:sym typeface="Poppins"/>
              </a:rPr>
              <a:t>For those interested in pursuing a career in a specific industry right out of high school</a:t>
            </a:r>
          </a:p>
        </p:txBody>
      </p:sp>
      <p:sp>
        <p:nvSpPr>
          <p:cNvPr id="64" name="TextBox 64"/>
          <p:cNvSpPr txBox="1"/>
          <p:nvPr/>
        </p:nvSpPr>
        <p:spPr>
          <a:xfrm>
            <a:off x="9486240" y="9401175"/>
            <a:ext cx="8782710" cy="810901"/>
          </a:xfrm>
          <a:prstGeom prst="rect">
            <a:avLst/>
          </a:prstGeom>
        </p:spPr>
        <p:txBody>
          <a:bodyPr lIns="0" tIns="0" rIns="0" bIns="0" rtlCol="0" anchor="t">
            <a:spAutoFit/>
          </a:bodyPr>
          <a:lstStyle/>
          <a:p>
            <a:pPr algn="ctr">
              <a:lnSpc>
                <a:spcPts val="6229"/>
              </a:lnSpc>
              <a:spcBef>
                <a:spcPct val="0"/>
              </a:spcBef>
            </a:pPr>
            <a:r>
              <a:rPr lang="en-US" sz="4449">
                <a:solidFill>
                  <a:srgbClr val="000000"/>
                </a:solidFill>
                <a:latin typeface="Poppins"/>
                <a:ea typeface="Poppins"/>
                <a:cs typeface="Poppins"/>
                <a:sym typeface="Poppins"/>
              </a:rPr>
              <a:t>There is a place for everyone!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881552" y="-222258"/>
            <a:ext cx="3184190" cy="3628707"/>
          </a:xfrm>
          <a:custGeom>
            <a:avLst/>
            <a:gdLst/>
            <a:ahLst/>
            <a:cxnLst/>
            <a:rect l="l" t="t" r="r" b="b"/>
            <a:pathLst>
              <a:path w="3184190" h="3628707">
                <a:moveTo>
                  <a:pt x="0" y="0"/>
                </a:moveTo>
                <a:lnTo>
                  <a:pt x="3184190" y="0"/>
                </a:lnTo>
                <a:lnTo>
                  <a:pt x="3184190" y="3628706"/>
                </a:lnTo>
                <a:lnTo>
                  <a:pt x="0" y="3628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355435" y="515770"/>
            <a:ext cx="14498983" cy="2028825"/>
          </a:xfrm>
          <a:prstGeom prst="rect">
            <a:avLst/>
          </a:prstGeom>
        </p:spPr>
        <p:txBody>
          <a:bodyPr lIns="0" tIns="0" rIns="0" bIns="0" rtlCol="0" anchor="t">
            <a:spAutoFit/>
          </a:bodyPr>
          <a:lstStyle/>
          <a:p>
            <a:pPr algn="l">
              <a:lnSpc>
                <a:spcPts val="7800"/>
              </a:lnSpc>
            </a:pPr>
            <a:r>
              <a:rPr lang="en-US" sz="6000" b="1">
                <a:solidFill>
                  <a:srgbClr val="29379B"/>
                </a:solidFill>
                <a:latin typeface="Poppins Bold"/>
                <a:ea typeface="Poppins Bold"/>
                <a:cs typeface="Poppins Bold"/>
                <a:sym typeface="Poppins Bold"/>
              </a:rPr>
              <a:t>Requesting Letters of Recommendation</a:t>
            </a:r>
          </a:p>
        </p:txBody>
      </p:sp>
      <p:sp>
        <p:nvSpPr>
          <p:cNvPr id="4" name="TextBox 4"/>
          <p:cNvSpPr txBox="1"/>
          <p:nvPr/>
        </p:nvSpPr>
        <p:spPr>
          <a:xfrm>
            <a:off x="2787989" y="4559622"/>
            <a:ext cx="3791291"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Online Registration</a:t>
            </a:r>
          </a:p>
        </p:txBody>
      </p:sp>
      <p:sp>
        <p:nvSpPr>
          <p:cNvPr id="5" name="TextBox 5"/>
          <p:cNvSpPr txBox="1"/>
          <p:nvPr/>
        </p:nvSpPr>
        <p:spPr>
          <a:xfrm>
            <a:off x="8885919" y="4559622"/>
            <a:ext cx="1829340"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Interview</a:t>
            </a:r>
          </a:p>
        </p:txBody>
      </p:sp>
      <p:sp>
        <p:nvSpPr>
          <p:cNvPr id="6" name="TextBox 6"/>
          <p:cNvSpPr txBox="1"/>
          <p:nvPr/>
        </p:nvSpPr>
        <p:spPr>
          <a:xfrm>
            <a:off x="13119498" y="4559622"/>
            <a:ext cx="3096069"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Announcement</a:t>
            </a:r>
          </a:p>
        </p:txBody>
      </p:sp>
      <p:sp>
        <p:nvSpPr>
          <p:cNvPr id="7" name="TextBox 7"/>
          <p:cNvSpPr txBox="1"/>
          <p:nvPr/>
        </p:nvSpPr>
        <p:spPr>
          <a:xfrm>
            <a:off x="2988202" y="6972191"/>
            <a:ext cx="344801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Re-registration</a:t>
            </a:r>
          </a:p>
        </p:txBody>
      </p:sp>
      <p:sp>
        <p:nvSpPr>
          <p:cNvPr id="8" name="TextBox 8"/>
          <p:cNvSpPr txBox="1"/>
          <p:nvPr/>
        </p:nvSpPr>
        <p:spPr>
          <a:xfrm>
            <a:off x="11585535" y="6972191"/>
            <a:ext cx="439640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Scholarship Handover</a:t>
            </a:r>
          </a:p>
        </p:txBody>
      </p:sp>
      <p:sp>
        <p:nvSpPr>
          <p:cNvPr id="9" name="TextBox 9"/>
          <p:cNvSpPr txBox="1"/>
          <p:nvPr/>
        </p:nvSpPr>
        <p:spPr>
          <a:xfrm>
            <a:off x="1355435" y="2736152"/>
            <a:ext cx="15118212" cy="5651501"/>
          </a:xfrm>
          <a:prstGeom prst="rect">
            <a:avLst/>
          </a:prstGeom>
        </p:spPr>
        <p:txBody>
          <a:bodyPr lIns="0" tIns="0" rIns="0" bIns="0" rtlCol="0" anchor="t">
            <a:spAutoFit/>
          </a:bodyPr>
          <a:lstStyle/>
          <a:p>
            <a:pPr marL="863593" lvl="1" indent="-431796" algn="just">
              <a:lnSpc>
                <a:spcPts val="5599"/>
              </a:lnSpc>
              <a:buFont typeface="Arial"/>
              <a:buChar char="•"/>
            </a:pPr>
            <a:r>
              <a:rPr lang="en-US" sz="3999">
                <a:solidFill>
                  <a:srgbClr val="000000"/>
                </a:solidFill>
                <a:latin typeface="Poppins"/>
                <a:ea typeface="Poppins"/>
                <a:cs typeface="Poppins"/>
                <a:sym typeface="Poppins"/>
              </a:rPr>
              <a:t>Please allow teachers and counselors at least </a:t>
            </a:r>
            <a:r>
              <a:rPr lang="en-US" sz="3999" u="sng">
                <a:solidFill>
                  <a:srgbClr val="000000"/>
                </a:solidFill>
                <a:latin typeface="Poppins"/>
                <a:ea typeface="Poppins"/>
                <a:cs typeface="Poppins"/>
                <a:sym typeface="Poppins"/>
              </a:rPr>
              <a:t>2 weeks from your deadline</a:t>
            </a:r>
            <a:r>
              <a:rPr lang="en-US" sz="3999">
                <a:solidFill>
                  <a:srgbClr val="000000"/>
                </a:solidFill>
                <a:latin typeface="Poppins"/>
                <a:ea typeface="Poppins"/>
                <a:cs typeface="Poppins"/>
                <a:sym typeface="Poppins"/>
              </a:rPr>
              <a:t> to write your letter. We may have over 30 letters to write and want to do the best letters possible for our students</a:t>
            </a:r>
          </a:p>
          <a:p>
            <a:pPr marL="863593" lvl="1" indent="-431796" algn="just">
              <a:lnSpc>
                <a:spcPts val="5599"/>
              </a:lnSpc>
              <a:buFont typeface="Arial"/>
              <a:buChar char="•"/>
            </a:pPr>
            <a:r>
              <a:rPr lang="en-US" sz="3999">
                <a:solidFill>
                  <a:srgbClr val="000000"/>
                </a:solidFill>
                <a:latin typeface="Poppins"/>
                <a:ea typeface="Poppins"/>
                <a:cs typeface="Poppins"/>
                <a:sym typeface="Poppins"/>
              </a:rPr>
              <a:t>Email your counselor and teacher your brag sheet- check list on next slide</a:t>
            </a:r>
          </a:p>
          <a:p>
            <a:pPr marL="863593" lvl="1" indent="-431796" algn="just">
              <a:lnSpc>
                <a:spcPts val="5599"/>
              </a:lnSpc>
              <a:buFont typeface="Arial"/>
              <a:buChar char="•"/>
            </a:pPr>
            <a:r>
              <a:rPr lang="en-US" sz="3999">
                <a:solidFill>
                  <a:srgbClr val="000000"/>
                </a:solidFill>
                <a:latin typeface="Poppins"/>
                <a:ea typeface="Poppins"/>
                <a:cs typeface="Poppins"/>
                <a:sym typeface="Poppins"/>
              </a:rPr>
              <a:t>If schools do not want rec letters, do not submit them as they go into a junk file</a:t>
            </a:r>
          </a:p>
        </p:txBody>
      </p:sp>
      <p:pic>
        <p:nvPicPr>
          <p:cNvPr id="10" name="Picture 10"/>
          <p:cNvPicPr>
            <a:picLocks noChangeAspect="1"/>
          </p:cNvPicPr>
          <p:nvPr/>
        </p:nvPicPr>
        <p:blipFill>
          <a:blip r:embed="rId4"/>
          <a:stretch>
            <a:fillRect/>
          </a:stretch>
        </p:blipFill>
        <p:spPr>
          <a:xfrm>
            <a:off x="13192589" y="7525788"/>
            <a:ext cx="2949886" cy="294988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89790" y="3022937"/>
            <a:ext cx="3498210" cy="7269008"/>
          </a:xfrm>
          <a:custGeom>
            <a:avLst/>
            <a:gdLst/>
            <a:ahLst/>
            <a:cxnLst/>
            <a:rect l="l" t="t" r="r" b="b"/>
            <a:pathLst>
              <a:path w="3498210" h="7269008">
                <a:moveTo>
                  <a:pt x="0" y="0"/>
                </a:moveTo>
                <a:lnTo>
                  <a:pt x="3498210" y="0"/>
                </a:lnTo>
                <a:lnTo>
                  <a:pt x="3498210" y="7269008"/>
                </a:lnTo>
                <a:lnTo>
                  <a:pt x="0" y="7269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flipV="1">
            <a:off x="-696" y="0"/>
            <a:ext cx="3497068" cy="7266635"/>
          </a:xfrm>
          <a:custGeom>
            <a:avLst/>
            <a:gdLst/>
            <a:ahLst/>
            <a:cxnLst/>
            <a:rect l="l" t="t" r="r" b="b"/>
            <a:pathLst>
              <a:path w="3497068" h="7266635">
                <a:moveTo>
                  <a:pt x="3497068" y="7266635"/>
                </a:moveTo>
                <a:lnTo>
                  <a:pt x="0" y="7266635"/>
                </a:lnTo>
                <a:lnTo>
                  <a:pt x="0" y="0"/>
                </a:lnTo>
                <a:lnTo>
                  <a:pt x="3497068" y="0"/>
                </a:lnTo>
                <a:lnTo>
                  <a:pt x="3497068" y="726663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596905" y="8907467"/>
            <a:ext cx="863591" cy="863591"/>
            <a:chOff x="0" y="0"/>
            <a:chExt cx="1151454" cy="1151454"/>
          </a:xfrm>
        </p:grpSpPr>
        <p:grpSp>
          <p:nvGrpSpPr>
            <p:cNvPr id="5" name="Group 5"/>
            <p:cNvGrpSpPr/>
            <p:nvPr/>
          </p:nvGrpSpPr>
          <p:grpSpPr>
            <a:xfrm>
              <a:off x="0" y="0"/>
              <a:ext cx="100126" cy="1001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350443"/>
              <a:ext cx="100126" cy="10012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50443" y="0"/>
              <a:ext cx="100126" cy="10012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50443" y="350443"/>
              <a:ext cx="100126" cy="10012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00886" y="0"/>
              <a:ext cx="100126" cy="1001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00886" y="350443"/>
              <a:ext cx="100126" cy="10012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51328" y="0"/>
              <a:ext cx="100126" cy="10012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51328" y="350443"/>
              <a:ext cx="100126" cy="10012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0" y="700886"/>
              <a:ext cx="100126" cy="10012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350443" y="700886"/>
              <a:ext cx="100126" cy="10012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700886" y="700886"/>
              <a:ext cx="100126" cy="100126"/>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051328" y="700886"/>
              <a:ext cx="100126" cy="10012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0" name="TextBox 4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1051328"/>
              <a:ext cx="100126" cy="100126"/>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350443" y="1051328"/>
              <a:ext cx="100126" cy="100126"/>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6" name="TextBox 4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700886" y="1051328"/>
              <a:ext cx="100126" cy="10012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51328" y="1051328"/>
              <a:ext cx="100126" cy="100126"/>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2" name="TextBox 5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53" name="Group 53"/>
          <p:cNvGrpSpPr/>
          <p:nvPr/>
        </p:nvGrpSpPr>
        <p:grpSpPr>
          <a:xfrm>
            <a:off x="16827505" y="515942"/>
            <a:ext cx="863591" cy="863591"/>
            <a:chOff x="0" y="0"/>
            <a:chExt cx="1151454" cy="1151454"/>
          </a:xfrm>
        </p:grpSpPr>
        <p:grpSp>
          <p:nvGrpSpPr>
            <p:cNvPr id="54" name="Group 54"/>
            <p:cNvGrpSpPr/>
            <p:nvPr/>
          </p:nvGrpSpPr>
          <p:grpSpPr>
            <a:xfrm>
              <a:off x="0" y="0"/>
              <a:ext cx="100126" cy="10012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6" name="TextBox 5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0" y="350443"/>
              <a:ext cx="100126" cy="1001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9" name="TextBox 5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0" name="Group 60"/>
            <p:cNvGrpSpPr/>
            <p:nvPr/>
          </p:nvGrpSpPr>
          <p:grpSpPr>
            <a:xfrm>
              <a:off x="350443" y="0"/>
              <a:ext cx="100126" cy="10012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2" name="TextBox 6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3" name="Group 63"/>
            <p:cNvGrpSpPr/>
            <p:nvPr/>
          </p:nvGrpSpPr>
          <p:grpSpPr>
            <a:xfrm>
              <a:off x="350443" y="350443"/>
              <a:ext cx="100126" cy="10012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5" name="TextBox 6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700886" y="0"/>
              <a:ext cx="100126" cy="10012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8" name="TextBox 6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9" name="Group 69"/>
            <p:cNvGrpSpPr/>
            <p:nvPr/>
          </p:nvGrpSpPr>
          <p:grpSpPr>
            <a:xfrm>
              <a:off x="700886" y="350443"/>
              <a:ext cx="100126" cy="10012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71" name="TextBox 7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2" name="Group 72"/>
            <p:cNvGrpSpPr/>
            <p:nvPr/>
          </p:nvGrpSpPr>
          <p:grpSpPr>
            <a:xfrm>
              <a:off x="1051328" y="0"/>
              <a:ext cx="100126" cy="10012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74" name="TextBox 7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1051328" y="350443"/>
              <a:ext cx="100126" cy="10012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77" name="TextBox 7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8" name="Group 78"/>
            <p:cNvGrpSpPr/>
            <p:nvPr/>
          </p:nvGrpSpPr>
          <p:grpSpPr>
            <a:xfrm>
              <a:off x="0" y="700886"/>
              <a:ext cx="100126" cy="100126"/>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80" name="TextBox 8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1" name="Group 81"/>
            <p:cNvGrpSpPr/>
            <p:nvPr/>
          </p:nvGrpSpPr>
          <p:grpSpPr>
            <a:xfrm>
              <a:off x="350443" y="700886"/>
              <a:ext cx="100126" cy="100126"/>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83" name="TextBox 8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4" name="Group 84"/>
            <p:cNvGrpSpPr/>
            <p:nvPr/>
          </p:nvGrpSpPr>
          <p:grpSpPr>
            <a:xfrm>
              <a:off x="700886" y="700886"/>
              <a:ext cx="100126" cy="100126"/>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86" name="TextBox 8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7" name="Group 87"/>
            <p:cNvGrpSpPr/>
            <p:nvPr/>
          </p:nvGrpSpPr>
          <p:grpSpPr>
            <a:xfrm>
              <a:off x="1051328" y="700886"/>
              <a:ext cx="100126" cy="100126"/>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89" name="TextBox 8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0" name="Group 90"/>
            <p:cNvGrpSpPr/>
            <p:nvPr/>
          </p:nvGrpSpPr>
          <p:grpSpPr>
            <a:xfrm>
              <a:off x="0" y="1051328"/>
              <a:ext cx="100126" cy="100126"/>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92" name="TextBox 9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3" name="Group 93"/>
            <p:cNvGrpSpPr/>
            <p:nvPr/>
          </p:nvGrpSpPr>
          <p:grpSpPr>
            <a:xfrm>
              <a:off x="350443" y="1051328"/>
              <a:ext cx="100126" cy="100126"/>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95" name="TextBox 9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6" name="Group 96"/>
            <p:cNvGrpSpPr/>
            <p:nvPr/>
          </p:nvGrpSpPr>
          <p:grpSpPr>
            <a:xfrm>
              <a:off x="700886" y="1051328"/>
              <a:ext cx="100126" cy="100126"/>
              <a:chOff x="0" y="0"/>
              <a:chExt cx="812800" cy="812800"/>
            </a:xfrm>
          </p:grpSpPr>
          <p:sp>
            <p:nvSpPr>
              <p:cNvPr id="97" name="Freeform 9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98" name="TextBox 9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9" name="Group 99"/>
            <p:cNvGrpSpPr/>
            <p:nvPr/>
          </p:nvGrpSpPr>
          <p:grpSpPr>
            <a:xfrm>
              <a:off x="1051328" y="1051328"/>
              <a:ext cx="100126" cy="100126"/>
              <a:chOff x="0" y="0"/>
              <a:chExt cx="812800" cy="812800"/>
            </a:xfrm>
          </p:grpSpPr>
          <p:sp>
            <p:nvSpPr>
              <p:cNvPr id="100" name="Freeform 1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01" name="TextBox 10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102" name="Freeform 102"/>
          <p:cNvSpPr/>
          <p:nvPr/>
        </p:nvSpPr>
        <p:spPr>
          <a:xfrm>
            <a:off x="5608860" y="3054293"/>
            <a:ext cx="7070279" cy="6716765"/>
          </a:xfrm>
          <a:custGeom>
            <a:avLst/>
            <a:gdLst/>
            <a:ahLst/>
            <a:cxnLst/>
            <a:rect l="l" t="t" r="r" b="b"/>
            <a:pathLst>
              <a:path w="7070279" h="6716765">
                <a:moveTo>
                  <a:pt x="0" y="0"/>
                </a:moveTo>
                <a:lnTo>
                  <a:pt x="7070280" y="0"/>
                </a:lnTo>
                <a:lnTo>
                  <a:pt x="7070280" y="6716765"/>
                </a:lnTo>
                <a:lnTo>
                  <a:pt x="0" y="6716765"/>
                </a:lnTo>
                <a:lnTo>
                  <a:pt x="0" y="0"/>
                </a:lnTo>
                <a:close/>
              </a:path>
            </a:pathLst>
          </a:custGeom>
          <a:blipFill>
            <a:blip r:embed="rId4"/>
            <a:stretch>
              <a:fillRect/>
            </a:stretch>
          </a:blipFill>
        </p:spPr>
        <p:txBody>
          <a:bodyPr/>
          <a:lstStyle/>
          <a:p>
            <a:endParaRPr lang="en-US"/>
          </a:p>
        </p:txBody>
      </p:sp>
      <p:sp>
        <p:nvSpPr>
          <p:cNvPr id="103" name="TextBox 103"/>
          <p:cNvSpPr txBox="1"/>
          <p:nvPr/>
        </p:nvSpPr>
        <p:spPr>
          <a:xfrm>
            <a:off x="4771401" y="620717"/>
            <a:ext cx="8745198" cy="3059620"/>
          </a:xfrm>
          <a:prstGeom prst="rect">
            <a:avLst/>
          </a:prstGeom>
        </p:spPr>
        <p:txBody>
          <a:bodyPr lIns="0" tIns="0" rIns="0" bIns="0" rtlCol="0" anchor="t">
            <a:spAutoFit/>
          </a:bodyPr>
          <a:lstStyle/>
          <a:p>
            <a:pPr algn="ctr">
              <a:lnSpc>
                <a:spcPts val="11931"/>
              </a:lnSpc>
            </a:pPr>
            <a:r>
              <a:rPr lang="en-US" sz="10846">
                <a:solidFill>
                  <a:srgbClr val="000000"/>
                </a:solidFill>
                <a:latin typeface="Anton"/>
                <a:ea typeface="Anton"/>
                <a:cs typeface="Anton"/>
                <a:sym typeface="Anton"/>
              </a:rPr>
              <a:t>REC LETTER CHECKLIST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881552" y="-222258"/>
            <a:ext cx="3184190" cy="3628707"/>
          </a:xfrm>
          <a:custGeom>
            <a:avLst/>
            <a:gdLst/>
            <a:ahLst/>
            <a:cxnLst/>
            <a:rect l="l" t="t" r="r" b="b"/>
            <a:pathLst>
              <a:path w="3184190" h="3628707">
                <a:moveTo>
                  <a:pt x="0" y="0"/>
                </a:moveTo>
                <a:lnTo>
                  <a:pt x="3184190" y="0"/>
                </a:lnTo>
                <a:lnTo>
                  <a:pt x="3184190" y="3628706"/>
                </a:lnTo>
                <a:lnTo>
                  <a:pt x="0" y="3628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787989" y="4559622"/>
            <a:ext cx="3791291"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Online Registration</a:t>
            </a:r>
          </a:p>
        </p:txBody>
      </p:sp>
      <p:sp>
        <p:nvSpPr>
          <p:cNvPr id="4" name="TextBox 4"/>
          <p:cNvSpPr txBox="1"/>
          <p:nvPr/>
        </p:nvSpPr>
        <p:spPr>
          <a:xfrm>
            <a:off x="8885919" y="4559622"/>
            <a:ext cx="1829340"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Interview</a:t>
            </a:r>
          </a:p>
        </p:txBody>
      </p:sp>
      <p:sp>
        <p:nvSpPr>
          <p:cNvPr id="5" name="TextBox 5"/>
          <p:cNvSpPr txBox="1"/>
          <p:nvPr/>
        </p:nvSpPr>
        <p:spPr>
          <a:xfrm>
            <a:off x="13119498" y="4559622"/>
            <a:ext cx="3096069"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Announcement</a:t>
            </a:r>
          </a:p>
        </p:txBody>
      </p:sp>
      <p:sp>
        <p:nvSpPr>
          <p:cNvPr id="6" name="TextBox 6"/>
          <p:cNvSpPr txBox="1"/>
          <p:nvPr/>
        </p:nvSpPr>
        <p:spPr>
          <a:xfrm>
            <a:off x="2988202" y="6972191"/>
            <a:ext cx="344801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Re-registration</a:t>
            </a:r>
          </a:p>
        </p:txBody>
      </p:sp>
      <p:sp>
        <p:nvSpPr>
          <p:cNvPr id="7" name="TextBox 7"/>
          <p:cNvSpPr txBox="1"/>
          <p:nvPr/>
        </p:nvSpPr>
        <p:spPr>
          <a:xfrm>
            <a:off x="11585535" y="6972191"/>
            <a:ext cx="4396407" cy="524534"/>
          </a:xfrm>
          <a:prstGeom prst="rect">
            <a:avLst/>
          </a:prstGeom>
        </p:spPr>
        <p:txBody>
          <a:bodyPr lIns="0" tIns="0" rIns="0" bIns="0" rtlCol="0" anchor="t">
            <a:spAutoFit/>
          </a:bodyPr>
          <a:lstStyle/>
          <a:p>
            <a:pPr algn="l">
              <a:lnSpc>
                <a:spcPts val="4163"/>
              </a:lnSpc>
              <a:spcBef>
                <a:spcPct val="0"/>
              </a:spcBef>
            </a:pPr>
            <a:r>
              <a:rPr lang="en-US" sz="2974" b="1">
                <a:solidFill>
                  <a:srgbClr val="FFFFFF"/>
                </a:solidFill>
                <a:latin typeface="Poppins Bold"/>
                <a:ea typeface="Poppins Bold"/>
                <a:cs typeface="Poppins Bold"/>
                <a:sym typeface="Poppins Bold"/>
              </a:rPr>
              <a:t>Scholarship Handover</a:t>
            </a:r>
          </a:p>
        </p:txBody>
      </p:sp>
      <p:sp>
        <p:nvSpPr>
          <p:cNvPr id="8" name="TextBox 8"/>
          <p:cNvSpPr txBox="1"/>
          <p:nvPr/>
        </p:nvSpPr>
        <p:spPr>
          <a:xfrm>
            <a:off x="863730" y="2770307"/>
            <a:ext cx="11531842" cy="7249796"/>
          </a:xfrm>
          <a:prstGeom prst="rect">
            <a:avLst/>
          </a:prstGeom>
        </p:spPr>
        <p:txBody>
          <a:bodyPr lIns="0" tIns="0" rIns="0" bIns="0" rtlCol="0" anchor="t">
            <a:spAutoFit/>
          </a:bodyPr>
          <a:lstStyle/>
          <a:p>
            <a:pPr marL="798825" lvl="1" indent="-399412" algn="just">
              <a:lnSpc>
                <a:spcPts val="5179"/>
              </a:lnSpc>
              <a:buFont typeface="Arial"/>
              <a:buChar char="•"/>
            </a:pPr>
            <a:r>
              <a:rPr lang="en-US" sz="3699">
                <a:solidFill>
                  <a:srgbClr val="000000"/>
                </a:solidFill>
                <a:latin typeface="Poppins"/>
                <a:ea typeface="Poppins"/>
                <a:cs typeface="Poppins"/>
                <a:sym typeface="Poppins"/>
              </a:rPr>
              <a:t>Student Athletes being recruited to play Division I or Division II sports must register with the Clearinghouse and send their transcript: https://web3.ncaa.org/ecwr3/ </a:t>
            </a:r>
          </a:p>
          <a:p>
            <a:pPr marL="1597649" lvl="2" indent="-532550" algn="just">
              <a:lnSpc>
                <a:spcPts val="5179"/>
              </a:lnSpc>
              <a:buFont typeface="Arial"/>
              <a:buChar char="⚬"/>
            </a:pPr>
            <a:r>
              <a:rPr lang="en-US" sz="3699">
                <a:solidFill>
                  <a:srgbClr val="000000"/>
                </a:solidFill>
                <a:latin typeface="Poppins"/>
                <a:ea typeface="Poppins"/>
                <a:cs typeface="Poppins"/>
                <a:sym typeface="Poppins"/>
              </a:rPr>
              <a:t>Things to remember:</a:t>
            </a:r>
          </a:p>
          <a:p>
            <a:pPr marL="2396474" lvl="3" indent="-599118" algn="just">
              <a:lnSpc>
                <a:spcPts val="5179"/>
              </a:lnSpc>
              <a:buFont typeface="Arial"/>
              <a:buChar char="￭"/>
            </a:pPr>
            <a:r>
              <a:rPr lang="en-US" sz="3699">
                <a:solidFill>
                  <a:srgbClr val="000000"/>
                </a:solidFill>
                <a:latin typeface="Poppins"/>
                <a:ea typeface="Poppins"/>
                <a:cs typeface="Poppins"/>
                <a:sym typeface="Poppins"/>
              </a:rPr>
              <a:t>Check your account to see updates and tasks</a:t>
            </a:r>
          </a:p>
          <a:p>
            <a:pPr marL="2396474" lvl="3" indent="-599118" algn="just">
              <a:lnSpc>
                <a:spcPts val="5179"/>
              </a:lnSpc>
              <a:buFont typeface="Arial"/>
              <a:buChar char="￭"/>
            </a:pPr>
            <a:r>
              <a:rPr lang="en-US" sz="3699">
                <a:solidFill>
                  <a:srgbClr val="000000"/>
                </a:solidFill>
                <a:latin typeface="Poppins"/>
                <a:ea typeface="Poppins"/>
                <a:cs typeface="Poppins"/>
                <a:sym typeface="Poppins"/>
              </a:rPr>
              <a:t>Be sure to add Elkins HS so we can upload your transcript</a:t>
            </a:r>
          </a:p>
          <a:p>
            <a:pPr marL="2396474" lvl="3" indent="-599118" algn="just">
              <a:lnSpc>
                <a:spcPts val="5179"/>
              </a:lnSpc>
              <a:buFont typeface="Arial"/>
              <a:buChar char="￭"/>
            </a:pPr>
            <a:r>
              <a:rPr lang="en-US" sz="3699">
                <a:solidFill>
                  <a:srgbClr val="000000"/>
                </a:solidFill>
                <a:latin typeface="Poppins"/>
                <a:ea typeface="Poppins"/>
                <a:cs typeface="Poppins"/>
                <a:sym typeface="Poppins"/>
              </a:rPr>
              <a:t>Fee waivers are available for those students that qualify</a:t>
            </a:r>
          </a:p>
        </p:txBody>
      </p:sp>
      <p:sp>
        <p:nvSpPr>
          <p:cNvPr id="9" name="Freeform 9"/>
          <p:cNvSpPr/>
          <p:nvPr/>
        </p:nvSpPr>
        <p:spPr>
          <a:xfrm>
            <a:off x="12334722" y="3315147"/>
            <a:ext cx="5953278" cy="5943153"/>
          </a:xfrm>
          <a:custGeom>
            <a:avLst/>
            <a:gdLst/>
            <a:ahLst/>
            <a:cxnLst/>
            <a:rect l="l" t="t" r="r" b="b"/>
            <a:pathLst>
              <a:path w="5953278" h="5943153">
                <a:moveTo>
                  <a:pt x="0" y="0"/>
                </a:moveTo>
                <a:lnTo>
                  <a:pt x="5953278" y="0"/>
                </a:lnTo>
                <a:lnTo>
                  <a:pt x="5953278" y="5943153"/>
                </a:lnTo>
                <a:lnTo>
                  <a:pt x="0" y="5943153"/>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1371372"/>
            <a:ext cx="9887936" cy="1038225"/>
          </a:xfrm>
          <a:prstGeom prst="rect">
            <a:avLst/>
          </a:prstGeom>
        </p:spPr>
        <p:txBody>
          <a:bodyPr lIns="0" tIns="0" rIns="0" bIns="0" rtlCol="0" anchor="t">
            <a:spAutoFit/>
          </a:bodyPr>
          <a:lstStyle/>
          <a:p>
            <a:pPr algn="l">
              <a:lnSpc>
                <a:spcPts val="7800"/>
              </a:lnSpc>
            </a:pPr>
            <a:r>
              <a:rPr lang="en-US" sz="6000" b="1">
                <a:solidFill>
                  <a:srgbClr val="29379B"/>
                </a:solidFill>
                <a:latin typeface="Poppins Bold"/>
                <a:ea typeface="Poppins Bold"/>
                <a:cs typeface="Poppins Bold"/>
                <a:sym typeface="Poppins Bold"/>
              </a:rPr>
              <a:t>NCAA Clearinghouse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18E0D-625A-401C-D184-2AB3D67BCB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E0E679-61FF-8C76-6015-0161C1A2AC4D}"/>
              </a:ext>
            </a:extLst>
          </p:cNvPr>
          <p:cNvSpPr/>
          <p:nvPr/>
        </p:nvSpPr>
        <p:spPr>
          <a:xfrm flipH="1">
            <a:off x="7762431" y="-5557"/>
            <a:ext cx="10122826" cy="1923337"/>
          </a:xfrm>
          <a:custGeom>
            <a:avLst/>
            <a:gdLst/>
            <a:ahLst/>
            <a:cxnLst/>
            <a:rect l="l" t="t" r="r" b="b"/>
            <a:pathLst>
              <a:path w="10122826" h="1923337">
                <a:moveTo>
                  <a:pt x="10122826" y="0"/>
                </a:moveTo>
                <a:lnTo>
                  <a:pt x="0" y="0"/>
                </a:lnTo>
                <a:lnTo>
                  <a:pt x="0" y="1923337"/>
                </a:lnTo>
                <a:lnTo>
                  <a:pt x="10122826" y="1923337"/>
                </a:lnTo>
                <a:lnTo>
                  <a:pt x="1012282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4680091-779F-F9D9-24DD-E28A381C075C}"/>
              </a:ext>
            </a:extLst>
          </p:cNvPr>
          <p:cNvSpPr/>
          <p:nvPr/>
        </p:nvSpPr>
        <p:spPr>
          <a:xfrm flipH="1">
            <a:off x="7757324" y="-5557"/>
            <a:ext cx="6000491" cy="1923337"/>
          </a:xfrm>
          <a:custGeom>
            <a:avLst/>
            <a:gdLst/>
            <a:ahLst/>
            <a:cxnLst/>
            <a:rect l="l" t="t" r="r" b="b"/>
            <a:pathLst>
              <a:path w="6000491" h="1923337">
                <a:moveTo>
                  <a:pt x="6000492" y="0"/>
                </a:moveTo>
                <a:lnTo>
                  <a:pt x="0" y="0"/>
                </a:lnTo>
                <a:lnTo>
                  <a:pt x="0" y="1923337"/>
                </a:lnTo>
                <a:lnTo>
                  <a:pt x="6000492" y="1923337"/>
                </a:lnTo>
                <a:lnTo>
                  <a:pt x="6000492" y="0"/>
                </a:lnTo>
                <a:close/>
              </a:path>
            </a:pathLst>
          </a:custGeom>
          <a:blipFill>
            <a:blip r:embed="rId3">
              <a:extLst>
                <a:ext uri="{96DAC541-7B7A-43D3-8B79-37D633B846F1}">
                  <asvg:svgBlip xmlns:asvg="http://schemas.microsoft.com/office/drawing/2016/SVG/main" r:embed="rId4"/>
                </a:ext>
              </a:extLst>
            </a:blip>
            <a:stretch>
              <a:fillRect l="-68699"/>
            </a:stretch>
          </a:blipFill>
        </p:spPr>
        <p:txBody>
          <a:bodyPr/>
          <a:lstStyle/>
          <a:p>
            <a:endParaRPr lang="en-US"/>
          </a:p>
        </p:txBody>
      </p:sp>
      <p:grpSp>
        <p:nvGrpSpPr>
          <p:cNvPr id="12" name="Group 12">
            <a:extLst>
              <a:ext uri="{FF2B5EF4-FFF2-40B4-BE49-F238E27FC236}">
                <a16:creationId xmlns:a16="http://schemas.microsoft.com/office/drawing/2014/main" id="{CAA011CD-3745-6F7F-DEEA-05E6EE1873AB}"/>
              </a:ext>
            </a:extLst>
          </p:cNvPr>
          <p:cNvGrpSpPr/>
          <p:nvPr/>
        </p:nvGrpSpPr>
        <p:grpSpPr>
          <a:xfrm>
            <a:off x="5251659" y="8394709"/>
            <a:ext cx="863591" cy="863591"/>
            <a:chOff x="0" y="0"/>
            <a:chExt cx="1151454" cy="1151454"/>
          </a:xfrm>
        </p:grpSpPr>
        <p:grpSp>
          <p:nvGrpSpPr>
            <p:cNvPr id="13" name="Group 13">
              <a:extLst>
                <a:ext uri="{FF2B5EF4-FFF2-40B4-BE49-F238E27FC236}">
                  <a16:creationId xmlns:a16="http://schemas.microsoft.com/office/drawing/2014/main" id="{CEB0ABC5-06D5-E0A2-32F6-F86FFD0242DE}"/>
                </a:ext>
              </a:extLst>
            </p:cNvPr>
            <p:cNvGrpSpPr/>
            <p:nvPr/>
          </p:nvGrpSpPr>
          <p:grpSpPr>
            <a:xfrm>
              <a:off x="0" y="0"/>
              <a:ext cx="100126" cy="100126"/>
              <a:chOff x="0" y="0"/>
              <a:chExt cx="812800" cy="812800"/>
            </a:xfrm>
          </p:grpSpPr>
          <p:sp>
            <p:nvSpPr>
              <p:cNvPr id="14" name="Freeform 14">
                <a:extLst>
                  <a:ext uri="{FF2B5EF4-FFF2-40B4-BE49-F238E27FC236}">
                    <a16:creationId xmlns:a16="http://schemas.microsoft.com/office/drawing/2014/main" id="{358DD632-DCB2-32B5-A1EF-935EBA1ABD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5" name="TextBox 15">
                <a:extLst>
                  <a:ext uri="{FF2B5EF4-FFF2-40B4-BE49-F238E27FC236}">
                    <a16:creationId xmlns:a16="http://schemas.microsoft.com/office/drawing/2014/main" id="{E7A9470F-BD7E-B232-0FEE-058B3AF9A514}"/>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a:extLst>
                <a:ext uri="{FF2B5EF4-FFF2-40B4-BE49-F238E27FC236}">
                  <a16:creationId xmlns:a16="http://schemas.microsoft.com/office/drawing/2014/main" id="{CFDFC32C-CFB0-2D3A-5622-58F3687B690A}"/>
                </a:ext>
              </a:extLst>
            </p:cNvPr>
            <p:cNvGrpSpPr/>
            <p:nvPr/>
          </p:nvGrpSpPr>
          <p:grpSpPr>
            <a:xfrm>
              <a:off x="0" y="350443"/>
              <a:ext cx="100126" cy="100126"/>
              <a:chOff x="0" y="0"/>
              <a:chExt cx="812800" cy="812800"/>
            </a:xfrm>
          </p:grpSpPr>
          <p:sp>
            <p:nvSpPr>
              <p:cNvPr id="17" name="Freeform 17">
                <a:extLst>
                  <a:ext uri="{FF2B5EF4-FFF2-40B4-BE49-F238E27FC236}">
                    <a16:creationId xmlns:a16="http://schemas.microsoft.com/office/drawing/2014/main" id="{6FED6282-3B53-F0CA-B2A7-EF4E5ADD6C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a:extLst>
                  <a:ext uri="{FF2B5EF4-FFF2-40B4-BE49-F238E27FC236}">
                    <a16:creationId xmlns:a16="http://schemas.microsoft.com/office/drawing/2014/main" id="{440AFC22-925A-B032-61A8-E05B292218F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a:extLst>
                <a:ext uri="{FF2B5EF4-FFF2-40B4-BE49-F238E27FC236}">
                  <a16:creationId xmlns:a16="http://schemas.microsoft.com/office/drawing/2014/main" id="{5937046B-9B5C-C6A8-FADD-94F077F5A1FC}"/>
                </a:ext>
              </a:extLst>
            </p:cNvPr>
            <p:cNvGrpSpPr/>
            <p:nvPr/>
          </p:nvGrpSpPr>
          <p:grpSpPr>
            <a:xfrm>
              <a:off x="350443" y="0"/>
              <a:ext cx="100126" cy="100126"/>
              <a:chOff x="0" y="0"/>
              <a:chExt cx="812800" cy="812800"/>
            </a:xfrm>
          </p:grpSpPr>
          <p:sp>
            <p:nvSpPr>
              <p:cNvPr id="20" name="Freeform 20">
                <a:extLst>
                  <a:ext uri="{FF2B5EF4-FFF2-40B4-BE49-F238E27FC236}">
                    <a16:creationId xmlns:a16="http://schemas.microsoft.com/office/drawing/2014/main" id="{6A910959-489C-D766-60C5-EBB353EA8D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a:extLst>
                  <a:ext uri="{FF2B5EF4-FFF2-40B4-BE49-F238E27FC236}">
                    <a16:creationId xmlns:a16="http://schemas.microsoft.com/office/drawing/2014/main" id="{E4CB964B-DED0-5099-5EFA-20C66631C4B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a:extLst>
                <a:ext uri="{FF2B5EF4-FFF2-40B4-BE49-F238E27FC236}">
                  <a16:creationId xmlns:a16="http://schemas.microsoft.com/office/drawing/2014/main" id="{BF7AEBC1-7E41-5B09-4DA2-8B6EDB9A0C63}"/>
                </a:ext>
              </a:extLst>
            </p:cNvPr>
            <p:cNvGrpSpPr/>
            <p:nvPr/>
          </p:nvGrpSpPr>
          <p:grpSpPr>
            <a:xfrm>
              <a:off x="350443" y="350443"/>
              <a:ext cx="100126" cy="100126"/>
              <a:chOff x="0" y="0"/>
              <a:chExt cx="812800" cy="812800"/>
            </a:xfrm>
          </p:grpSpPr>
          <p:sp>
            <p:nvSpPr>
              <p:cNvPr id="23" name="Freeform 23">
                <a:extLst>
                  <a:ext uri="{FF2B5EF4-FFF2-40B4-BE49-F238E27FC236}">
                    <a16:creationId xmlns:a16="http://schemas.microsoft.com/office/drawing/2014/main" id="{E0256EAF-7DEF-F2B5-8486-D2C5E446A7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a:extLst>
                  <a:ext uri="{FF2B5EF4-FFF2-40B4-BE49-F238E27FC236}">
                    <a16:creationId xmlns:a16="http://schemas.microsoft.com/office/drawing/2014/main" id="{92BCF83C-5DEA-7FD7-2A9F-FE3728D9982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a:extLst>
                <a:ext uri="{FF2B5EF4-FFF2-40B4-BE49-F238E27FC236}">
                  <a16:creationId xmlns:a16="http://schemas.microsoft.com/office/drawing/2014/main" id="{13FC8A02-31ED-0F69-A1B4-8652D3807D0E}"/>
                </a:ext>
              </a:extLst>
            </p:cNvPr>
            <p:cNvGrpSpPr/>
            <p:nvPr/>
          </p:nvGrpSpPr>
          <p:grpSpPr>
            <a:xfrm>
              <a:off x="700886" y="0"/>
              <a:ext cx="100126" cy="100126"/>
              <a:chOff x="0" y="0"/>
              <a:chExt cx="812800" cy="812800"/>
            </a:xfrm>
          </p:grpSpPr>
          <p:sp>
            <p:nvSpPr>
              <p:cNvPr id="26" name="Freeform 26">
                <a:extLst>
                  <a:ext uri="{FF2B5EF4-FFF2-40B4-BE49-F238E27FC236}">
                    <a16:creationId xmlns:a16="http://schemas.microsoft.com/office/drawing/2014/main" id="{ED92B421-179D-C37C-715B-8C5C69CD7A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a:extLst>
                  <a:ext uri="{FF2B5EF4-FFF2-40B4-BE49-F238E27FC236}">
                    <a16:creationId xmlns:a16="http://schemas.microsoft.com/office/drawing/2014/main" id="{04F2F061-75CB-453A-8DB2-7B81C1ED5178}"/>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a:extLst>
                <a:ext uri="{FF2B5EF4-FFF2-40B4-BE49-F238E27FC236}">
                  <a16:creationId xmlns:a16="http://schemas.microsoft.com/office/drawing/2014/main" id="{4EF7A0DB-A64B-76C9-67E4-320A1F3FF0FC}"/>
                </a:ext>
              </a:extLst>
            </p:cNvPr>
            <p:cNvGrpSpPr/>
            <p:nvPr/>
          </p:nvGrpSpPr>
          <p:grpSpPr>
            <a:xfrm>
              <a:off x="700886" y="350443"/>
              <a:ext cx="100126" cy="100126"/>
              <a:chOff x="0" y="0"/>
              <a:chExt cx="812800" cy="812800"/>
            </a:xfrm>
          </p:grpSpPr>
          <p:sp>
            <p:nvSpPr>
              <p:cNvPr id="29" name="Freeform 29">
                <a:extLst>
                  <a:ext uri="{FF2B5EF4-FFF2-40B4-BE49-F238E27FC236}">
                    <a16:creationId xmlns:a16="http://schemas.microsoft.com/office/drawing/2014/main" id="{B02532D3-7D82-71AB-703F-7C7CA73E85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a:extLst>
                  <a:ext uri="{FF2B5EF4-FFF2-40B4-BE49-F238E27FC236}">
                    <a16:creationId xmlns:a16="http://schemas.microsoft.com/office/drawing/2014/main" id="{761A6DB8-7C97-6B52-1616-AC0B5C5C95B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a:extLst>
                <a:ext uri="{FF2B5EF4-FFF2-40B4-BE49-F238E27FC236}">
                  <a16:creationId xmlns:a16="http://schemas.microsoft.com/office/drawing/2014/main" id="{E54435E7-1E8E-758B-15C0-B6AC94361796}"/>
                </a:ext>
              </a:extLst>
            </p:cNvPr>
            <p:cNvGrpSpPr/>
            <p:nvPr/>
          </p:nvGrpSpPr>
          <p:grpSpPr>
            <a:xfrm>
              <a:off x="1051328" y="0"/>
              <a:ext cx="100126" cy="100126"/>
              <a:chOff x="0" y="0"/>
              <a:chExt cx="812800" cy="812800"/>
            </a:xfrm>
          </p:grpSpPr>
          <p:sp>
            <p:nvSpPr>
              <p:cNvPr id="32" name="Freeform 32">
                <a:extLst>
                  <a:ext uri="{FF2B5EF4-FFF2-40B4-BE49-F238E27FC236}">
                    <a16:creationId xmlns:a16="http://schemas.microsoft.com/office/drawing/2014/main" id="{7D795FC4-30C2-451F-F608-84A29210AC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a:extLst>
                  <a:ext uri="{FF2B5EF4-FFF2-40B4-BE49-F238E27FC236}">
                    <a16:creationId xmlns:a16="http://schemas.microsoft.com/office/drawing/2014/main" id="{41167507-77E0-6EC8-1B41-A65ADF17141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a:extLst>
                <a:ext uri="{FF2B5EF4-FFF2-40B4-BE49-F238E27FC236}">
                  <a16:creationId xmlns:a16="http://schemas.microsoft.com/office/drawing/2014/main" id="{C713CFB8-0618-D4BB-8F44-71BA9181C7D9}"/>
                </a:ext>
              </a:extLst>
            </p:cNvPr>
            <p:cNvGrpSpPr/>
            <p:nvPr/>
          </p:nvGrpSpPr>
          <p:grpSpPr>
            <a:xfrm>
              <a:off x="1051328" y="350443"/>
              <a:ext cx="100126" cy="100126"/>
              <a:chOff x="0" y="0"/>
              <a:chExt cx="812800" cy="812800"/>
            </a:xfrm>
          </p:grpSpPr>
          <p:sp>
            <p:nvSpPr>
              <p:cNvPr id="35" name="Freeform 35">
                <a:extLst>
                  <a:ext uri="{FF2B5EF4-FFF2-40B4-BE49-F238E27FC236}">
                    <a16:creationId xmlns:a16="http://schemas.microsoft.com/office/drawing/2014/main" id="{3B1E1AC6-7FB6-C5C3-3270-4095FFD39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a:extLst>
                  <a:ext uri="{FF2B5EF4-FFF2-40B4-BE49-F238E27FC236}">
                    <a16:creationId xmlns:a16="http://schemas.microsoft.com/office/drawing/2014/main" id="{BC3DB38A-8F40-9482-A12D-550B2C68A6B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299A3E1E-41C5-49A5-5EB2-DF86AEF703B3}"/>
                </a:ext>
              </a:extLst>
            </p:cNvPr>
            <p:cNvGrpSpPr/>
            <p:nvPr/>
          </p:nvGrpSpPr>
          <p:grpSpPr>
            <a:xfrm>
              <a:off x="0" y="700886"/>
              <a:ext cx="100126" cy="100126"/>
              <a:chOff x="0" y="0"/>
              <a:chExt cx="812800" cy="812800"/>
            </a:xfrm>
          </p:grpSpPr>
          <p:sp>
            <p:nvSpPr>
              <p:cNvPr id="38" name="Freeform 38">
                <a:extLst>
                  <a:ext uri="{FF2B5EF4-FFF2-40B4-BE49-F238E27FC236}">
                    <a16:creationId xmlns:a16="http://schemas.microsoft.com/office/drawing/2014/main" id="{AB584D0D-F08D-1513-6620-28506456BC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a:extLst>
                  <a:ext uri="{FF2B5EF4-FFF2-40B4-BE49-F238E27FC236}">
                    <a16:creationId xmlns:a16="http://schemas.microsoft.com/office/drawing/2014/main" id="{FFCED9C5-6F9B-E45A-AEF5-56EF19304E0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a:extLst>
                <a:ext uri="{FF2B5EF4-FFF2-40B4-BE49-F238E27FC236}">
                  <a16:creationId xmlns:a16="http://schemas.microsoft.com/office/drawing/2014/main" id="{58EA835F-874A-D56E-526A-FB340A523604}"/>
                </a:ext>
              </a:extLst>
            </p:cNvPr>
            <p:cNvGrpSpPr/>
            <p:nvPr/>
          </p:nvGrpSpPr>
          <p:grpSpPr>
            <a:xfrm>
              <a:off x="350443" y="700886"/>
              <a:ext cx="100126" cy="100126"/>
              <a:chOff x="0" y="0"/>
              <a:chExt cx="812800" cy="812800"/>
            </a:xfrm>
          </p:grpSpPr>
          <p:sp>
            <p:nvSpPr>
              <p:cNvPr id="41" name="Freeform 41">
                <a:extLst>
                  <a:ext uri="{FF2B5EF4-FFF2-40B4-BE49-F238E27FC236}">
                    <a16:creationId xmlns:a16="http://schemas.microsoft.com/office/drawing/2014/main" id="{FC993FF0-E9AB-EB55-000E-A27FCC2C6A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a:extLst>
                  <a:ext uri="{FF2B5EF4-FFF2-40B4-BE49-F238E27FC236}">
                    <a16:creationId xmlns:a16="http://schemas.microsoft.com/office/drawing/2014/main" id="{1D061211-BC95-AC1C-B16B-9675B8FC91B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a:extLst>
                <a:ext uri="{FF2B5EF4-FFF2-40B4-BE49-F238E27FC236}">
                  <a16:creationId xmlns:a16="http://schemas.microsoft.com/office/drawing/2014/main" id="{2450C1C5-6C2F-764A-0414-425331B2B274}"/>
                </a:ext>
              </a:extLst>
            </p:cNvPr>
            <p:cNvGrpSpPr/>
            <p:nvPr/>
          </p:nvGrpSpPr>
          <p:grpSpPr>
            <a:xfrm>
              <a:off x="700886" y="700886"/>
              <a:ext cx="100126" cy="100126"/>
              <a:chOff x="0" y="0"/>
              <a:chExt cx="812800" cy="812800"/>
            </a:xfrm>
          </p:grpSpPr>
          <p:sp>
            <p:nvSpPr>
              <p:cNvPr id="44" name="Freeform 44">
                <a:extLst>
                  <a:ext uri="{FF2B5EF4-FFF2-40B4-BE49-F238E27FC236}">
                    <a16:creationId xmlns:a16="http://schemas.microsoft.com/office/drawing/2014/main" id="{0C6086D2-B635-EDFE-2FE7-7923EE6CC7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a:extLst>
                  <a:ext uri="{FF2B5EF4-FFF2-40B4-BE49-F238E27FC236}">
                    <a16:creationId xmlns:a16="http://schemas.microsoft.com/office/drawing/2014/main" id="{380C8291-02F1-B97D-3A9D-AA6B71FB7F1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a:extLst>
                <a:ext uri="{FF2B5EF4-FFF2-40B4-BE49-F238E27FC236}">
                  <a16:creationId xmlns:a16="http://schemas.microsoft.com/office/drawing/2014/main" id="{48369562-5C59-9FC4-468F-D33E27F33432}"/>
                </a:ext>
              </a:extLst>
            </p:cNvPr>
            <p:cNvGrpSpPr/>
            <p:nvPr/>
          </p:nvGrpSpPr>
          <p:grpSpPr>
            <a:xfrm>
              <a:off x="1051328" y="700886"/>
              <a:ext cx="100126" cy="100126"/>
              <a:chOff x="0" y="0"/>
              <a:chExt cx="812800" cy="812800"/>
            </a:xfrm>
          </p:grpSpPr>
          <p:sp>
            <p:nvSpPr>
              <p:cNvPr id="47" name="Freeform 47">
                <a:extLst>
                  <a:ext uri="{FF2B5EF4-FFF2-40B4-BE49-F238E27FC236}">
                    <a16:creationId xmlns:a16="http://schemas.microsoft.com/office/drawing/2014/main" id="{B357CA47-4C2C-3D06-A9E8-4CCB25E0D4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a:extLst>
                  <a:ext uri="{FF2B5EF4-FFF2-40B4-BE49-F238E27FC236}">
                    <a16:creationId xmlns:a16="http://schemas.microsoft.com/office/drawing/2014/main" id="{46C79F94-EB39-5191-41E3-2BA1B268923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a:extLst>
                <a:ext uri="{FF2B5EF4-FFF2-40B4-BE49-F238E27FC236}">
                  <a16:creationId xmlns:a16="http://schemas.microsoft.com/office/drawing/2014/main" id="{03961B37-764D-B48E-8AE9-427CBC3D3355}"/>
                </a:ext>
              </a:extLst>
            </p:cNvPr>
            <p:cNvGrpSpPr/>
            <p:nvPr/>
          </p:nvGrpSpPr>
          <p:grpSpPr>
            <a:xfrm>
              <a:off x="0" y="1051328"/>
              <a:ext cx="100126" cy="100126"/>
              <a:chOff x="0" y="0"/>
              <a:chExt cx="812800" cy="812800"/>
            </a:xfrm>
          </p:grpSpPr>
          <p:sp>
            <p:nvSpPr>
              <p:cNvPr id="50" name="Freeform 50">
                <a:extLst>
                  <a:ext uri="{FF2B5EF4-FFF2-40B4-BE49-F238E27FC236}">
                    <a16:creationId xmlns:a16="http://schemas.microsoft.com/office/drawing/2014/main" id="{C19CFEA1-0FE9-E0C9-159C-44A4386915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a:extLst>
                  <a:ext uri="{FF2B5EF4-FFF2-40B4-BE49-F238E27FC236}">
                    <a16:creationId xmlns:a16="http://schemas.microsoft.com/office/drawing/2014/main" id="{1937DB27-624B-6C6B-D28F-361037B2523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a:extLst>
                <a:ext uri="{FF2B5EF4-FFF2-40B4-BE49-F238E27FC236}">
                  <a16:creationId xmlns:a16="http://schemas.microsoft.com/office/drawing/2014/main" id="{846247CB-8BBE-7F73-ED92-A7390B3DBD0A}"/>
                </a:ext>
              </a:extLst>
            </p:cNvPr>
            <p:cNvGrpSpPr/>
            <p:nvPr/>
          </p:nvGrpSpPr>
          <p:grpSpPr>
            <a:xfrm>
              <a:off x="350443" y="1051328"/>
              <a:ext cx="100126" cy="100126"/>
              <a:chOff x="0" y="0"/>
              <a:chExt cx="812800" cy="812800"/>
            </a:xfrm>
          </p:grpSpPr>
          <p:sp>
            <p:nvSpPr>
              <p:cNvPr id="53" name="Freeform 53">
                <a:extLst>
                  <a:ext uri="{FF2B5EF4-FFF2-40B4-BE49-F238E27FC236}">
                    <a16:creationId xmlns:a16="http://schemas.microsoft.com/office/drawing/2014/main" id="{8C824162-8D42-1B8D-D680-BA8E95E2E2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a:extLst>
                  <a:ext uri="{FF2B5EF4-FFF2-40B4-BE49-F238E27FC236}">
                    <a16:creationId xmlns:a16="http://schemas.microsoft.com/office/drawing/2014/main" id="{4EB9C6B2-5B12-28B0-AFEA-8083A07A892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a:extLst>
                <a:ext uri="{FF2B5EF4-FFF2-40B4-BE49-F238E27FC236}">
                  <a16:creationId xmlns:a16="http://schemas.microsoft.com/office/drawing/2014/main" id="{5B28B9CA-C5A8-86C4-0307-1401A7089411}"/>
                </a:ext>
              </a:extLst>
            </p:cNvPr>
            <p:cNvGrpSpPr/>
            <p:nvPr/>
          </p:nvGrpSpPr>
          <p:grpSpPr>
            <a:xfrm>
              <a:off x="700886" y="1051328"/>
              <a:ext cx="100126" cy="100126"/>
              <a:chOff x="0" y="0"/>
              <a:chExt cx="812800" cy="812800"/>
            </a:xfrm>
          </p:grpSpPr>
          <p:sp>
            <p:nvSpPr>
              <p:cNvPr id="56" name="Freeform 56">
                <a:extLst>
                  <a:ext uri="{FF2B5EF4-FFF2-40B4-BE49-F238E27FC236}">
                    <a16:creationId xmlns:a16="http://schemas.microsoft.com/office/drawing/2014/main" id="{22A84C42-91A9-C636-D57D-6BBBC13F201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a:extLst>
                  <a:ext uri="{FF2B5EF4-FFF2-40B4-BE49-F238E27FC236}">
                    <a16:creationId xmlns:a16="http://schemas.microsoft.com/office/drawing/2014/main" id="{94941E5F-28DA-391F-5481-AAD011EC21F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a:extLst>
                <a:ext uri="{FF2B5EF4-FFF2-40B4-BE49-F238E27FC236}">
                  <a16:creationId xmlns:a16="http://schemas.microsoft.com/office/drawing/2014/main" id="{8C9A24F1-E1B3-5792-7F8E-837FB45926AB}"/>
                </a:ext>
              </a:extLst>
            </p:cNvPr>
            <p:cNvGrpSpPr/>
            <p:nvPr/>
          </p:nvGrpSpPr>
          <p:grpSpPr>
            <a:xfrm>
              <a:off x="1051328" y="1051328"/>
              <a:ext cx="100126" cy="100126"/>
              <a:chOff x="0" y="0"/>
              <a:chExt cx="812800" cy="812800"/>
            </a:xfrm>
          </p:grpSpPr>
          <p:sp>
            <p:nvSpPr>
              <p:cNvPr id="59" name="Freeform 59">
                <a:extLst>
                  <a:ext uri="{FF2B5EF4-FFF2-40B4-BE49-F238E27FC236}">
                    <a16:creationId xmlns:a16="http://schemas.microsoft.com/office/drawing/2014/main" id="{4F22F86C-38AF-F0A3-7BCC-F0840D2E02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a:extLst>
                  <a:ext uri="{FF2B5EF4-FFF2-40B4-BE49-F238E27FC236}">
                    <a16:creationId xmlns:a16="http://schemas.microsoft.com/office/drawing/2014/main" id="{D85CD048-7E74-55F3-5E92-CE25E592E4BB}"/>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64" name="TextBox 64">
            <a:extLst>
              <a:ext uri="{FF2B5EF4-FFF2-40B4-BE49-F238E27FC236}">
                <a16:creationId xmlns:a16="http://schemas.microsoft.com/office/drawing/2014/main" id="{A4870F1A-28BE-4A07-8C72-A19AF69316B6}"/>
              </a:ext>
            </a:extLst>
          </p:cNvPr>
          <p:cNvSpPr txBox="1"/>
          <p:nvPr/>
        </p:nvSpPr>
        <p:spPr>
          <a:xfrm>
            <a:off x="7771031" y="536416"/>
            <a:ext cx="6622605" cy="802527"/>
          </a:xfrm>
          <a:prstGeom prst="rect">
            <a:avLst/>
          </a:prstGeom>
        </p:spPr>
        <p:txBody>
          <a:bodyPr wrap="square" lIns="0" tIns="0" rIns="0" bIns="0" rtlCol="0" anchor="t">
            <a:spAutoFit/>
          </a:bodyPr>
          <a:lstStyle/>
          <a:p>
            <a:pPr algn="r">
              <a:lnSpc>
                <a:spcPts val="7029"/>
              </a:lnSpc>
              <a:spcBef>
                <a:spcPct val="0"/>
              </a:spcBef>
            </a:pPr>
            <a:r>
              <a:rPr lang="en-US" sz="3600" b="1" dirty="0" err="1">
                <a:solidFill>
                  <a:srgbClr val="FFFFFF"/>
                </a:solidFill>
                <a:latin typeface="Poppins Bold"/>
                <a:ea typeface="Poppins Bold"/>
                <a:cs typeface="Poppins Bold"/>
                <a:sym typeface="Poppins Bold"/>
              </a:rPr>
              <a:t>SchooLinks</a:t>
            </a:r>
            <a:r>
              <a:rPr lang="en-US" sz="3600" b="1" dirty="0">
                <a:solidFill>
                  <a:srgbClr val="FFFFFF"/>
                </a:solidFill>
                <a:latin typeface="Poppins Bold"/>
                <a:ea typeface="Poppins Bold"/>
                <a:cs typeface="Poppins Bold"/>
                <a:sym typeface="Poppins Bold"/>
              </a:rPr>
              <a:t> Setup</a:t>
            </a:r>
          </a:p>
        </p:txBody>
      </p:sp>
      <p:pic>
        <p:nvPicPr>
          <p:cNvPr id="65" name="Online Media 64" title="SchooLinks College Application Manager Set Up.mp4">
            <a:hlinkClick r:id="" action="ppaction://media"/>
            <a:extLst>
              <a:ext uri="{FF2B5EF4-FFF2-40B4-BE49-F238E27FC236}">
                <a16:creationId xmlns:a16="http://schemas.microsoft.com/office/drawing/2014/main" id="{44622497-FB99-C731-C92F-148A5FAB439D}"/>
              </a:ext>
            </a:extLst>
          </p:cNvPr>
          <p:cNvPicPr>
            <a:picLocks noRot="1" noChangeAspect="1"/>
          </p:cNvPicPr>
          <p:nvPr>
            <a:videoFile r:link="rId1"/>
          </p:nvPr>
        </p:nvPicPr>
        <p:blipFill>
          <a:blip r:embed="rId5"/>
          <a:stretch>
            <a:fillRect/>
          </a:stretch>
        </p:blipFill>
        <p:spPr>
          <a:xfrm>
            <a:off x="2726871" y="1906361"/>
            <a:ext cx="14630400" cy="8229600"/>
          </a:xfrm>
          <a:prstGeom prst="rect">
            <a:avLst/>
          </a:prstGeom>
        </p:spPr>
      </p:pic>
      <p:sp>
        <p:nvSpPr>
          <p:cNvPr id="66" name="Star: 5 Points 65">
            <a:extLst>
              <a:ext uri="{FF2B5EF4-FFF2-40B4-BE49-F238E27FC236}">
                <a16:creationId xmlns:a16="http://schemas.microsoft.com/office/drawing/2014/main" id="{66298FCE-9019-3D43-F6D1-071CD38CA1C3}"/>
              </a:ext>
            </a:extLst>
          </p:cNvPr>
          <p:cNvSpPr/>
          <p:nvPr/>
        </p:nvSpPr>
        <p:spPr>
          <a:xfrm>
            <a:off x="-92071" y="5826865"/>
            <a:ext cx="4660379" cy="4324098"/>
          </a:xfrm>
          <a:prstGeom prst="star5">
            <a:avLst/>
          </a:prstGeom>
          <a:solidFill>
            <a:schemeClr val="tx2"/>
          </a:solid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ea typeface="Calibri"/>
                <a:cs typeface="Calibri"/>
              </a:rPr>
              <a:t>Adding a school in the College Application Manager automatically generates a transcript request</a:t>
            </a:r>
          </a:p>
        </p:txBody>
      </p:sp>
    </p:spTree>
    <p:extLst>
      <p:ext uri="{BB962C8B-B14F-4D97-AF65-F5344CB8AC3E}">
        <p14:creationId xmlns:p14="http://schemas.microsoft.com/office/powerpoint/2010/main" val="3541303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782842" y="1137443"/>
            <a:ext cx="10122826" cy="1923337"/>
          </a:xfrm>
          <a:custGeom>
            <a:avLst/>
            <a:gdLst/>
            <a:ahLst/>
            <a:cxnLst/>
            <a:rect l="l" t="t" r="r" b="b"/>
            <a:pathLst>
              <a:path w="10122826" h="1923337">
                <a:moveTo>
                  <a:pt x="10122826" y="0"/>
                </a:moveTo>
                <a:lnTo>
                  <a:pt x="0" y="0"/>
                </a:lnTo>
                <a:lnTo>
                  <a:pt x="0" y="1923337"/>
                </a:lnTo>
                <a:lnTo>
                  <a:pt x="10122826" y="1923337"/>
                </a:lnTo>
                <a:lnTo>
                  <a:pt x="101228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410342" y="1137443"/>
            <a:ext cx="6000491" cy="1923337"/>
          </a:xfrm>
          <a:custGeom>
            <a:avLst/>
            <a:gdLst/>
            <a:ahLst/>
            <a:cxnLst/>
            <a:rect l="l" t="t" r="r" b="b"/>
            <a:pathLst>
              <a:path w="6000491" h="1923337">
                <a:moveTo>
                  <a:pt x="6000492" y="0"/>
                </a:moveTo>
                <a:lnTo>
                  <a:pt x="0" y="0"/>
                </a:lnTo>
                <a:lnTo>
                  <a:pt x="0" y="1923337"/>
                </a:lnTo>
                <a:lnTo>
                  <a:pt x="6000492" y="1923337"/>
                </a:lnTo>
                <a:lnTo>
                  <a:pt x="6000492"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rot="-10800000">
            <a:off x="-1111714" y="0"/>
            <a:ext cx="3604730" cy="3154138"/>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a:off x="3525592" y="7066651"/>
            <a:ext cx="3220349" cy="3220349"/>
            <a:chOff x="0" y="0"/>
            <a:chExt cx="4293798" cy="4293798"/>
          </a:xfrm>
        </p:grpSpPr>
        <p:grpSp>
          <p:nvGrpSpPr>
            <p:cNvPr id="8" name="Group 8"/>
            <p:cNvGrpSpPr/>
            <p:nvPr/>
          </p:nvGrpSpPr>
          <p:grpSpPr>
            <a:xfrm>
              <a:off x="0" y="0"/>
              <a:ext cx="373372" cy="373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1306809"/>
              <a:ext cx="373372" cy="37337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06809" y="0"/>
              <a:ext cx="373372" cy="37337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06809" y="1306809"/>
              <a:ext cx="373372" cy="37337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613617" y="0"/>
              <a:ext cx="373372" cy="37337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2613617" y="1306809"/>
              <a:ext cx="373372" cy="37337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3920426" y="0"/>
              <a:ext cx="373372" cy="37337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3920426" y="1306809"/>
              <a:ext cx="373372" cy="37337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2613617"/>
              <a:ext cx="373372" cy="37337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306809" y="2613617"/>
              <a:ext cx="373372" cy="37337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2613617" y="2613617"/>
              <a:ext cx="373372" cy="37337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0" name="TextBox 4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3920426" y="2613617"/>
              <a:ext cx="373372" cy="373372"/>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3920426"/>
              <a:ext cx="373372" cy="373372"/>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6" name="TextBox 4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306809" y="3920426"/>
              <a:ext cx="373372" cy="373372"/>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2613617" y="3920426"/>
              <a:ext cx="373372" cy="373372"/>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2" name="TextBox 5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3920426" y="3920426"/>
              <a:ext cx="373372" cy="373372"/>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5" name="TextBox 5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56" name="Group 56"/>
          <p:cNvGrpSpPr/>
          <p:nvPr/>
        </p:nvGrpSpPr>
        <p:grpSpPr>
          <a:xfrm>
            <a:off x="-4615993" y="2281129"/>
            <a:ext cx="9197070" cy="8047436"/>
            <a:chOff x="0" y="0"/>
            <a:chExt cx="812800" cy="711200"/>
          </a:xfrm>
        </p:grpSpPr>
        <p:sp>
          <p:nvSpPr>
            <p:cNvPr id="57" name="Freeform 5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58" name="TextBox 58"/>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sp>
        <p:nvSpPr>
          <p:cNvPr id="59" name="TextBox 59"/>
          <p:cNvSpPr txBox="1"/>
          <p:nvPr/>
        </p:nvSpPr>
        <p:spPr>
          <a:xfrm>
            <a:off x="10953688" y="1567567"/>
            <a:ext cx="2182956" cy="910689"/>
          </a:xfrm>
          <a:prstGeom prst="rect">
            <a:avLst/>
          </a:prstGeom>
        </p:spPr>
        <p:txBody>
          <a:bodyPr lIns="0" tIns="0" rIns="0" bIns="0" rtlCol="0" anchor="t">
            <a:spAutoFit/>
          </a:bodyPr>
          <a:lstStyle/>
          <a:p>
            <a:pPr algn="ctr">
              <a:lnSpc>
                <a:spcPts val="7029"/>
              </a:lnSpc>
              <a:spcBef>
                <a:spcPct val="0"/>
              </a:spcBef>
            </a:pPr>
            <a:r>
              <a:rPr lang="en-US" sz="5021" b="1">
                <a:solidFill>
                  <a:srgbClr val="FFFFFF"/>
                </a:solidFill>
                <a:latin typeface="Poppins Bold"/>
                <a:ea typeface="Poppins Bold"/>
                <a:cs typeface="Poppins Bold"/>
                <a:sym typeface="Poppins Bold"/>
              </a:rPr>
              <a:t>CCRA</a:t>
            </a:r>
          </a:p>
        </p:txBody>
      </p:sp>
      <p:sp>
        <p:nvSpPr>
          <p:cNvPr id="60" name="TextBox 60"/>
          <p:cNvSpPr txBox="1"/>
          <p:nvPr/>
        </p:nvSpPr>
        <p:spPr>
          <a:xfrm>
            <a:off x="6964383" y="3039838"/>
            <a:ext cx="10941285" cy="6260466"/>
          </a:xfrm>
          <a:prstGeom prst="rect">
            <a:avLst/>
          </a:prstGeom>
        </p:spPr>
        <p:txBody>
          <a:bodyPr lIns="0" tIns="0" rIns="0" bIns="0" rtlCol="0" anchor="t">
            <a:spAutoFit/>
          </a:bodyPr>
          <a:lstStyle/>
          <a:p>
            <a:pPr marL="949951" lvl="1" indent="-474975" algn="just">
              <a:lnSpc>
                <a:spcPts val="6159"/>
              </a:lnSpc>
              <a:buFont typeface="Arial"/>
              <a:buChar char="•"/>
            </a:pPr>
            <a:r>
              <a:rPr lang="en-US" sz="4399">
                <a:solidFill>
                  <a:srgbClr val="000000"/>
                </a:solidFill>
                <a:latin typeface="Poppins"/>
                <a:ea typeface="Poppins"/>
                <a:cs typeface="Poppins"/>
                <a:sym typeface="Poppins"/>
              </a:rPr>
              <a:t>Scholarships</a:t>
            </a:r>
          </a:p>
          <a:p>
            <a:pPr marL="949951" lvl="1" indent="-474975" algn="just">
              <a:lnSpc>
                <a:spcPts val="6159"/>
              </a:lnSpc>
              <a:buFont typeface="Arial"/>
              <a:buChar char="•"/>
            </a:pPr>
            <a:r>
              <a:rPr lang="en-US" sz="4399">
                <a:solidFill>
                  <a:srgbClr val="000000"/>
                </a:solidFill>
                <a:latin typeface="Poppins"/>
                <a:ea typeface="Poppins"/>
                <a:cs typeface="Poppins"/>
                <a:sym typeface="Poppins"/>
              </a:rPr>
              <a:t>FAFSA</a:t>
            </a:r>
          </a:p>
          <a:p>
            <a:pPr marL="949951" lvl="1" indent="-474975" algn="just">
              <a:lnSpc>
                <a:spcPts val="6159"/>
              </a:lnSpc>
              <a:buFont typeface="Arial"/>
              <a:buChar char="•"/>
            </a:pPr>
            <a:r>
              <a:rPr lang="en-US" sz="4399">
                <a:solidFill>
                  <a:srgbClr val="000000"/>
                </a:solidFill>
                <a:latin typeface="Poppins"/>
                <a:ea typeface="Poppins"/>
                <a:cs typeface="Poppins"/>
                <a:sym typeface="Poppins"/>
              </a:rPr>
              <a:t>College Advising</a:t>
            </a:r>
          </a:p>
          <a:p>
            <a:pPr marL="949951" lvl="1" indent="-474975" algn="just">
              <a:lnSpc>
                <a:spcPts val="6159"/>
              </a:lnSpc>
              <a:buFont typeface="Arial"/>
              <a:buChar char="•"/>
            </a:pPr>
            <a:r>
              <a:rPr lang="en-US" sz="4399" err="1">
                <a:solidFill>
                  <a:srgbClr val="000000"/>
                </a:solidFill>
                <a:latin typeface="Poppins"/>
                <a:ea typeface="Poppins"/>
                <a:cs typeface="Poppins"/>
                <a:sym typeface="Poppins"/>
              </a:rPr>
              <a:t>SchooLinks</a:t>
            </a:r>
            <a:r>
              <a:rPr lang="en-US" sz="4399">
                <a:solidFill>
                  <a:srgbClr val="000000"/>
                </a:solidFill>
                <a:latin typeface="Poppins"/>
                <a:ea typeface="Poppins"/>
                <a:cs typeface="Poppins"/>
                <a:sym typeface="Poppins"/>
              </a:rPr>
              <a:t> Assistance</a:t>
            </a:r>
          </a:p>
          <a:p>
            <a:pPr marL="949951" lvl="1" indent="-474975" algn="just">
              <a:lnSpc>
                <a:spcPts val="6159"/>
              </a:lnSpc>
              <a:buFont typeface="Arial"/>
              <a:buChar char="•"/>
            </a:pPr>
            <a:r>
              <a:rPr lang="en-US" sz="4399">
                <a:solidFill>
                  <a:srgbClr val="000000"/>
                </a:solidFill>
                <a:latin typeface="Poppins"/>
                <a:ea typeface="Poppins"/>
                <a:cs typeface="Poppins"/>
                <a:sym typeface="Poppins"/>
              </a:rPr>
              <a:t>TSIA Testing in the Spring</a:t>
            </a:r>
          </a:p>
          <a:p>
            <a:pPr marL="949951" lvl="1" indent="-474975" algn="just">
              <a:lnSpc>
                <a:spcPts val="6159"/>
              </a:lnSpc>
              <a:buFont typeface="Arial"/>
              <a:buChar char="•"/>
            </a:pPr>
            <a:r>
              <a:rPr lang="en-US" sz="4399">
                <a:solidFill>
                  <a:srgbClr val="000000"/>
                </a:solidFill>
                <a:latin typeface="Poppins"/>
                <a:ea typeface="Poppins"/>
                <a:cs typeface="Poppins"/>
                <a:sym typeface="Poppins"/>
              </a:rPr>
              <a:t>ASVAB Testing– November 12</a:t>
            </a:r>
          </a:p>
          <a:p>
            <a:pPr marL="949951" lvl="1" indent="-474975" algn="just">
              <a:lnSpc>
                <a:spcPts val="6159"/>
              </a:lnSpc>
              <a:buFont typeface="Arial"/>
              <a:buChar char="•"/>
            </a:pPr>
            <a:r>
              <a:rPr lang="en-US" sz="4399">
                <a:solidFill>
                  <a:srgbClr val="000000"/>
                </a:solidFill>
                <a:latin typeface="Poppins"/>
                <a:ea typeface="Poppins"/>
                <a:cs typeface="Poppins"/>
                <a:sym typeface="Poppins"/>
              </a:rPr>
              <a:t>Everything college, career and military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404178">
            <a:off x="6085090" y="-3636010"/>
            <a:ext cx="1032534" cy="18478866"/>
            <a:chOff x="0" y="0"/>
            <a:chExt cx="271943" cy="4866862"/>
          </a:xfrm>
        </p:grpSpPr>
        <p:sp>
          <p:nvSpPr>
            <p:cNvPr id="3" name="Freeform 3"/>
            <p:cNvSpPr/>
            <p:nvPr/>
          </p:nvSpPr>
          <p:spPr>
            <a:xfrm>
              <a:off x="0" y="0"/>
              <a:ext cx="271943" cy="4866862"/>
            </a:xfrm>
            <a:custGeom>
              <a:avLst/>
              <a:gdLst/>
              <a:ahLst/>
              <a:cxnLst/>
              <a:rect l="l" t="t" r="r" b="b"/>
              <a:pathLst>
                <a:path w="271943" h="4866862">
                  <a:moveTo>
                    <a:pt x="0" y="0"/>
                  </a:moveTo>
                  <a:lnTo>
                    <a:pt x="271943" y="0"/>
                  </a:lnTo>
                  <a:lnTo>
                    <a:pt x="271943" y="4866862"/>
                  </a:lnTo>
                  <a:lnTo>
                    <a:pt x="0" y="4866862"/>
                  </a:lnTo>
                  <a:close/>
                </a:path>
              </a:pathLst>
            </a:custGeom>
            <a:solidFill>
              <a:srgbClr val="29379B"/>
            </a:solidFill>
          </p:spPr>
          <p:txBody>
            <a:bodyPr/>
            <a:lstStyle/>
            <a:p>
              <a:endParaRPr lang="en-US"/>
            </a:p>
          </p:txBody>
        </p:sp>
        <p:sp>
          <p:nvSpPr>
            <p:cNvPr id="4" name="TextBox 4"/>
            <p:cNvSpPr txBox="1"/>
            <p:nvPr/>
          </p:nvSpPr>
          <p:spPr>
            <a:xfrm>
              <a:off x="0" y="-57150"/>
              <a:ext cx="271943" cy="49240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704096" y="0"/>
            <a:ext cx="3086100" cy="3536156"/>
            <a:chOff x="0" y="0"/>
            <a:chExt cx="812800" cy="931333"/>
          </a:xfrm>
        </p:grpSpPr>
        <p:sp>
          <p:nvSpPr>
            <p:cNvPr id="6" name="Freeform 6"/>
            <p:cNvSpPr/>
            <p:nvPr/>
          </p:nvSpPr>
          <p:spPr>
            <a:xfrm>
              <a:off x="0" y="0"/>
              <a:ext cx="812800" cy="931333"/>
            </a:xfrm>
            <a:custGeom>
              <a:avLst/>
              <a:gdLst/>
              <a:ahLst/>
              <a:cxnLst/>
              <a:rect l="l" t="t" r="r" b="b"/>
              <a:pathLst>
                <a:path w="812800" h="931333">
                  <a:moveTo>
                    <a:pt x="406400" y="931333"/>
                  </a:moveTo>
                  <a:lnTo>
                    <a:pt x="812800" y="0"/>
                  </a:lnTo>
                  <a:lnTo>
                    <a:pt x="0" y="0"/>
                  </a:lnTo>
                  <a:lnTo>
                    <a:pt x="406400" y="931333"/>
                  </a:lnTo>
                  <a:close/>
                </a:path>
              </a:pathLst>
            </a:custGeom>
            <a:solidFill>
              <a:srgbClr val="FFBF30"/>
            </a:solidFill>
          </p:spPr>
          <p:txBody>
            <a:bodyPr/>
            <a:lstStyle/>
            <a:p>
              <a:endParaRPr lang="en-US"/>
            </a:p>
          </p:txBody>
        </p:sp>
        <p:sp>
          <p:nvSpPr>
            <p:cNvPr id="7" name="TextBox 7"/>
            <p:cNvSpPr txBox="1"/>
            <p:nvPr/>
          </p:nvSpPr>
          <p:spPr>
            <a:xfrm>
              <a:off x="127000" y="9374"/>
              <a:ext cx="558800" cy="48955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523935" y="8799410"/>
            <a:ext cx="1529076" cy="1773651"/>
            <a:chOff x="0" y="0"/>
            <a:chExt cx="812800" cy="942807"/>
          </a:xfrm>
        </p:grpSpPr>
        <p:sp>
          <p:nvSpPr>
            <p:cNvPr id="9" name="Freeform 9"/>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29379B"/>
            </a:solidFill>
          </p:spPr>
          <p:txBody>
            <a:bodyPr/>
            <a:lstStyle/>
            <a:p>
              <a:endParaRPr lang="en-US"/>
            </a:p>
          </p:txBody>
        </p:sp>
        <p:sp>
          <p:nvSpPr>
            <p:cNvPr id="10" name="TextBox 10"/>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6228096" y="1286371"/>
            <a:ext cx="1959490" cy="2239960"/>
            <a:chOff x="0" y="0"/>
            <a:chExt cx="812800" cy="929140"/>
          </a:xfrm>
        </p:grpSpPr>
        <p:sp>
          <p:nvSpPr>
            <p:cNvPr id="12" name="Freeform 12"/>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29379B"/>
            </a:solidFill>
          </p:spPr>
          <p:txBody>
            <a:bodyPr/>
            <a:lstStyle/>
            <a:p>
              <a:endParaRPr lang="en-US"/>
            </a:p>
          </p:txBody>
        </p:sp>
        <p:sp>
          <p:nvSpPr>
            <p:cNvPr id="13" name="TextBox 13"/>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228096" y="3516806"/>
            <a:ext cx="1959490" cy="2239960"/>
            <a:chOff x="0" y="0"/>
            <a:chExt cx="812800" cy="929140"/>
          </a:xfrm>
        </p:grpSpPr>
        <p:sp>
          <p:nvSpPr>
            <p:cNvPr id="15" name="Freeform 15"/>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FFBF30"/>
            </a:solidFill>
          </p:spPr>
          <p:txBody>
            <a:bodyPr/>
            <a:lstStyle/>
            <a:p>
              <a:endParaRPr lang="en-US"/>
            </a:p>
          </p:txBody>
        </p:sp>
        <p:sp>
          <p:nvSpPr>
            <p:cNvPr id="16" name="TextBox 16"/>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0800000">
            <a:off x="6115050" y="6754094"/>
            <a:ext cx="3086100" cy="3563571"/>
            <a:chOff x="0" y="0"/>
            <a:chExt cx="812800" cy="938554"/>
          </a:xfrm>
        </p:grpSpPr>
        <p:sp>
          <p:nvSpPr>
            <p:cNvPr id="18" name="Freeform 18"/>
            <p:cNvSpPr/>
            <p:nvPr/>
          </p:nvSpPr>
          <p:spPr>
            <a:xfrm>
              <a:off x="0" y="0"/>
              <a:ext cx="812800" cy="938554"/>
            </a:xfrm>
            <a:custGeom>
              <a:avLst/>
              <a:gdLst/>
              <a:ahLst/>
              <a:cxnLst/>
              <a:rect l="l" t="t" r="r" b="b"/>
              <a:pathLst>
                <a:path w="812800" h="938554">
                  <a:moveTo>
                    <a:pt x="406400" y="938554"/>
                  </a:moveTo>
                  <a:lnTo>
                    <a:pt x="812800" y="0"/>
                  </a:lnTo>
                  <a:lnTo>
                    <a:pt x="0" y="0"/>
                  </a:lnTo>
                  <a:lnTo>
                    <a:pt x="406400" y="938554"/>
                  </a:lnTo>
                  <a:close/>
                </a:path>
              </a:pathLst>
            </a:custGeom>
            <a:solidFill>
              <a:srgbClr val="FFBF30"/>
            </a:solidFill>
          </p:spPr>
          <p:txBody>
            <a:bodyPr/>
            <a:lstStyle/>
            <a:p>
              <a:endParaRPr lang="en-US"/>
            </a:p>
          </p:txBody>
        </p:sp>
        <p:sp>
          <p:nvSpPr>
            <p:cNvPr id="19" name="TextBox 19"/>
            <p:cNvSpPr txBox="1"/>
            <p:nvPr/>
          </p:nvSpPr>
          <p:spPr>
            <a:xfrm>
              <a:off x="127000" y="9890"/>
              <a:ext cx="558800" cy="492907"/>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022362" y="3817579"/>
            <a:ext cx="7520781" cy="544038"/>
            <a:chOff x="0" y="0"/>
            <a:chExt cx="8427105" cy="609600"/>
          </a:xfrm>
        </p:grpSpPr>
        <p:sp>
          <p:nvSpPr>
            <p:cNvPr id="21" name="Freeform 21"/>
            <p:cNvSpPr/>
            <p:nvPr/>
          </p:nvSpPr>
          <p:spPr>
            <a:xfrm>
              <a:off x="0" y="0"/>
              <a:ext cx="8427105" cy="609600"/>
            </a:xfrm>
            <a:custGeom>
              <a:avLst/>
              <a:gdLst/>
              <a:ahLst/>
              <a:cxnLst/>
              <a:rect l="l" t="t" r="r" b="b"/>
              <a:pathLst>
                <a:path w="8427105" h="609600">
                  <a:moveTo>
                    <a:pt x="203200" y="0"/>
                  </a:moveTo>
                  <a:lnTo>
                    <a:pt x="8427105" y="0"/>
                  </a:lnTo>
                  <a:lnTo>
                    <a:pt x="8223905" y="609600"/>
                  </a:lnTo>
                  <a:lnTo>
                    <a:pt x="0" y="609600"/>
                  </a:lnTo>
                  <a:lnTo>
                    <a:pt x="203200" y="0"/>
                  </a:lnTo>
                  <a:close/>
                </a:path>
              </a:pathLst>
            </a:custGeom>
            <a:solidFill>
              <a:srgbClr val="FFBF30"/>
            </a:solidFill>
          </p:spPr>
          <p:txBody>
            <a:bodyPr/>
            <a:lstStyle/>
            <a:p>
              <a:endParaRPr lang="en-US"/>
            </a:p>
          </p:txBody>
        </p:sp>
        <p:sp>
          <p:nvSpPr>
            <p:cNvPr id="22" name="TextBox 22"/>
            <p:cNvSpPr txBox="1"/>
            <p:nvPr/>
          </p:nvSpPr>
          <p:spPr>
            <a:xfrm>
              <a:off x="101600" y="-57150"/>
              <a:ext cx="8223905" cy="666750"/>
            </a:xfrm>
            <a:prstGeom prst="rect">
              <a:avLst/>
            </a:prstGeom>
          </p:spPr>
          <p:txBody>
            <a:bodyPr lIns="55061" tIns="55061" rIns="55061" bIns="55061" rtlCol="0" anchor="ctr"/>
            <a:lstStyle/>
            <a:p>
              <a:pPr algn="ctr">
                <a:lnSpc>
                  <a:spcPts val="2659"/>
                </a:lnSpc>
              </a:pPr>
              <a:endParaRPr/>
            </a:p>
          </p:txBody>
        </p:sp>
      </p:grpSp>
      <p:sp>
        <p:nvSpPr>
          <p:cNvPr id="23" name="Freeform 23"/>
          <p:cNvSpPr/>
          <p:nvPr/>
        </p:nvSpPr>
        <p:spPr>
          <a:xfrm>
            <a:off x="0" y="0"/>
            <a:ext cx="10264353" cy="10554604"/>
          </a:xfrm>
          <a:custGeom>
            <a:avLst/>
            <a:gdLst/>
            <a:ahLst/>
            <a:cxnLst/>
            <a:rect l="l" t="t" r="r" b="b"/>
            <a:pathLst>
              <a:path w="10264353" h="10554604">
                <a:moveTo>
                  <a:pt x="0" y="0"/>
                </a:moveTo>
                <a:lnTo>
                  <a:pt x="10264353" y="0"/>
                </a:lnTo>
                <a:lnTo>
                  <a:pt x="10264353" y="10554604"/>
                </a:lnTo>
                <a:lnTo>
                  <a:pt x="0" y="10554604"/>
                </a:lnTo>
                <a:lnTo>
                  <a:pt x="0" y="0"/>
                </a:lnTo>
                <a:close/>
              </a:path>
            </a:pathLst>
          </a:custGeom>
          <a:blipFill>
            <a:blip r:embed="rId2"/>
            <a:stretch>
              <a:fillRect/>
            </a:stretch>
          </a:blipFill>
        </p:spPr>
        <p:txBody>
          <a:bodyPr/>
          <a:lstStyle/>
          <a:p>
            <a:endParaRPr lang="en-US"/>
          </a:p>
        </p:txBody>
      </p:sp>
      <p:sp>
        <p:nvSpPr>
          <p:cNvPr id="24" name="TextBox 24"/>
          <p:cNvSpPr txBox="1"/>
          <p:nvPr/>
        </p:nvSpPr>
        <p:spPr>
          <a:xfrm>
            <a:off x="10264353" y="1047451"/>
            <a:ext cx="7216536" cy="2813050"/>
          </a:xfrm>
          <a:prstGeom prst="rect">
            <a:avLst/>
          </a:prstGeom>
        </p:spPr>
        <p:txBody>
          <a:bodyPr lIns="0" tIns="0" rIns="0" bIns="0" rtlCol="0" anchor="t">
            <a:spAutoFit/>
          </a:bodyPr>
          <a:lstStyle/>
          <a:p>
            <a:pPr algn="ctr">
              <a:lnSpc>
                <a:spcPts val="10999"/>
              </a:lnSpc>
            </a:pPr>
            <a:r>
              <a:rPr lang="en-US" sz="9999">
                <a:solidFill>
                  <a:srgbClr val="29379B"/>
                </a:solidFill>
                <a:latin typeface="Anton"/>
                <a:ea typeface="Anton"/>
                <a:cs typeface="Anton"/>
                <a:sym typeface="Anton"/>
              </a:rPr>
              <a:t>988 CRISIS</a:t>
            </a:r>
          </a:p>
          <a:p>
            <a:pPr algn="ctr">
              <a:lnSpc>
                <a:spcPts val="10999"/>
              </a:lnSpc>
            </a:pPr>
            <a:r>
              <a:rPr lang="en-US" sz="9999">
                <a:solidFill>
                  <a:srgbClr val="29379B"/>
                </a:solidFill>
                <a:latin typeface="Anton"/>
                <a:ea typeface="Anton"/>
                <a:cs typeface="Anton"/>
                <a:sym typeface="Anton"/>
              </a:rPr>
              <a:t>LINE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0122826" cy="1923337"/>
          </a:xfrm>
          <a:custGeom>
            <a:avLst/>
            <a:gdLst/>
            <a:ahLst/>
            <a:cxnLst/>
            <a:rect l="l" t="t" r="r" b="b"/>
            <a:pathLst>
              <a:path w="10122826" h="1923337">
                <a:moveTo>
                  <a:pt x="0" y="0"/>
                </a:moveTo>
                <a:lnTo>
                  <a:pt x="10122826" y="0"/>
                </a:lnTo>
                <a:lnTo>
                  <a:pt x="10122826"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535790" y="1028700"/>
            <a:ext cx="6000491" cy="1923337"/>
          </a:xfrm>
          <a:custGeom>
            <a:avLst/>
            <a:gdLst/>
            <a:ahLst/>
            <a:cxnLst/>
            <a:rect l="l" t="t" r="r" b="b"/>
            <a:pathLst>
              <a:path w="6000491" h="1923337">
                <a:moveTo>
                  <a:pt x="0" y="0"/>
                </a:moveTo>
                <a:lnTo>
                  <a:pt x="6000491" y="0"/>
                </a:lnTo>
                <a:lnTo>
                  <a:pt x="6000491"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a:off x="13838257" y="2281129"/>
            <a:ext cx="9197070" cy="8047436"/>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602705" y="3163663"/>
            <a:ext cx="6077992" cy="5318243"/>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rot="-10800000">
            <a:off x="15878332" y="0"/>
            <a:ext cx="3604730" cy="3154138"/>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12" name="TextBox 12"/>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3" name="Group 13"/>
          <p:cNvGrpSpPr/>
          <p:nvPr/>
        </p:nvGrpSpPr>
        <p:grpSpPr>
          <a:xfrm>
            <a:off x="11967677" y="3361342"/>
            <a:ext cx="5348052" cy="4679562"/>
            <a:chOff x="0" y="0"/>
            <a:chExt cx="10805325" cy="9454693"/>
          </a:xfrm>
        </p:grpSpPr>
        <p:sp>
          <p:nvSpPr>
            <p:cNvPr id="14" name="Freeform 14"/>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grpSp>
        <p:nvGrpSpPr>
          <p:cNvPr id="15" name="Group 15"/>
          <p:cNvGrpSpPr/>
          <p:nvPr/>
        </p:nvGrpSpPr>
        <p:grpSpPr>
          <a:xfrm>
            <a:off x="12462050" y="8394709"/>
            <a:ext cx="863591" cy="863591"/>
            <a:chOff x="0" y="0"/>
            <a:chExt cx="1151454" cy="1151454"/>
          </a:xfrm>
        </p:grpSpPr>
        <p:grpSp>
          <p:nvGrpSpPr>
            <p:cNvPr id="16" name="Group 16"/>
            <p:cNvGrpSpPr/>
            <p:nvPr/>
          </p:nvGrpSpPr>
          <p:grpSpPr>
            <a:xfrm>
              <a:off x="0" y="0"/>
              <a:ext cx="100126" cy="1001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0" y="350443"/>
              <a:ext cx="100126" cy="1001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50443" y="0"/>
              <a:ext cx="100126" cy="1001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350443" y="350443"/>
              <a:ext cx="100126" cy="1001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00886" y="0"/>
              <a:ext cx="100126" cy="10012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700886" y="350443"/>
              <a:ext cx="100126" cy="10012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1328" y="0"/>
              <a:ext cx="100126" cy="10012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051328" y="350443"/>
              <a:ext cx="100126" cy="10012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0" y="700886"/>
              <a:ext cx="100126" cy="10012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350443" y="700886"/>
              <a:ext cx="100126" cy="10012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700886" y="700886"/>
              <a:ext cx="100126" cy="10012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051328" y="700886"/>
              <a:ext cx="100126" cy="10012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0" y="1051328"/>
              <a:ext cx="100126" cy="10012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350443" y="1051328"/>
              <a:ext cx="100126" cy="100126"/>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700886" y="1051328"/>
              <a:ext cx="100126" cy="10012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051328" y="1051328"/>
              <a:ext cx="100126" cy="100126"/>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3" name="TextBox 6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64" name="TextBox 64"/>
          <p:cNvSpPr txBox="1"/>
          <p:nvPr/>
        </p:nvSpPr>
        <p:spPr>
          <a:xfrm>
            <a:off x="3164532" y="1280236"/>
            <a:ext cx="8371749" cy="820900"/>
          </a:xfrm>
          <a:prstGeom prst="rect">
            <a:avLst/>
          </a:prstGeom>
        </p:spPr>
        <p:txBody>
          <a:bodyPr lIns="0" tIns="0" rIns="0" bIns="0" rtlCol="0" anchor="t">
            <a:spAutoFit/>
          </a:bodyPr>
          <a:lstStyle/>
          <a:p>
            <a:pPr algn="l">
              <a:lnSpc>
                <a:spcPts val="6376"/>
              </a:lnSpc>
              <a:spcBef>
                <a:spcPct val="0"/>
              </a:spcBef>
            </a:pPr>
            <a:r>
              <a:rPr lang="en-US" sz="4554" b="1">
                <a:solidFill>
                  <a:srgbClr val="FFFFFF"/>
                </a:solidFill>
                <a:latin typeface="Poppins Bold"/>
                <a:ea typeface="Poppins Bold"/>
                <a:cs typeface="Poppins Bold"/>
                <a:sym typeface="Poppins Bold"/>
              </a:rPr>
              <a:t>FREE &amp; REDUCED LUNCH</a:t>
            </a:r>
          </a:p>
        </p:txBody>
      </p:sp>
      <p:sp>
        <p:nvSpPr>
          <p:cNvPr id="65" name="TextBox 65"/>
          <p:cNvSpPr txBox="1"/>
          <p:nvPr/>
        </p:nvSpPr>
        <p:spPr>
          <a:xfrm>
            <a:off x="1028700" y="3161317"/>
            <a:ext cx="10507581" cy="6252289"/>
          </a:xfrm>
          <a:prstGeom prst="rect">
            <a:avLst/>
          </a:prstGeom>
        </p:spPr>
        <p:txBody>
          <a:bodyPr lIns="0" tIns="0" rIns="0" bIns="0" rtlCol="0" anchor="t">
            <a:spAutoFit/>
          </a:bodyPr>
          <a:lstStyle/>
          <a:p>
            <a:pPr marL="755646" lvl="1" indent="-377823" algn="just">
              <a:lnSpc>
                <a:spcPts val="4899"/>
              </a:lnSpc>
              <a:buFont typeface="Arial"/>
              <a:buChar char="•"/>
            </a:pPr>
            <a:r>
              <a:rPr lang="en-US" sz="3499">
                <a:solidFill>
                  <a:srgbClr val="000000"/>
                </a:solidFill>
                <a:latin typeface="Poppins"/>
                <a:ea typeface="Poppins"/>
                <a:cs typeface="Poppins"/>
                <a:sym typeface="Poppins"/>
              </a:rPr>
              <a:t>Families can apply through the School Cafe App</a:t>
            </a:r>
          </a:p>
          <a:p>
            <a:pPr marL="755015" lvl="1" indent="-377190" algn="just">
              <a:lnSpc>
                <a:spcPts val="4899"/>
              </a:lnSpc>
              <a:buFont typeface="Arial"/>
              <a:buChar char="•"/>
            </a:pPr>
            <a:r>
              <a:rPr lang="en-US" sz="3450" dirty="0">
                <a:solidFill>
                  <a:srgbClr val="000000"/>
                </a:solidFill>
                <a:latin typeface="Poppins"/>
                <a:ea typeface="Poppins"/>
                <a:cs typeface="Poppins"/>
                <a:sym typeface="Poppins"/>
              </a:rPr>
              <a:t>If you qualify for free/reduced lunch, your </a:t>
            </a:r>
            <a:r>
              <a:rPr lang="en-US" sz="3450">
                <a:solidFill>
                  <a:srgbClr val="000000"/>
                </a:solidFill>
                <a:latin typeface="Poppins"/>
                <a:ea typeface="Poppins"/>
                <a:cs typeface="Poppins"/>
                <a:sym typeface="Poppins"/>
              </a:rPr>
              <a:t>SAT, ACT, College Application fees, Art/Floral </a:t>
            </a:r>
            <a:r>
              <a:rPr lang="en-US" sz="3450" dirty="0">
                <a:solidFill>
                  <a:srgbClr val="000000"/>
                </a:solidFill>
                <a:latin typeface="Poppins"/>
                <a:ea typeface="Poppins"/>
                <a:cs typeface="Poppins"/>
                <a:sym typeface="Poppins"/>
              </a:rPr>
              <a:t>Design and NCAA fees will be waived. This can save hundreds! </a:t>
            </a:r>
            <a:endParaRPr lang="en-US" sz="3450" dirty="0">
              <a:solidFill>
                <a:srgbClr val="000000"/>
              </a:solidFill>
              <a:latin typeface="Poppins"/>
              <a:ea typeface="Poppins"/>
              <a:cs typeface="Poppins"/>
            </a:endParaRPr>
          </a:p>
          <a:p>
            <a:pPr marL="755646" lvl="1" indent="-377823" algn="just">
              <a:lnSpc>
                <a:spcPts val="4899"/>
              </a:lnSpc>
              <a:buFont typeface="Arial"/>
              <a:buChar char="•"/>
            </a:pPr>
            <a:r>
              <a:rPr lang="en-US" sz="3499">
                <a:solidFill>
                  <a:srgbClr val="000000"/>
                </a:solidFill>
                <a:latin typeface="Poppins"/>
                <a:ea typeface="Poppins"/>
                <a:cs typeface="Poppins"/>
                <a:sym typeface="Poppins"/>
              </a:rPr>
              <a:t>Email your counselor to request a fee waiver</a:t>
            </a:r>
          </a:p>
          <a:p>
            <a:pPr marL="755646" lvl="1" indent="-377823" algn="just">
              <a:lnSpc>
                <a:spcPts val="4899"/>
              </a:lnSpc>
              <a:buFont typeface="Arial"/>
              <a:buChar char="•"/>
            </a:pPr>
            <a:r>
              <a:rPr lang="en-US" sz="3499">
                <a:solidFill>
                  <a:srgbClr val="000000"/>
                </a:solidFill>
                <a:latin typeface="Poppins"/>
                <a:ea typeface="Poppins"/>
                <a:cs typeface="Poppins"/>
                <a:sym typeface="Poppins"/>
              </a:rPr>
              <a:t>Remember... you can only have 2 SAT and ACT waivers total throughout high school</a:t>
            </a:r>
          </a:p>
        </p:txBody>
      </p:sp>
      <p:sp>
        <p:nvSpPr>
          <p:cNvPr id="66" name="TextBox 66"/>
          <p:cNvSpPr txBox="1"/>
          <p:nvPr/>
        </p:nvSpPr>
        <p:spPr>
          <a:xfrm>
            <a:off x="3872153" y="1866543"/>
            <a:ext cx="8371749" cy="633603"/>
          </a:xfrm>
          <a:prstGeom prst="rect">
            <a:avLst/>
          </a:prstGeom>
        </p:spPr>
        <p:txBody>
          <a:bodyPr lIns="0" tIns="0" rIns="0" bIns="0" rtlCol="0" anchor="t">
            <a:spAutoFit/>
          </a:bodyPr>
          <a:lstStyle/>
          <a:p>
            <a:pPr algn="l">
              <a:lnSpc>
                <a:spcPts val="4977"/>
              </a:lnSpc>
              <a:spcBef>
                <a:spcPct val="0"/>
              </a:spcBef>
            </a:pPr>
            <a:r>
              <a:rPr lang="en-US" sz="3554" b="1">
                <a:solidFill>
                  <a:srgbClr val="FFFFFF"/>
                </a:solidFill>
                <a:latin typeface="Poppins Bold"/>
                <a:ea typeface="Poppins Bold"/>
                <a:cs typeface="Poppins Bold"/>
                <a:sym typeface="Poppins Bold"/>
              </a:rPr>
              <a:t>-MORE THAN JUST A MEAL-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0122826" cy="1923337"/>
          </a:xfrm>
          <a:custGeom>
            <a:avLst/>
            <a:gdLst/>
            <a:ahLst/>
            <a:cxnLst/>
            <a:rect l="l" t="t" r="r" b="b"/>
            <a:pathLst>
              <a:path w="10122826" h="1923337">
                <a:moveTo>
                  <a:pt x="0" y="0"/>
                </a:moveTo>
                <a:lnTo>
                  <a:pt x="10122826" y="0"/>
                </a:lnTo>
                <a:lnTo>
                  <a:pt x="10122826"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535790" y="1028700"/>
            <a:ext cx="6000491" cy="1923337"/>
          </a:xfrm>
          <a:custGeom>
            <a:avLst/>
            <a:gdLst/>
            <a:ahLst/>
            <a:cxnLst/>
            <a:rect l="l" t="t" r="r" b="b"/>
            <a:pathLst>
              <a:path w="6000491" h="1923337">
                <a:moveTo>
                  <a:pt x="0" y="0"/>
                </a:moveTo>
                <a:lnTo>
                  <a:pt x="6000491" y="0"/>
                </a:lnTo>
                <a:lnTo>
                  <a:pt x="6000491" y="1923337"/>
                </a:lnTo>
                <a:lnTo>
                  <a:pt x="0" y="1923337"/>
                </a:lnTo>
                <a:lnTo>
                  <a:pt x="0"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a:off x="13838257" y="2281129"/>
            <a:ext cx="9197070" cy="8047436"/>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810314" y="3154139"/>
            <a:ext cx="6077992" cy="5318243"/>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rot="-10800000">
            <a:off x="16085941" y="1"/>
            <a:ext cx="3604730" cy="3154138"/>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12" name="TextBox 12"/>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3" name="Group 13"/>
          <p:cNvGrpSpPr/>
          <p:nvPr/>
        </p:nvGrpSpPr>
        <p:grpSpPr>
          <a:xfrm>
            <a:off x="12175284" y="3355906"/>
            <a:ext cx="5348052" cy="4679562"/>
            <a:chOff x="0" y="0"/>
            <a:chExt cx="10805325" cy="9454693"/>
          </a:xfrm>
        </p:grpSpPr>
        <p:sp>
          <p:nvSpPr>
            <p:cNvPr id="14" name="Freeform 14"/>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sp>
        <p:nvSpPr>
          <p:cNvPr id="15" name="TextBox 15"/>
          <p:cNvSpPr txBox="1"/>
          <p:nvPr/>
        </p:nvSpPr>
        <p:spPr>
          <a:xfrm>
            <a:off x="3007178" y="1289791"/>
            <a:ext cx="6820373" cy="1284319"/>
          </a:xfrm>
          <a:prstGeom prst="rect">
            <a:avLst/>
          </a:prstGeom>
        </p:spPr>
        <p:txBody>
          <a:bodyPr lIns="0" tIns="0" rIns="0" bIns="0" rtlCol="0" anchor="t">
            <a:spAutoFit/>
          </a:bodyPr>
          <a:lstStyle/>
          <a:p>
            <a:pPr algn="ctr">
              <a:lnSpc>
                <a:spcPts val="4893"/>
              </a:lnSpc>
            </a:pPr>
            <a:r>
              <a:rPr lang="en-US" sz="4254" b="1">
                <a:solidFill>
                  <a:srgbClr val="FFFFFF"/>
                </a:solidFill>
                <a:latin typeface="Poppins Bold"/>
                <a:ea typeface="Poppins Bold"/>
                <a:cs typeface="Poppins Bold"/>
                <a:sym typeface="Poppins Bold"/>
              </a:rPr>
              <a:t>COLLEGE APPLICATION</a:t>
            </a:r>
          </a:p>
          <a:p>
            <a:pPr algn="ctr">
              <a:lnSpc>
                <a:spcPts val="4893"/>
              </a:lnSpc>
            </a:pPr>
            <a:r>
              <a:rPr lang="en-US" sz="4254" b="1">
                <a:solidFill>
                  <a:srgbClr val="FFFFFF"/>
                </a:solidFill>
                <a:latin typeface="Poppins Bold"/>
                <a:ea typeface="Poppins Bold"/>
                <a:cs typeface="Poppins Bold"/>
                <a:sym typeface="Poppins Bold"/>
              </a:rPr>
              <a:t>PLATFORMS</a:t>
            </a:r>
          </a:p>
        </p:txBody>
      </p:sp>
      <p:sp>
        <p:nvSpPr>
          <p:cNvPr id="16" name="TextBox 16"/>
          <p:cNvSpPr txBox="1"/>
          <p:nvPr/>
        </p:nvSpPr>
        <p:spPr>
          <a:xfrm>
            <a:off x="399694" y="2822865"/>
            <a:ext cx="12454523" cy="7444105"/>
          </a:xfrm>
          <a:prstGeom prst="rect">
            <a:avLst/>
          </a:prstGeom>
        </p:spPr>
        <p:txBody>
          <a:bodyPr lIns="0" tIns="0" rIns="0" bIns="0" rtlCol="0" anchor="t">
            <a:spAutoFit/>
          </a:bodyPr>
          <a:lstStyle/>
          <a:p>
            <a:pPr marL="604521" lvl="1" indent="-302261" algn="just">
              <a:lnSpc>
                <a:spcPts val="3920"/>
              </a:lnSpc>
              <a:buFont typeface="Arial"/>
              <a:buChar char="•"/>
            </a:pPr>
            <a:r>
              <a:rPr lang="en-US" sz="2800" spc="-8">
                <a:solidFill>
                  <a:srgbClr val="000000"/>
                </a:solidFill>
                <a:latin typeface="Poppins"/>
                <a:ea typeface="Poppins"/>
                <a:cs typeface="Poppins"/>
                <a:sym typeface="Poppins"/>
              </a:rPr>
              <a:t>Common App (links with SchooLinks)</a:t>
            </a:r>
          </a:p>
          <a:p>
            <a:pPr marL="1209042" lvl="2" indent="-403014" algn="just">
              <a:lnSpc>
                <a:spcPts val="3920"/>
              </a:lnSpc>
              <a:buFont typeface="Arial"/>
              <a:buChar char="⚬"/>
            </a:pPr>
            <a:r>
              <a:rPr lang="en-US" sz="2800" b="1" u="sng" spc="-8">
                <a:solidFill>
                  <a:srgbClr val="29379B"/>
                </a:solidFill>
                <a:latin typeface="Poppins Bold"/>
                <a:ea typeface="Poppins Bold"/>
                <a:cs typeface="Poppins Bold"/>
                <a:sym typeface="Poppins Bold"/>
              </a:rPr>
              <a:t>commonapp.org</a:t>
            </a:r>
          </a:p>
          <a:p>
            <a:pPr marL="1209042" lvl="2" indent="-403014" algn="just">
              <a:lnSpc>
                <a:spcPts val="3920"/>
              </a:lnSpc>
              <a:buFont typeface="Arial"/>
              <a:buChar char="⚬"/>
            </a:pPr>
            <a:r>
              <a:rPr lang="en-US" sz="2800" spc="-8">
                <a:solidFill>
                  <a:srgbClr val="000000"/>
                </a:solidFill>
                <a:latin typeface="Poppins"/>
                <a:ea typeface="Poppins"/>
                <a:cs typeface="Poppins"/>
                <a:sym typeface="Poppins"/>
              </a:rPr>
              <a:t>20 Texas universities and more than 1000 others worldwide</a:t>
            </a:r>
          </a:p>
          <a:p>
            <a:pPr marL="604521" lvl="1" indent="-302261" algn="just">
              <a:lnSpc>
                <a:spcPts val="3920"/>
              </a:lnSpc>
              <a:buFont typeface="Arial"/>
              <a:buChar char="•"/>
            </a:pPr>
            <a:r>
              <a:rPr lang="en-US" sz="2800" spc="-8">
                <a:solidFill>
                  <a:srgbClr val="000000"/>
                </a:solidFill>
                <a:latin typeface="Poppins"/>
                <a:ea typeface="Poppins"/>
                <a:cs typeface="Poppins"/>
                <a:sym typeface="Poppins"/>
              </a:rPr>
              <a:t>Apply Texas</a:t>
            </a:r>
          </a:p>
          <a:p>
            <a:pPr marL="1209042" lvl="2" indent="-403014" algn="just">
              <a:lnSpc>
                <a:spcPts val="3920"/>
              </a:lnSpc>
              <a:buFont typeface="Arial"/>
              <a:buChar char="⚬"/>
            </a:pPr>
            <a:r>
              <a:rPr lang="en-US" sz="2800" b="1" spc="-8">
                <a:solidFill>
                  <a:srgbClr val="29379B"/>
                </a:solidFill>
                <a:latin typeface="Poppins Bold"/>
                <a:ea typeface="Poppins Bold"/>
                <a:cs typeface="Poppins Bold"/>
                <a:sym typeface="Poppins Bold"/>
              </a:rPr>
              <a:t>applytexas.org</a:t>
            </a:r>
          </a:p>
          <a:p>
            <a:pPr marL="1209042" lvl="2" indent="-403014" algn="just">
              <a:lnSpc>
                <a:spcPts val="3920"/>
              </a:lnSpc>
              <a:buFont typeface="Arial"/>
              <a:buChar char="⚬"/>
            </a:pPr>
            <a:r>
              <a:rPr lang="en-US" sz="2800" spc="-8">
                <a:solidFill>
                  <a:srgbClr val="000000"/>
                </a:solidFill>
                <a:latin typeface="Poppins"/>
                <a:ea typeface="Poppins"/>
                <a:cs typeface="Poppins"/>
                <a:sym typeface="Poppins"/>
              </a:rPr>
              <a:t>All Texas public and most Texas private colleges and universities</a:t>
            </a:r>
          </a:p>
          <a:p>
            <a:pPr marL="604521" lvl="1" indent="-302261" algn="just">
              <a:lnSpc>
                <a:spcPts val="3920"/>
              </a:lnSpc>
              <a:buFont typeface="Arial"/>
              <a:buChar char="•"/>
            </a:pPr>
            <a:r>
              <a:rPr lang="en-US" sz="2800" spc="-8">
                <a:solidFill>
                  <a:srgbClr val="000000"/>
                </a:solidFill>
                <a:latin typeface="Poppins"/>
                <a:ea typeface="Poppins"/>
                <a:cs typeface="Poppins"/>
                <a:sym typeface="Poppins"/>
              </a:rPr>
              <a:t>Coalition Application</a:t>
            </a:r>
          </a:p>
          <a:p>
            <a:pPr marL="1209042" lvl="2" indent="-403014" algn="just">
              <a:lnSpc>
                <a:spcPts val="3920"/>
              </a:lnSpc>
              <a:buFont typeface="Arial"/>
              <a:buChar char="⚬"/>
            </a:pPr>
            <a:r>
              <a:rPr lang="en-US" sz="2800" b="1" spc="-8">
                <a:solidFill>
                  <a:srgbClr val="29379B"/>
                </a:solidFill>
                <a:latin typeface="Poppins Bold"/>
                <a:ea typeface="Poppins Bold"/>
                <a:cs typeface="Poppins Bold"/>
                <a:sym typeface="Poppins Bold"/>
              </a:rPr>
              <a:t>coalitionforcollegeaccess.org</a:t>
            </a:r>
          </a:p>
          <a:p>
            <a:pPr marL="1209042" lvl="2" indent="-403014" algn="just">
              <a:lnSpc>
                <a:spcPts val="3920"/>
              </a:lnSpc>
              <a:buFont typeface="Arial"/>
              <a:buChar char="⚬"/>
            </a:pPr>
            <a:r>
              <a:rPr lang="en-US" sz="2800" spc="-8">
                <a:solidFill>
                  <a:srgbClr val="000000"/>
                </a:solidFill>
                <a:latin typeface="Poppins"/>
                <a:ea typeface="Poppins"/>
                <a:cs typeface="Poppins"/>
                <a:sym typeface="Poppins"/>
              </a:rPr>
              <a:t>Six Texas universities and more  than 175 others nationally</a:t>
            </a:r>
          </a:p>
          <a:p>
            <a:pPr marL="604521" lvl="1" indent="-302261" algn="just">
              <a:lnSpc>
                <a:spcPts val="3920"/>
              </a:lnSpc>
              <a:buFont typeface="Arial"/>
              <a:buChar char="•"/>
            </a:pPr>
            <a:r>
              <a:rPr lang="en-US" sz="2800" spc="-8">
                <a:solidFill>
                  <a:srgbClr val="000000"/>
                </a:solidFill>
                <a:latin typeface="Poppins"/>
                <a:ea typeface="Poppins"/>
                <a:cs typeface="Poppins"/>
                <a:sym typeface="Poppins"/>
              </a:rPr>
              <a:t>Common Black College Application</a:t>
            </a:r>
          </a:p>
          <a:p>
            <a:pPr marL="1209042" lvl="2" indent="-403014" algn="just">
              <a:lnSpc>
                <a:spcPts val="3920"/>
              </a:lnSpc>
              <a:buFont typeface="Arial"/>
              <a:buChar char="⚬"/>
            </a:pPr>
            <a:r>
              <a:rPr lang="en-US" sz="2800" b="1" spc="-8">
                <a:solidFill>
                  <a:srgbClr val="29379B"/>
                </a:solidFill>
                <a:latin typeface="Poppins Bold"/>
                <a:ea typeface="Poppins Bold"/>
                <a:cs typeface="Poppins Bold"/>
                <a:sym typeface="Poppins Bold"/>
              </a:rPr>
              <a:t>commonblackcollegeapp.com</a:t>
            </a:r>
          </a:p>
          <a:p>
            <a:pPr marL="1209042" lvl="2" indent="-403014" algn="just">
              <a:lnSpc>
                <a:spcPts val="3920"/>
              </a:lnSpc>
              <a:buFont typeface="Arial"/>
              <a:buChar char="⚬"/>
            </a:pPr>
            <a:r>
              <a:rPr lang="en-US" sz="2800" spc="-8">
                <a:solidFill>
                  <a:srgbClr val="000000"/>
                </a:solidFill>
                <a:latin typeface="Poppins"/>
                <a:ea typeface="Poppins"/>
                <a:cs typeface="Poppins"/>
                <a:sym typeface="Poppins"/>
              </a:rPr>
              <a:t>More than 50 HBCUs on one application</a:t>
            </a:r>
          </a:p>
          <a:p>
            <a:pPr marL="604521" lvl="1" indent="-302261" algn="just">
              <a:lnSpc>
                <a:spcPts val="3920"/>
              </a:lnSpc>
              <a:buFont typeface="Arial"/>
              <a:buChar char="•"/>
            </a:pPr>
            <a:r>
              <a:rPr lang="en-US" sz="2800" spc="-8">
                <a:solidFill>
                  <a:srgbClr val="000000"/>
                </a:solidFill>
                <a:latin typeface="Poppins"/>
                <a:ea typeface="Poppins"/>
                <a:cs typeface="Poppins"/>
                <a:sym typeface="Poppins"/>
              </a:rPr>
              <a:t>College- and University-specific websites</a:t>
            </a:r>
          </a:p>
          <a:p>
            <a:pPr marL="1209042" lvl="2" indent="-403014" algn="just">
              <a:lnSpc>
                <a:spcPts val="3920"/>
              </a:lnSpc>
              <a:buFont typeface="Arial"/>
              <a:buChar char="⚬"/>
            </a:pPr>
            <a:r>
              <a:rPr lang="en-US" sz="2800" spc="-8">
                <a:solidFill>
                  <a:srgbClr val="000000"/>
                </a:solidFill>
                <a:latin typeface="Poppins"/>
                <a:ea typeface="Poppins"/>
                <a:cs typeface="Poppins"/>
                <a:sym typeface="Poppins"/>
              </a:rPr>
              <a:t>Many schools have their own application process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911" y="2982462"/>
            <a:ext cx="6459461" cy="7335203"/>
            <a:chOff x="0" y="0"/>
            <a:chExt cx="16104616" cy="18288000"/>
          </a:xfrm>
        </p:grpSpPr>
        <p:sp>
          <p:nvSpPr>
            <p:cNvPr id="3" name="Freeform 3"/>
            <p:cNvSpPr/>
            <p:nvPr/>
          </p:nvSpPr>
          <p:spPr>
            <a:xfrm flipH="1">
              <a:off x="0" y="0"/>
              <a:ext cx="16104615" cy="18288000"/>
            </a:xfrm>
            <a:custGeom>
              <a:avLst/>
              <a:gdLst/>
              <a:ahLst/>
              <a:cxnLst/>
              <a:rect l="l" t="t" r="r" b="b"/>
              <a:pathLst>
                <a:path w="16104615" h="18288000">
                  <a:moveTo>
                    <a:pt x="16104615" y="0"/>
                  </a:moveTo>
                  <a:lnTo>
                    <a:pt x="16104615" y="18288000"/>
                  </a:lnTo>
                  <a:lnTo>
                    <a:pt x="0" y="18288000"/>
                  </a:lnTo>
                  <a:lnTo>
                    <a:pt x="7751572" y="0"/>
                  </a:lnTo>
                  <a:close/>
                </a:path>
              </a:pathLst>
            </a:custGeom>
            <a:blipFill>
              <a:blip r:embed="rId2"/>
              <a:stretch>
                <a:fillRect l="-47298" r="-23144"/>
              </a:stretch>
            </a:blipFill>
          </p:spPr>
          <p:txBody>
            <a:bodyPr/>
            <a:lstStyle/>
            <a:p>
              <a:endParaRPr lang="en-US"/>
            </a:p>
          </p:txBody>
        </p:sp>
      </p:grpSp>
      <p:grpSp>
        <p:nvGrpSpPr>
          <p:cNvPr id="4" name="Group 4"/>
          <p:cNvGrpSpPr/>
          <p:nvPr/>
        </p:nvGrpSpPr>
        <p:grpSpPr>
          <a:xfrm rot="-1404178">
            <a:off x="3930654" y="-3636010"/>
            <a:ext cx="1032534" cy="18478866"/>
            <a:chOff x="0" y="0"/>
            <a:chExt cx="271943" cy="4866862"/>
          </a:xfrm>
        </p:grpSpPr>
        <p:sp>
          <p:nvSpPr>
            <p:cNvPr id="5" name="Freeform 5"/>
            <p:cNvSpPr/>
            <p:nvPr/>
          </p:nvSpPr>
          <p:spPr>
            <a:xfrm>
              <a:off x="0" y="0"/>
              <a:ext cx="271943" cy="4866862"/>
            </a:xfrm>
            <a:custGeom>
              <a:avLst/>
              <a:gdLst/>
              <a:ahLst/>
              <a:cxnLst/>
              <a:rect l="l" t="t" r="r" b="b"/>
              <a:pathLst>
                <a:path w="271943" h="4866862">
                  <a:moveTo>
                    <a:pt x="0" y="0"/>
                  </a:moveTo>
                  <a:lnTo>
                    <a:pt x="271943" y="0"/>
                  </a:lnTo>
                  <a:lnTo>
                    <a:pt x="271943" y="4866862"/>
                  </a:lnTo>
                  <a:lnTo>
                    <a:pt x="0" y="4866862"/>
                  </a:lnTo>
                  <a:close/>
                </a:path>
              </a:pathLst>
            </a:custGeom>
            <a:solidFill>
              <a:srgbClr val="29379B"/>
            </a:solidFill>
          </p:spPr>
          <p:txBody>
            <a:bodyPr/>
            <a:lstStyle/>
            <a:p>
              <a:endParaRPr lang="en-US"/>
            </a:p>
          </p:txBody>
        </p:sp>
        <p:sp>
          <p:nvSpPr>
            <p:cNvPr id="6" name="TextBox 6"/>
            <p:cNvSpPr txBox="1"/>
            <p:nvPr/>
          </p:nvSpPr>
          <p:spPr>
            <a:xfrm>
              <a:off x="0" y="-57150"/>
              <a:ext cx="271943" cy="492401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570994" y="0"/>
            <a:ext cx="3086100" cy="3536156"/>
            <a:chOff x="0" y="0"/>
            <a:chExt cx="812800" cy="931333"/>
          </a:xfrm>
        </p:grpSpPr>
        <p:sp>
          <p:nvSpPr>
            <p:cNvPr id="8" name="Freeform 8"/>
            <p:cNvSpPr/>
            <p:nvPr/>
          </p:nvSpPr>
          <p:spPr>
            <a:xfrm>
              <a:off x="0" y="0"/>
              <a:ext cx="812800" cy="931333"/>
            </a:xfrm>
            <a:custGeom>
              <a:avLst/>
              <a:gdLst/>
              <a:ahLst/>
              <a:cxnLst/>
              <a:rect l="l" t="t" r="r" b="b"/>
              <a:pathLst>
                <a:path w="812800" h="931333">
                  <a:moveTo>
                    <a:pt x="406400" y="931333"/>
                  </a:moveTo>
                  <a:lnTo>
                    <a:pt x="812800" y="0"/>
                  </a:lnTo>
                  <a:lnTo>
                    <a:pt x="0" y="0"/>
                  </a:lnTo>
                  <a:lnTo>
                    <a:pt x="406400" y="931333"/>
                  </a:lnTo>
                  <a:close/>
                </a:path>
              </a:pathLst>
            </a:custGeom>
            <a:solidFill>
              <a:srgbClr val="FFBF30"/>
            </a:solidFill>
          </p:spPr>
          <p:txBody>
            <a:bodyPr/>
            <a:lstStyle/>
            <a:p>
              <a:endParaRPr lang="en-US"/>
            </a:p>
          </p:txBody>
        </p:sp>
        <p:sp>
          <p:nvSpPr>
            <p:cNvPr id="9" name="TextBox 9"/>
            <p:cNvSpPr txBox="1"/>
            <p:nvPr/>
          </p:nvSpPr>
          <p:spPr>
            <a:xfrm>
              <a:off x="127000" y="9374"/>
              <a:ext cx="558800" cy="48955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401334" y="8799410"/>
            <a:ext cx="1529076" cy="1773651"/>
            <a:chOff x="0" y="0"/>
            <a:chExt cx="812800" cy="942807"/>
          </a:xfrm>
        </p:grpSpPr>
        <p:sp>
          <p:nvSpPr>
            <p:cNvPr id="11" name="Freeform 11"/>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29379B"/>
            </a:solidFill>
          </p:spPr>
          <p:txBody>
            <a:bodyPr/>
            <a:lstStyle/>
            <a:p>
              <a:endParaRPr lang="en-US"/>
            </a:p>
          </p:txBody>
        </p:sp>
        <p:sp>
          <p:nvSpPr>
            <p:cNvPr id="12" name="TextBox 12"/>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7165872" y="8799410"/>
            <a:ext cx="1529076" cy="1773651"/>
            <a:chOff x="0" y="0"/>
            <a:chExt cx="812800" cy="942807"/>
          </a:xfrm>
        </p:grpSpPr>
        <p:sp>
          <p:nvSpPr>
            <p:cNvPr id="14" name="Freeform 14"/>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FFBF30"/>
            </a:solidFill>
          </p:spPr>
          <p:txBody>
            <a:bodyPr/>
            <a:lstStyle/>
            <a:p>
              <a:endParaRPr lang="en-US"/>
            </a:p>
          </p:txBody>
        </p:sp>
        <p:sp>
          <p:nvSpPr>
            <p:cNvPr id="15" name="TextBox 15"/>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4114044" y="1286371"/>
            <a:ext cx="1959490" cy="2239960"/>
            <a:chOff x="0" y="0"/>
            <a:chExt cx="812800" cy="929140"/>
          </a:xfrm>
        </p:grpSpPr>
        <p:sp>
          <p:nvSpPr>
            <p:cNvPr id="17" name="Freeform 17"/>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29379B"/>
            </a:solidFill>
          </p:spPr>
          <p:txBody>
            <a:bodyPr/>
            <a:lstStyle/>
            <a:p>
              <a:endParaRPr lang="en-US"/>
            </a:p>
          </p:txBody>
        </p:sp>
        <p:sp>
          <p:nvSpPr>
            <p:cNvPr id="18" name="TextBox 18"/>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094994" y="3516806"/>
            <a:ext cx="1959490" cy="2239960"/>
            <a:chOff x="0" y="0"/>
            <a:chExt cx="812800" cy="929140"/>
          </a:xfrm>
        </p:grpSpPr>
        <p:sp>
          <p:nvSpPr>
            <p:cNvPr id="20" name="Freeform 20"/>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FFBF30"/>
            </a:solidFill>
          </p:spPr>
          <p:txBody>
            <a:bodyPr/>
            <a:lstStyle/>
            <a:p>
              <a:endParaRPr lang="en-US"/>
            </a:p>
          </p:txBody>
        </p:sp>
        <p:sp>
          <p:nvSpPr>
            <p:cNvPr id="21" name="TextBox 21"/>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0800000">
            <a:off x="3978865" y="6754094"/>
            <a:ext cx="3086100" cy="3563571"/>
            <a:chOff x="0" y="0"/>
            <a:chExt cx="812800" cy="938554"/>
          </a:xfrm>
        </p:grpSpPr>
        <p:sp>
          <p:nvSpPr>
            <p:cNvPr id="23" name="Freeform 23"/>
            <p:cNvSpPr/>
            <p:nvPr/>
          </p:nvSpPr>
          <p:spPr>
            <a:xfrm>
              <a:off x="0" y="0"/>
              <a:ext cx="812800" cy="938554"/>
            </a:xfrm>
            <a:custGeom>
              <a:avLst/>
              <a:gdLst/>
              <a:ahLst/>
              <a:cxnLst/>
              <a:rect l="l" t="t" r="r" b="b"/>
              <a:pathLst>
                <a:path w="812800" h="938554">
                  <a:moveTo>
                    <a:pt x="406400" y="938554"/>
                  </a:moveTo>
                  <a:lnTo>
                    <a:pt x="812800" y="0"/>
                  </a:lnTo>
                  <a:lnTo>
                    <a:pt x="0" y="0"/>
                  </a:lnTo>
                  <a:lnTo>
                    <a:pt x="406400" y="938554"/>
                  </a:lnTo>
                  <a:close/>
                </a:path>
              </a:pathLst>
            </a:custGeom>
            <a:solidFill>
              <a:srgbClr val="FFBF30"/>
            </a:solidFill>
          </p:spPr>
          <p:txBody>
            <a:bodyPr/>
            <a:lstStyle/>
            <a:p>
              <a:endParaRPr lang="en-US"/>
            </a:p>
          </p:txBody>
        </p:sp>
        <p:sp>
          <p:nvSpPr>
            <p:cNvPr id="24" name="TextBox 24"/>
            <p:cNvSpPr txBox="1"/>
            <p:nvPr/>
          </p:nvSpPr>
          <p:spPr>
            <a:xfrm>
              <a:off x="127000" y="9890"/>
              <a:ext cx="558800" cy="492907"/>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455240" y="622796"/>
            <a:ext cx="7216536" cy="1422400"/>
          </a:xfrm>
          <a:prstGeom prst="rect">
            <a:avLst/>
          </a:prstGeom>
        </p:spPr>
        <p:txBody>
          <a:bodyPr lIns="0" tIns="0" rIns="0" bIns="0" rtlCol="0" anchor="t">
            <a:spAutoFit/>
          </a:bodyPr>
          <a:lstStyle/>
          <a:p>
            <a:pPr algn="r">
              <a:lnSpc>
                <a:spcPts val="10999"/>
              </a:lnSpc>
            </a:pPr>
            <a:r>
              <a:rPr lang="en-US" sz="9999">
                <a:solidFill>
                  <a:srgbClr val="29379B"/>
                </a:solidFill>
                <a:latin typeface="Anton"/>
                <a:ea typeface="Anton"/>
                <a:cs typeface="Anton"/>
                <a:sym typeface="Anton"/>
              </a:rPr>
              <a:t>FERPA WAIVER</a:t>
            </a:r>
          </a:p>
        </p:txBody>
      </p:sp>
      <p:grpSp>
        <p:nvGrpSpPr>
          <p:cNvPr id="26" name="Group 26"/>
          <p:cNvGrpSpPr/>
          <p:nvPr/>
        </p:nvGrpSpPr>
        <p:grpSpPr>
          <a:xfrm>
            <a:off x="7064965" y="1862313"/>
            <a:ext cx="7520781" cy="544038"/>
            <a:chOff x="0" y="0"/>
            <a:chExt cx="8427105" cy="609600"/>
          </a:xfrm>
        </p:grpSpPr>
        <p:sp>
          <p:nvSpPr>
            <p:cNvPr id="27" name="Freeform 27"/>
            <p:cNvSpPr/>
            <p:nvPr/>
          </p:nvSpPr>
          <p:spPr>
            <a:xfrm>
              <a:off x="0" y="0"/>
              <a:ext cx="8427105" cy="609600"/>
            </a:xfrm>
            <a:custGeom>
              <a:avLst/>
              <a:gdLst/>
              <a:ahLst/>
              <a:cxnLst/>
              <a:rect l="l" t="t" r="r" b="b"/>
              <a:pathLst>
                <a:path w="8427105" h="609600">
                  <a:moveTo>
                    <a:pt x="203200" y="0"/>
                  </a:moveTo>
                  <a:lnTo>
                    <a:pt x="8427105" y="0"/>
                  </a:lnTo>
                  <a:lnTo>
                    <a:pt x="8223905" y="609600"/>
                  </a:lnTo>
                  <a:lnTo>
                    <a:pt x="0" y="609600"/>
                  </a:lnTo>
                  <a:lnTo>
                    <a:pt x="203200" y="0"/>
                  </a:lnTo>
                  <a:close/>
                </a:path>
              </a:pathLst>
            </a:custGeom>
            <a:solidFill>
              <a:srgbClr val="FFBF30"/>
            </a:solidFill>
          </p:spPr>
          <p:txBody>
            <a:bodyPr/>
            <a:lstStyle/>
            <a:p>
              <a:endParaRPr lang="en-US"/>
            </a:p>
          </p:txBody>
        </p:sp>
        <p:sp>
          <p:nvSpPr>
            <p:cNvPr id="28" name="TextBox 28"/>
            <p:cNvSpPr txBox="1"/>
            <p:nvPr/>
          </p:nvSpPr>
          <p:spPr>
            <a:xfrm>
              <a:off x="101600" y="-57150"/>
              <a:ext cx="8223905" cy="666750"/>
            </a:xfrm>
            <a:prstGeom prst="rect">
              <a:avLst/>
            </a:prstGeom>
          </p:spPr>
          <p:txBody>
            <a:bodyPr lIns="55061" tIns="55061" rIns="55061" bIns="55061" rtlCol="0" anchor="ctr"/>
            <a:lstStyle/>
            <a:p>
              <a:pPr algn="ctr">
                <a:lnSpc>
                  <a:spcPts val="2659"/>
                </a:lnSpc>
              </a:pPr>
              <a:endParaRPr/>
            </a:p>
          </p:txBody>
        </p:sp>
      </p:grpSp>
      <p:sp>
        <p:nvSpPr>
          <p:cNvPr id="29" name="TextBox 29"/>
          <p:cNvSpPr txBox="1"/>
          <p:nvPr/>
        </p:nvSpPr>
        <p:spPr>
          <a:xfrm>
            <a:off x="6401334" y="2715596"/>
            <a:ext cx="11516319" cy="6858635"/>
          </a:xfrm>
          <a:prstGeom prst="rect">
            <a:avLst/>
          </a:prstGeom>
        </p:spPr>
        <p:txBody>
          <a:bodyPr lIns="0" tIns="0" rIns="0" bIns="0" rtlCol="0" anchor="t">
            <a:spAutoFit/>
          </a:bodyPr>
          <a:lstStyle/>
          <a:p>
            <a:pPr marL="561341" lvl="1" indent="-280670" algn="just">
              <a:lnSpc>
                <a:spcPts val="3640"/>
              </a:lnSpc>
              <a:buFont typeface="Arial"/>
              <a:buChar char="•"/>
            </a:pPr>
            <a:r>
              <a:rPr lang="en-US" sz="2600">
                <a:solidFill>
                  <a:srgbClr val="000000"/>
                </a:solidFill>
                <a:latin typeface="Poppins"/>
                <a:ea typeface="Poppins"/>
                <a:cs typeface="Poppins"/>
                <a:sym typeface="Poppins"/>
              </a:rPr>
              <a:t>Since FERPA is a complex law, we want to provide some key information before you respond to the FERPA waiver question.</a:t>
            </a:r>
          </a:p>
          <a:p>
            <a:pPr marL="561341" lvl="1" indent="-280670" algn="just">
              <a:lnSpc>
                <a:spcPts val="3640"/>
              </a:lnSpc>
              <a:buFont typeface="Arial"/>
              <a:buChar char="•"/>
            </a:pPr>
            <a:r>
              <a:rPr lang="en-US" sz="2600" b="1">
                <a:solidFill>
                  <a:srgbClr val="000000"/>
                </a:solidFill>
                <a:latin typeface="Poppins Bold"/>
                <a:ea typeface="Poppins Bold"/>
                <a:cs typeface="Poppins Bold"/>
                <a:sym typeface="Poppins Bold"/>
              </a:rPr>
              <a:t>How does FERPA relate your college application? </a:t>
            </a:r>
            <a:r>
              <a:rPr lang="en-US" sz="2600">
                <a:solidFill>
                  <a:srgbClr val="000000"/>
                </a:solidFill>
                <a:latin typeface="Poppins"/>
                <a:ea typeface="Poppins"/>
                <a:cs typeface="Poppins"/>
                <a:sym typeface="Poppins"/>
              </a:rPr>
              <a:t>FERPA regulates the privacy of student education records, which could include your application to the college where you enroll. FERPA also gives you the right to review confidential letters of recommendation provided as part of that application after you enroll</a:t>
            </a:r>
          </a:p>
          <a:p>
            <a:pPr marL="561341" lvl="1" indent="-280670" algn="just">
              <a:lnSpc>
                <a:spcPts val="3640"/>
              </a:lnSpc>
              <a:buFont typeface="Arial"/>
              <a:buChar char="•"/>
            </a:pPr>
            <a:r>
              <a:rPr lang="en-US" sz="2600" b="1">
                <a:solidFill>
                  <a:srgbClr val="000000"/>
                </a:solidFill>
                <a:latin typeface="Poppins Bold"/>
                <a:ea typeface="Poppins Bold"/>
                <a:cs typeface="Poppins Bold"/>
                <a:sym typeface="Poppins Bold"/>
              </a:rPr>
              <a:t>In the application, you’ll be asked if you want to waive the right to review confidential letters of recommendation, What should you know about this waiver? </a:t>
            </a:r>
            <a:r>
              <a:rPr lang="en-US" sz="2600">
                <a:solidFill>
                  <a:srgbClr val="000000"/>
                </a:solidFill>
                <a:latin typeface="Poppins"/>
                <a:ea typeface="Poppins"/>
                <a:cs typeface="Poppins"/>
                <a:sym typeface="Poppins"/>
              </a:rPr>
              <a:t> Waiving your right lets colleges know that you do not intend to read your recommendations, which helps reassure colleges that the letters are candid and truthful. Some recommenders may decline to write a letter for you if you do not waiver your rights. Check with your counselor or teachers to see if any of them follow such a policy</a:t>
            </a:r>
          </a:p>
        </p:txBody>
      </p:sp>
      <p:sp>
        <p:nvSpPr>
          <p:cNvPr id="30" name="TextBox 30"/>
          <p:cNvSpPr txBox="1"/>
          <p:nvPr/>
        </p:nvSpPr>
        <p:spPr>
          <a:xfrm>
            <a:off x="7064965" y="1897076"/>
            <a:ext cx="7520781" cy="442600"/>
          </a:xfrm>
          <a:prstGeom prst="rect">
            <a:avLst/>
          </a:prstGeom>
        </p:spPr>
        <p:txBody>
          <a:bodyPr lIns="0" tIns="0" rIns="0" bIns="0" rtlCol="0" anchor="t">
            <a:spAutoFit/>
          </a:bodyPr>
          <a:lstStyle/>
          <a:p>
            <a:pPr algn="ctr">
              <a:lnSpc>
                <a:spcPts val="3429"/>
              </a:lnSpc>
              <a:spcBef>
                <a:spcPct val="0"/>
              </a:spcBef>
            </a:pPr>
            <a:r>
              <a:rPr lang="en-US" sz="2449">
                <a:solidFill>
                  <a:srgbClr val="000000"/>
                </a:solidFill>
                <a:latin typeface="Poppins"/>
                <a:ea typeface="Poppins"/>
                <a:cs typeface="Poppins"/>
                <a:sym typeface="Poppins"/>
              </a:rPr>
              <a:t>What is the FERPA Waiver?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911" y="2982462"/>
            <a:ext cx="6459461" cy="7335203"/>
            <a:chOff x="0" y="0"/>
            <a:chExt cx="16104616" cy="18288000"/>
          </a:xfrm>
        </p:grpSpPr>
        <p:sp>
          <p:nvSpPr>
            <p:cNvPr id="3" name="Freeform 3"/>
            <p:cNvSpPr/>
            <p:nvPr/>
          </p:nvSpPr>
          <p:spPr>
            <a:xfrm flipH="1">
              <a:off x="0" y="0"/>
              <a:ext cx="16104615" cy="18288000"/>
            </a:xfrm>
            <a:custGeom>
              <a:avLst/>
              <a:gdLst/>
              <a:ahLst/>
              <a:cxnLst/>
              <a:rect l="l" t="t" r="r" b="b"/>
              <a:pathLst>
                <a:path w="16104615" h="18288000">
                  <a:moveTo>
                    <a:pt x="16104615" y="0"/>
                  </a:moveTo>
                  <a:lnTo>
                    <a:pt x="16104615" y="18288000"/>
                  </a:lnTo>
                  <a:lnTo>
                    <a:pt x="0" y="18288000"/>
                  </a:lnTo>
                  <a:lnTo>
                    <a:pt x="7751572" y="0"/>
                  </a:lnTo>
                  <a:close/>
                </a:path>
              </a:pathLst>
            </a:custGeom>
            <a:blipFill>
              <a:blip r:embed="rId2"/>
              <a:stretch>
                <a:fillRect l="-47298" r="-23144"/>
              </a:stretch>
            </a:blipFill>
          </p:spPr>
          <p:txBody>
            <a:bodyPr/>
            <a:lstStyle/>
            <a:p>
              <a:endParaRPr lang="en-US"/>
            </a:p>
          </p:txBody>
        </p:sp>
      </p:grpSp>
      <p:grpSp>
        <p:nvGrpSpPr>
          <p:cNvPr id="4" name="Group 4"/>
          <p:cNvGrpSpPr/>
          <p:nvPr/>
        </p:nvGrpSpPr>
        <p:grpSpPr>
          <a:xfrm rot="-1404178">
            <a:off x="3930654" y="-3636010"/>
            <a:ext cx="1032534" cy="18478866"/>
            <a:chOff x="0" y="0"/>
            <a:chExt cx="271943" cy="4866862"/>
          </a:xfrm>
        </p:grpSpPr>
        <p:sp>
          <p:nvSpPr>
            <p:cNvPr id="5" name="Freeform 5"/>
            <p:cNvSpPr/>
            <p:nvPr/>
          </p:nvSpPr>
          <p:spPr>
            <a:xfrm>
              <a:off x="0" y="0"/>
              <a:ext cx="271943" cy="4866862"/>
            </a:xfrm>
            <a:custGeom>
              <a:avLst/>
              <a:gdLst/>
              <a:ahLst/>
              <a:cxnLst/>
              <a:rect l="l" t="t" r="r" b="b"/>
              <a:pathLst>
                <a:path w="271943" h="4866862">
                  <a:moveTo>
                    <a:pt x="0" y="0"/>
                  </a:moveTo>
                  <a:lnTo>
                    <a:pt x="271943" y="0"/>
                  </a:lnTo>
                  <a:lnTo>
                    <a:pt x="271943" y="4866862"/>
                  </a:lnTo>
                  <a:lnTo>
                    <a:pt x="0" y="4866862"/>
                  </a:lnTo>
                  <a:close/>
                </a:path>
              </a:pathLst>
            </a:custGeom>
            <a:solidFill>
              <a:srgbClr val="29379B"/>
            </a:solidFill>
          </p:spPr>
          <p:txBody>
            <a:bodyPr/>
            <a:lstStyle/>
            <a:p>
              <a:endParaRPr lang="en-US"/>
            </a:p>
          </p:txBody>
        </p:sp>
        <p:sp>
          <p:nvSpPr>
            <p:cNvPr id="6" name="TextBox 6"/>
            <p:cNvSpPr txBox="1"/>
            <p:nvPr/>
          </p:nvSpPr>
          <p:spPr>
            <a:xfrm>
              <a:off x="0" y="-57150"/>
              <a:ext cx="271943" cy="492401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570994" y="0"/>
            <a:ext cx="3086100" cy="3536156"/>
            <a:chOff x="0" y="0"/>
            <a:chExt cx="812800" cy="931333"/>
          </a:xfrm>
        </p:grpSpPr>
        <p:sp>
          <p:nvSpPr>
            <p:cNvPr id="8" name="Freeform 8"/>
            <p:cNvSpPr/>
            <p:nvPr/>
          </p:nvSpPr>
          <p:spPr>
            <a:xfrm>
              <a:off x="0" y="0"/>
              <a:ext cx="812800" cy="931333"/>
            </a:xfrm>
            <a:custGeom>
              <a:avLst/>
              <a:gdLst/>
              <a:ahLst/>
              <a:cxnLst/>
              <a:rect l="l" t="t" r="r" b="b"/>
              <a:pathLst>
                <a:path w="812800" h="931333">
                  <a:moveTo>
                    <a:pt x="406400" y="931333"/>
                  </a:moveTo>
                  <a:lnTo>
                    <a:pt x="812800" y="0"/>
                  </a:lnTo>
                  <a:lnTo>
                    <a:pt x="0" y="0"/>
                  </a:lnTo>
                  <a:lnTo>
                    <a:pt x="406400" y="931333"/>
                  </a:lnTo>
                  <a:close/>
                </a:path>
              </a:pathLst>
            </a:custGeom>
            <a:solidFill>
              <a:srgbClr val="FFBF30"/>
            </a:solidFill>
          </p:spPr>
          <p:txBody>
            <a:bodyPr/>
            <a:lstStyle/>
            <a:p>
              <a:endParaRPr lang="en-US"/>
            </a:p>
          </p:txBody>
        </p:sp>
        <p:sp>
          <p:nvSpPr>
            <p:cNvPr id="9" name="TextBox 9"/>
            <p:cNvSpPr txBox="1"/>
            <p:nvPr/>
          </p:nvSpPr>
          <p:spPr>
            <a:xfrm>
              <a:off x="127000" y="9374"/>
              <a:ext cx="558800" cy="48955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401334" y="8799410"/>
            <a:ext cx="1529076" cy="1773651"/>
            <a:chOff x="0" y="0"/>
            <a:chExt cx="812800" cy="942807"/>
          </a:xfrm>
        </p:grpSpPr>
        <p:sp>
          <p:nvSpPr>
            <p:cNvPr id="11" name="Freeform 11"/>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29379B"/>
            </a:solidFill>
          </p:spPr>
          <p:txBody>
            <a:bodyPr/>
            <a:lstStyle/>
            <a:p>
              <a:endParaRPr lang="en-US"/>
            </a:p>
          </p:txBody>
        </p:sp>
        <p:sp>
          <p:nvSpPr>
            <p:cNvPr id="12" name="TextBox 12"/>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7165872" y="8799410"/>
            <a:ext cx="1529076" cy="1773651"/>
            <a:chOff x="0" y="0"/>
            <a:chExt cx="812800" cy="942807"/>
          </a:xfrm>
        </p:grpSpPr>
        <p:sp>
          <p:nvSpPr>
            <p:cNvPr id="14" name="Freeform 14"/>
            <p:cNvSpPr/>
            <p:nvPr/>
          </p:nvSpPr>
          <p:spPr>
            <a:xfrm>
              <a:off x="0" y="0"/>
              <a:ext cx="812800" cy="942807"/>
            </a:xfrm>
            <a:custGeom>
              <a:avLst/>
              <a:gdLst/>
              <a:ahLst/>
              <a:cxnLst/>
              <a:rect l="l" t="t" r="r" b="b"/>
              <a:pathLst>
                <a:path w="812800" h="942807">
                  <a:moveTo>
                    <a:pt x="406400" y="942807"/>
                  </a:moveTo>
                  <a:lnTo>
                    <a:pt x="812800" y="0"/>
                  </a:lnTo>
                  <a:lnTo>
                    <a:pt x="0" y="0"/>
                  </a:lnTo>
                  <a:lnTo>
                    <a:pt x="406400" y="942807"/>
                  </a:lnTo>
                  <a:close/>
                </a:path>
              </a:pathLst>
            </a:custGeom>
            <a:solidFill>
              <a:srgbClr val="FFBF30"/>
            </a:solidFill>
          </p:spPr>
          <p:txBody>
            <a:bodyPr/>
            <a:lstStyle/>
            <a:p>
              <a:endParaRPr lang="en-US"/>
            </a:p>
          </p:txBody>
        </p:sp>
        <p:sp>
          <p:nvSpPr>
            <p:cNvPr id="15" name="TextBox 15"/>
            <p:cNvSpPr txBox="1"/>
            <p:nvPr/>
          </p:nvSpPr>
          <p:spPr>
            <a:xfrm>
              <a:off x="127000" y="10193"/>
              <a:ext cx="558800" cy="49488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4114044" y="1286371"/>
            <a:ext cx="1959490" cy="2239960"/>
            <a:chOff x="0" y="0"/>
            <a:chExt cx="812800" cy="929140"/>
          </a:xfrm>
        </p:grpSpPr>
        <p:sp>
          <p:nvSpPr>
            <p:cNvPr id="17" name="Freeform 17"/>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29379B"/>
            </a:solidFill>
          </p:spPr>
          <p:txBody>
            <a:bodyPr/>
            <a:lstStyle/>
            <a:p>
              <a:endParaRPr lang="en-US"/>
            </a:p>
          </p:txBody>
        </p:sp>
        <p:sp>
          <p:nvSpPr>
            <p:cNvPr id="18" name="TextBox 18"/>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094994" y="3516806"/>
            <a:ext cx="1959490" cy="2239960"/>
            <a:chOff x="0" y="0"/>
            <a:chExt cx="812800" cy="929140"/>
          </a:xfrm>
        </p:grpSpPr>
        <p:sp>
          <p:nvSpPr>
            <p:cNvPr id="20" name="Freeform 20"/>
            <p:cNvSpPr/>
            <p:nvPr/>
          </p:nvSpPr>
          <p:spPr>
            <a:xfrm>
              <a:off x="0" y="0"/>
              <a:ext cx="812800" cy="929140"/>
            </a:xfrm>
            <a:custGeom>
              <a:avLst/>
              <a:gdLst/>
              <a:ahLst/>
              <a:cxnLst/>
              <a:rect l="l" t="t" r="r" b="b"/>
              <a:pathLst>
                <a:path w="812800" h="929140">
                  <a:moveTo>
                    <a:pt x="406400" y="929140"/>
                  </a:moveTo>
                  <a:lnTo>
                    <a:pt x="812800" y="0"/>
                  </a:lnTo>
                  <a:lnTo>
                    <a:pt x="0" y="0"/>
                  </a:lnTo>
                  <a:lnTo>
                    <a:pt x="406400" y="929140"/>
                  </a:lnTo>
                  <a:close/>
                </a:path>
              </a:pathLst>
            </a:custGeom>
            <a:solidFill>
              <a:srgbClr val="FFBF30"/>
            </a:solidFill>
          </p:spPr>
          <p:txBody>
            <a:bodyPr/>
            <a:lstStyle/>
            <a:p>
              <a:endParaRPr lang="en-US"/>
            </a:p>
          </p:txBody>
        </p:sp>
        <p:sp>
          <p:nvSpPr>
            <p:cNvPr id="21" name="TextBox 21"/>
            <p:cNvSpPr txBox="1"/>
            <p:nvPr/>
          </p:nvSpPr>
          <p:spPr>
            <a:xfrm>
              <a:off x="127000" y="9217"/>
              <a:ext cx="558800" cy="48853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0800000">
            <a:off x="3978865" y="6754094"/>
            <a:ext cx="3086100" cy="3563571"/>
            <a:chOff x="0" y="0"/>
            <a:chExt cx="812800" cy="938554"/>
          </a:xfrm>
        </p:grpSpPr>
        <p:sp>
          <p:nvSpPr>
            <p:cNvPr id="23" name="Freeform 23"/>
            <p:cNvSpPr/>
            <p:nvPr/>
          </p:nvSpPr>
          <p:spPr>
            <a:xfrm>
              <a:off x="0" y="0"/>
              <a:ext cx="812800" cy="938554"/>
            </a:xfrm>
            <a:custGeom>
              <a:avLst/>
              <a:gdLst/>
              <a:ahLst/>
              <a:cxnLst/>
              <a:rect l="l" t="t" r="r" b="b"/>
              <a:pathLst>
                <a:path w="812800" h="938554">
                  <a:moveTo>
                    <a:pt x="406400" y="938554"/>
                  </a:moveTo>
                  <a:lnTo>
                    <a:pt x="812800" y="0"/>
                  </a:lnTo>
                  <a:lnTo>
                    <a:pt x="0" y="0"/>
                  </a:lnTo>
                  <a:lnTo>
                    <a:pt x="406400" y="938554"/>
                  </a:lnTo>
                  <a:close/>
                </a:path>
              </a:pathLst>
            </a:custGeom>
            <a:solidFill>
              <a:srgbClr val="FFBF30"/>
            </a:solidFill>
          </p:spPr>
          <p:txBody>
            <a:bodyPr/>
            <a:lstStyle/>
            <a:p>
              <a:endParaRPr lang="en-US"/>
            </a:p>
          </p:txBody>
        </p:sp>
        <p:sp>
          <p:nvSpPr>
            <p:cNvPr id="24" name="TextBox 24"/>
            <p:cNvSpPr txBox="1"/>
            <p:nvPr/>
          </p:nvSpPr>
          <p:spPr>
            <a:xfrm>
              <a:off x="127000" y="9890"/>
              <a:ext cx="558800" cy="492907"/>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455240" y="622796"/>
            <a:ext cx="7216536" cy="1422400"/>
          </a:xfrm>
          <a:prstGeom prst="rect">
            <a:avLst/>
          </a:prstGeom>
        </p:spPr>
        <p:txBody>
          <a:bodyPr lIns="0" tIns="0" rIns="0" bIns="0" rtlCol="0" anchor="t">
            <a:spAutoFit/>
          </a:bodyPr>
          <a:lstStyle/>
          <a:p>
            <a:pPr algn="r">
              <a:lnSpc>
                <a:spcPts val="10999"/>
              </a:lnSpc>
            </a:pPr>
            <a:r>
              <a:rPr lang="en-US" sz="9999">
                <a:solidFill>
                  <a:srgbClr val="29379B"/>
                </a:solidFill>
                <a:latin typeface="Anton"/>
                <a:ea typeface="Anton"/>
                <a:cs typeface="Anton"/>
                <a:sym typeface="Anton"/>
              </a:rPr>
              <a:t>FERPA WAIVER</a:t>
            </a:r>
          </a:p>
        </p:txBody>
      </p:sp>
      <p:grpSp>
        <p:nvGrpSpPr>
          <p:cNvPr id="26" name="Group 26"/>
          <p:cNvGrpSpPr/>
          <p:nvPr/>
        </p:nvGrpSpPr>
        <p:grpSpPr>
          <a:xfrm>
            <a:off x="7064965" y="1862313"/>
            <a:ext cx="7520781" cy="544038"/>
            <a:chOff x="0" y="0"/>
            <a:chExt cx="8427105" cy="609600"/>
          </a:xfrm>
        </p:grpSpPr>
        <p:sp>
          <p:nvSpPr>
            <p:cNvPr id="27" name="Freeform 27"/>
            <p:cNvSpPr/>
            <p:nvPr/>
          </p:nvSpPr>
          <p:spPr>
            <a:xfrm>
              <a:off x="0" y="0"/>
              <a:ext cx="8427105" cy="609600"/>
            </a:xfrm>
            <a:custGeom>
              <a:avLst/>
              <a:gdLst/>
              <a:ahLst/>
              <a:cxnLst/>
              <a:rect l="l" t="t" r="r" b="b"/>
              <a:pathLst>
                <a:path w="8427105" h="609600">
                  <a:moveTo>
                    <a:pt x="203200" y="0"/>
                  </a:moveTo>
                  <a:lnTo>
                    <a:pt x="8427105" y="0"/>
                  </a:lnTo>
                  <a:lnTo>
                    <a:pt x="8223905" y="609600"/>
                  </a:lnTo>
                  <a:lnTo>
                    <a:pt x="0" y="609600"/>
                  </a:lnTo>
                  <a:lnTo>
                    <a:pt x="203200" y="0"/>
                  </a:lnTo>
                  <a:close/>
                </a:path>
              </a:pathLst>
            </a:custGeom>
            <a:solidFill>
              <a:srgbClr val="FFBF30"/>
            </a:solidFill>
          </p:spPr>
          <p:txBody>
            <a:bodyPr/>
            <a:lstStyle/>
            <a:p>
              <a:endParaRPr lang="en-US"/>
            </a:p>
          </p:txBody>
        </p:sp>
        <p:sp>
          <p:nvSpPr>
            <p:cNvPr id="28" name="TextBox 28"/>
            <p:cNvSpPr txBox="1"/>
            <p:nvPr/>
          </p:nvSpPr>
          <p:spPr>
            <a:xfrm>
              <a:off x="101600" y="-57150"/>
              <a:ext cx="8223905" cy="666750"/>
            </a:xfrm>
            <a:prstGeom prst="rect">
              <a:avLst/>
            </a:prstGeom>
          </p:spPr>
          <p:txBody>
            <a:bodyPr lIns="55061" tIns="55061" rIns="55061" bIns="55061" rtlCol="0" anchor="ctr"/>
            <a:lstStyle/>
            <a:p>
              <a:pPr algn="ctr">
                <a:lnSpc>
                  <a:spcPts val="2659"/>
                </a:lnSpc>
              </a:pPr>
              <a:endParaRPr/>
            </a:p>
          </p:txBody>
        </p:sp>
      </p:grpSp>
      <p:sp>
        <p:nvSpPr>
          <p:cNvPr id="29" name="TextBox 29"/>
          <p:cNvSpPr txBox="1"/>
          <p:nvPr/>
        </p:nvSpPr>
        <p:spPr>
          <a:xfrm>
            <a:off x="6073534" y="4023851"/>
            <a:ext cx="11516319" cy="3351531"/>
          </a:xfrm>
          <a:prstGeom prst="rect">
            <a:avLst/>
          </a:prstGeom>
        </p:spPr>
        <p:txBody>
          <a:bodyPr lIns="0" tIns="0" rIns="0" bIns="0" rtlCol="0" anchor="t">
            <a:spAutoFit/>
          </a:bodyPr>
          <a:lstStyle/>
          <a:p>
            <a:pPr marL="820414" lvl="1" indent="-410207" algn="just">
              <a:lnSpc>
                <a:spcPts val="5319"/>
              </a:lnSpc>
              <a:buFont typeface="Arial"/>
              <a:buChar char="•"/>
            </a:pPr>
            <a:r>
              <a:rPr lang="en-US" sz="3799">
                <a:solidFill>
                  <a:srgbClr val="000000"/>
                </a:solidFill>
                <a:latin typeface="Poppins"/>
                <a:ea typeface="Poppins"/>
                <a:cs typeface="Poppins"/>
                <a:sym typeface="Poppins"/>
              </a:rPr>
              <a:t>Students must complete the FERPA question on SchooLinks</a:t>
            </a:r>
          </a:p>
          <a:p>
            <a:pPr marL="820414" lvl="1" indent="-410207" algn="just">
              <a:lnSpc>
                <a:spcPts val="5319"/>
              </a:lnSpc>
              <a:buFont typeface="Arial"/>
              <a:buChar char="•"/>
            </a:pPr>
            <a:r>
              <a:rPr lang="en-US" sz="3799">
                <a:solidFill>
                  <a:srgbClr val="000000"/>
                </a:solidFill>
                <a:latin typeface="Poppins"/>
                <a:ea typeface="Poppins"/>
                <a:cs typeface="Poppins"/>
                <a:sym typeface="Poppins"/>
              </a:rPr>
              <a:t>Counselors CANNOT complete any documents if this is not completed, which will hold up your application!</a:t>
            </a:r>
          </a:p>
        </p:txBody>
      </p:sp>
      <p:sp>
        <p:nvSpPr>
          <p:cNvPr id="30" name="TextBox 30"/>
          <p:cNvSpPr txBox="1"/>
          <p:nvPr/>
        </p:nvSpPr>
        <p:spPr>
          <a:xfrm>
            <a:off x="7064965" y="1897076"/>
            <a:ext cx="7520781" cy="442600"/>
          </a:xfrm>
          <a:prstGeom prst="rect">
            <a:avLst/>
          </a:prstGeom>
        </p:spPr>
        <p:txBody>
          <a:bodyPr lIns="0" tIns="0" rIns="0" bIns="0" rtlCol="0" anchor="t">
            <a:spAutoFit/>
          </a:bodyPr>
          <a:lstStyle/>
          <a:p>
            <a:pPr algn="ctr">
              <a:lnSpc>
                <a:spcPts val="3429"/>
              </a:lnSpc>
              <a:spcBef>
                <a:spcPct val="0"/>
              </a:spcBef>
            </a:pPr>
            <a:r>
              <a:rPr lang="en-US" sz="2449">
                <a:solidFill>
                  <a:srgbClr val="000000"/>
                </a:solidFill>
                <a:latin typeface="Poppins"/>
                <a:ea typeface="Poppins"/>
                <a:cs typeface="Poppins"/>
                <a:sym typeface="Poppins"/>
              </a:rPr>
              <a:t>What is the FERPA Waiver?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782842" y="1137443"/>
            <a:ext cx="10122826" cy="1923337"/>
          </a:xfrm>
          <a:custGeom>
            <a:avLst/>
            <a:gdLst/>
            <a:ahLst/>
            <a:cxnLst/>
            <a:rect l="l" t="t" r="r" b="b"/>
            <a:pathLst>
              <a:path w="10122826" h="1923337">
                <a:moveTo>
                  <a:pt x="10122826" y="0"/>
                </a:moveTo>
                <a:lnTo>
                  <a:pt x="0" y="0"/>
                </a:lnTo>
                <a:lnTo>
                  <a:pt x="0" y="1923337"/>
                </a:lnTo>
                <a:lnTo>
                  <a:pt x="10122826" y="1923337"/>
                </a:lnTo>
                <a:lnTo>
                  <a:pt x="101228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410342" y="1137443"/>
            <a:ext cx="6000491" cy="1923337"/>
          </a:xfrm>
          <a:custGeom>
            <a:avLst/>
            <a:gdLst/>
            <a:ahLst/>
            <a:cxnLst/>
            <a:rect l="l" t="t" r="r" b="b"/>
            <a:pathLst>
              <a:path w="6000491" h="1923337">
                <a:moveTo>
                  <a:pt x="6000492" y="0"/>
                </a:moveTo>
                <a:lnTo>
                  <a:pt x="0" y="0"/>
                </a:lnTo>
                <a:lnTo>
                  <a:pt x="0" y="1923337"/>
                </a:lnTo>
                <a:lnTo>
                  <a:pt x="6000492" y="1923337"/>
                </a:lnTo>
                <a:lnTo>
                  <a:pt x="6000492"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rot="-10800000">
            <a:off x="690651" y="3163663"/>
            <a:ext cx="6077992" cy="5318243"/>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11714" y="0"/>
            <a:ext cx="3604730" cy="3154138"/>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a:off x="1038225" y="3363688"/>
            <a:ext cx="5348052" cy="4679562"/>
            <a:chOff x="0" y="0"/>
            <a:chExt cx="10805325" cy="9454693"/>
          </a:xfrm>
        </p:grpSpPr>
        <p:sp>
          <p:nvSpPr>
            <p:cNvPr id="11" name="Freeform 11"/>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grpSp>
        <p:nvGrpSpPr>
          <p:cNvPr id="12" name="Group 12"/>
          <p:cNvGrpSpPr/>
          <p:nvPr/>
        </p:nvGrpSpPr>
        <p:grpSpPr>
          <a:xfrm>
            <a:off x="4581077" y="8481906"/>
            <a:ext cx="863591" cy="863591"/>
            <a:chOff x="0" y="0"/>
            <a:chExt cx="1151454" cy="1151454"/>
          </a:xfrm>
        </p:grpSpPr>
        <p:grpSp>
          <p:nvGrpSpPr>
            <p:cNvPr id="13" name="Group 13"/>
            <p:cNvGrpSpPr/>
            <p:nvPr/>
          </p:nvGrpSpPr>
          <p:grpSpPr>
            <a:xfrm>
              <a:off x="0" y="0"/>
              <a:ext cx="100126" cy="10012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0" y="350443"/>
              <a:ext cx="100126" cy="1001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50443" y="0"/>
              <a:ext cx="100126" cy="1001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50443" y="350443"/>
              <a:ext cx="100126" cy="1001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700886" y="0"/>
              <a:ext cx="100126" cy="1001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00886" y="350443"/>
              <a:ext cx="100126" cy="10012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051328" y="0"/>
              <a:ext cx="100126" cy="10012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1328" y="350443"/>
              <a:ext cx="100126" cy="10012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700886"/>
              <a:ext cx="100126" cy="10012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350443" y="700886"/>
              <a:ext cx="100126" cy="10012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700886" y="700886"/>
              <a:ext cx="100126" cy="10012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1051328" y="700886"/>
              <a:ext cx="100126" cy="10012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0" y="1051328"/>
              <a:ext cx="100126" cy="10012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350443" y="1051328"/>
              <a:ext cx="100126" cy="10012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700886" y="1051328"/>
              <a:ext cx="100126" cy="100126"/>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1051328" y="1051328"/>
              <a:ext cx="100126" cy="10012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61" name="Group 61"/>
          <p:cNvGrpSpPr/>
          <p:nvPr/>
        </p:nvGrpSpPr>
        <p:grpSpPr>
          <a:xfrm>
            <a:off x="-4615993" y="2281129"/>
            <a:ext cx="9197070" cy="8047436"/>
            <a:chOff x="0" y="0"/>
            <a:chExt cx="812800" cy="711200"/>
          </a:xfrm>
        </p:grpSpPr>
        <p:sp>
          <p:nvSpPr>
            <p:cNvPr id="62" name="Freeform 6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3" name="TextBox 63"/>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sp>
        <p:nvSpPr>
          <p:cNvPr id="64" name="TextBox 64"/>
          <p:cNvSpPr txBox="1"/>
          <p:nvPr/>
        </p:nvSpPr>
        <p:spPr>
          <a:xfrm>
            <a:off x="7516142" y="1328919"/>
            <a:ext cx="7923677" cy="1262253"/>
          </a:xfrm>
          <a:prstGeom prst="rect">
            <a:avLst/>
          </a:prstGeom>
        </p:spPr>
        <p:txBody>
          <a:bodyPr lIns="0" tIns="0" rIns="0" bIns="0" rtlCol="0" anchor="t">
            <a:spAutoFit/>
          </a:bodyPr>
          <a:lstStyle/>
          <a:p>
            <a:pPr algn="r">
              <a:lnSpc>
                <a:spcPts val="4976"/>
              </a:lnSpc>
              <a:spcBef>
                <a:spcPct val="0"/>
              </a:spcBef>
            </a:pPr>
            <a:r>
              <a:rPr lang="en-US" sz="3554" b="1">
                <a:solidFill>
                  <a:srgbClr val="FFFFFF"/>
                </a:solidFill>
                <a:latin typeface="Poppins Bold"/>
                <a:ea typeface="Poppins Bold"/>
                <a:cs typeface="Poppins Bold"/>
                <a:sym typeface="Poppins Bold"/>
              </a:rPr>
              <a:t>HOW MANY COLLEGES SHOULD I APPLY TO?</a:t>
            </a:r>
          </a:p>
        </p:txBody>
      </p:sp>
      <p:sp>
        <p:nvSpPr>
          <p:cNvPr id="65" name="TextBox 65"/>
          <p:cNvSpPr txBox="1"/>
          <p:nvPr/>
        </p:nvSpPr>
        <p:spPr>
          <a:xfrm>
            <a:off x="6964383" y="2891155"/>
            <a:ext cx="10161567" cy="7310120"/>
          </a:xfrm>
          <a:prstGeom prst="rect">
            <a:avLst/>
          </a:prstGeom>
        </p:spPr>
        <p:txBody>
          <a:bodyPr lIns="0" tIns="0" rIns="0" bIns="0" rtlCol="0" anchor="t">
            <a:spAutoFit/>
          </a:bodyPr>
          <a:lstStyle/>
          <a:p>
            <a:pPr marL="690877" lvl="1" indent="-345439" algn="just">
              <a:lnSpc>
                <a:spcPts val="4479"/>
              </a:lnSpc>
              <a:buFont typeface="Arial"/>
              <a:buChar char="•"/>
            </a:pPr>
            <a:r>
              <a:rPr lang="en-US" sz="3199" b="1">
                <a:solidFill>
                  <a:srgbClr val="29379B"/>
                </a:solidFill>
                <a:latin typeface="Poppins Bold"/>
                <a:ea typeface="Poppins Bold"/>
                <a:cs typeface="Poppins Bold"/>
                <a:sym typeface="Poppins Bold"/>
              </a:rPr>
              <a:t>At least 2 Safe schools</a:t>
            </a:r>
            <a:r>
              <a:rPr lang="en-US" sz="3199">
                <a:solidFill>
                  <a:srgbClr val="000000"/>
                </a:solidFill>
                <a:latin typeface="Poppins"/>
                <a:ea typeface="Poppins"/>
                <a:cs typeface="Poppins"/>
                <a:sym typeface="Poppins"/>
              </a:rPr>
              <a:t>- those that you meet all requirements and are almost certain that you will be accepted into</a:t>
            </a:r>
          </a:p>
          <a:p>
            <a:pPr marL="690877" lvl="1" indent="-345439" algn="just">
              <a:lnSpc>
                <a:spcPts val="4479"/>
              </a:lnSpc>
              <a:buFont typeface="Arial"/>
              <a:buChar char="•"/>
            </a:pPr>
            <a:r>
              <a:rPr lang="en-US" sz="3199" b="1">
                <a:solidFill>
                  <a:srgbClr val="29379B"/>
                </a:solidFill>
                <a:latin typeface="Poppins Bold"/>
                <a:ea typeface="Poppins Bold"/>
                <a:cs typeface="Poppins Bold"/>
                <a:sym typeface="Poppins Bold"/>
              </a:rPr>
              <a:t>At least 3 Target schools</a:t>
            </a:r>
            <a:r>
              <a:rPr lang="en-US" sz="3199">
                <a:solidFill>
                  <a:srgbClr val="000000"/>
                </a:solidFill>
                <a:latin typeface="Poppins"/>
                <a:ea typeface="Poppins"/>
                <a:cs typeface="Poppins"/>
                <a:sym typeface="Poppins"/>
              </a:rPr>
              <a:t>- those that your academic profile is competitive with that of admitted students</a:t>
            </a:r>
          </a:p>
          <a:p>
            <a:pPr marL="690877" lvl="1" indent="-345439" algn="just">
              <a:lnSpc>
                <a:spcPts val="4479"/>
              </a:lnSpc>
              <a:buFont typeface="Arial"/>
              <a:buChar char="•"/>
            </a:pPr>
            <a:r>
              <a:rPr lang="en-US" sz="3199" b="1">
                <a:solidFill>
                  <a:srgbClr val="29379B"/>
                </a:solidFill>
                <a:latin typeface="Poppins Bold"/>
                <a:ea typeface="Poppins Bold"/>
                <a:cs typeface="Poppins Bold"/>
                <a:sym typeface="Poppins Bold"/>
              </a:rPr>
              <a:t>At least 2 Reach/Dream schools</a:t>
            </a:r>
            <a:r>
              <a:rPr lang="en-US" sz="3199">
                <a:solidFill>
                  <a:srgbClr val="000000"/>
                </a:solidFill>
                <a:latin typeface="Poppins"/>
                <a:ea typeface="Poppins"/>
                <a:cs typeface="Poppins"/>
                <a:sym typeface="Poppins"/>
              </a:rPr>
              <a:t>- Those that are a stretch for you, Your grades, test scores and overall profile is lower than what the school lists as its student profile</a:t>
            </a:r>
          </a:p>
          <a:p>
            <a:pPr algn="just">
              <a:lnSpc>
                <a:spcPts val="4479"/>
              </a:lnSpc>
            </a:pPr>
            <a:endParaRPr lang="en-US" sz="3199">
              <a:solidFill>
                <a:srgbClr val="000000"/>
              </a:solidFill>
              <a:latin typeface="Poppins"/>
              <a:ea typeface="Poppins"/>
              <a:cs typeface="Poppins"/>
              <a:sym typeface="Poppins"/>
            </a:endParaRPr>
          </a:p>
          <a:p>
            <a:pPr algn="just">
              <a:lnSpc>
                <a:spcPts val="4479"/>
              </a:lnSpc>
            </a:pPr>
            <a:r>
              <a:rPr lang="en-US" sz="3199">
                <a:solidFill>
                  <a:srgbClr val="000000"/>
                </a:solidFill>
                <a:latin typeface="Poppins"/>
                <a:ea typeface="Poppins"/>
                <a:cs typeface="Poppins"/>
                <a:sym typeface="Poppins"/>
              </a:rPr>
              <a:t>Apply to schools that train you for your future career, not based upon the name of the school</a:t>
            </a:r>
          </a:p>
        </p:txBody>
      </p:sp>
      <p:sp>
        <p:nvSpPr>
          <p:cNvPr id="67" name="TextBox 66">
            <a:extLst>
              <a:ext uri="{FF2B5EF4-FFF2-40B4-BE49-F238E27FC236}">
                <a16:creationId xmlns:a16="http://schemas.microsoft.com/office/drawing/2014/main" id="{6C555D21-4347-A6F5-F75C-E4CFF9B7CB70}"/>
              </a:ext>
            </a:extLst>
          </p:cNvPr>
          <p:cNvSpPr txBox="1"/>
          <p:nvPr/>
        </p:nvSpPr>
        <p:spPr>
          <a:xfrm>
            <a:off x="1106906" y="5085165"/>
            <a:ext cx="11454062" cy="369332"/>
          </a:xfrm>
          <a:prstGeom prst="rect">
            <a:avLst/>
          </a:prstGeom>
          <a:noFill/>
        </p:spPr>
        <p:txBody>
          <a:bodyPr wrap="square">
            <a:spAutoFit/>
          </a:bodyPr>
          <a:lstStyle/>
          <a:p>
            <a:pPr>
              <a:buNone/>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782842" y="1137443"/>
            <a:ext cx="10122826" cy="1923337"/>
          </a:xfrm>
          <a:custGeom>
            <a:avLst/>
            <a:gdLst/>
            <a:ahLst/>
            <a:cxnLst/>
            <a:rect l="l" t="t" r="r" b="b"/>
            <a:pathLst>
              <a:path w="10122826" h="1923337">
                <a:moveTo>
                  <a:pt x="10122826" y="0"/>
                </a:moveTo>
                <a:lnTo>
                  <a:pt x="0" y="0"/>
                </a:lnTo>
                <a:lnTo>
                  <a:pt x="0" y="1923337"/>
                </a:lnTo>
                <a:lnTo>
                  <a:pt x="10122826" y="1923337"/>
                </a:lnTo>
                <a:lnTo>
                  <a:pt x="101228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410342" y="1137443"/>
            <a:ext cx="6000491" cy="1923337"/>
          </a:xfrm>
          <a:custGeom>
            <a:avLst/>
            <a:gdLst/>
            <a:ahLst/>
            <a:cxnLst/>
            <a:rect l="l" t="t" r="r" b="b"/>
            <a:pathLst>
              <a:path w="6000491" h="1923337">
                <a:moveTo>
                  <a:pt x="6000492" y="0"/>
                </a:moveTo>
                <a:lnTo>
                  <a:pt x="0" y="0"/>
                </a:lnTo>
                <a:lnTo>
                  <a:pt x="0" y="1923337"/>
                </a:lnTo>
                <a:lnTo>
                  <a:pt x="6000492" y="1923337"/>
                </a:lnTo>
                <a:lnTo>
                  <a:pt x="6000492" y="0"/>
                </a:lnTo>
                <a:close/>
              </a:path>
            </a:pathLst>
          </a:custGeom>
          <a:blipFill>
            <a:blip r:embed="rId2">
              <a:extLst>
                <a:ext uri="{96DAC541-7B7A-43D3-8B79-37D633B846F1}">
                  <asvg:svgBlip xmlns:asvg="http://schemas.microsoft.com/office/drawing/2016/SVG/main" r:embed="rId3"/>
                </a:ext>
              </a:extLst>
            </a:blip>
            <a:stretch>
              <a:fillRect l="-68699"/>
            </a:stretch>
          </a:blipFill>
        </p:spPr>
        <p:txBody>
          <a:bodyPr/>
          <a:lstStyle/>
          <a:p>
            <a:endParaRPr lang="en-US"/>
          </a:p>
        </p:txBody>
      </p:sp>
      <p:grpSp>
        <p:nvGrpSpPr>
          <p:cNvPr id="4" name="Group 4"/>
          <p:cNvGrpSpPr/>
          <p:nvPr/>
        </p:nvGrpSpPr>
        <p:grpSpPr>
          <a:xfrm rot="-10800000">
            <a:off x="690651" y="3163663"/>
            <a:ext cx="6077992" cy="5318243"/>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6" name="TextBox 6"/>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7" name="Group 7"/>
          <p:cNvGrpSpPr/>
          <p:nvPr/>
        </p:nvGrpSpPr>
        <p:grpSpPr>
          <a:xfrm rot="-10800000">
            <a:off x="-1111714" y="0"/>
            <a:ext cx="3604730" cy="3154138"/>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379B"/>
            </a:solidFill>
          </p:spPr>
          <p:txBody>
            <a:bodyPr/>
            <a:lstStyle/>
            <a:p>
              <a:endParaRPr lang="en-US"/>
            </a:p>
          </p:txBody>
        </p:sp>
        <p:sp>
          <p:nvSpPr>
            <p:cNvPr id="9" name="TextBox 9"/>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grpSp>
        <p:nvGrpSpPr>
          <p:cNvPr id="10" name="Group 10"/>
          <p:cNvGrpSpPr/>
          <p:nvPr/>
        </p:nvGrpSpPr>
        <p:grpSpPr>
          <a:xfrm>
            <a:off x="1038225" y="3363688"/>
            <a:ext cx="5348052" cy="4679562"/>
            <a:chOff x="0" y="0"/>
            <a:chExt cx="10805325" cy="9454693"/>
          </a:xfrm>
        </p:grpSpPr>
        <p:sp>
          <p:nvSpPr>
            <p:cNvPr id="11" name="Freeform 11"/>
            <p:cNvSpPr/>
            <p:nvPr/>
          </p:nvSpPr>
          <p:spPr>
            <a:xfrm>
              <a:off x="0" y="0"/>
              <a:ext cx="10805287" cy="9454642"/>
            </a:xfrm>
            <a:custGeom>
              <a:avLst/>
              <a:gdLst/>
              <a:ahLst/>
              <a:cxnLst/>
              <a:rect l="l" t="t" r="r" b="b"/>
              <a:pathLst>
                <a:path w="10805287" h="9454642">
                  <a:moveTo>
                    <a:pt x="0" y="0"/>
                  </a:moveTo>
                  <a:lnTo>
                    <a:pt x="5402580" y="9454642"/>
                  </a:lnTo>
                  <a:lnTo>
                    <a:pt x="10805287" y="0"/>
                  </a:lnTo>
                  <a:close/>
                </a:path>
              </a:pathLst>
            </a:custGeom>
            <a:blipFill>
              <a:blip r:embed="rId4"/>
              <a:stretch>
                <a:fillRect l="-15666" r="-15666"/>
              </a:stretch>
            </a:blipFill>
          </p:spPr>
          <p:txBody>
            <a:bodyPr/>
            <a:lstStyle/>
            <a:p>
              <a:endParaRPr lang="en-US"/>
            </a:p>
          </p:txBody>
        </p:sp>
      </p:grpSp>
      <p:grpSp>
        <p:nvGrpSpPr>
          <p:cNvPr id="12" name="Group 12"/>
          <p:cNvGrpSpPr/>
          <p:nvPr/>
        </p:nvGrpSpPr>
        <p:grpSpPr>
          <a:xfrm>
            <a:off x="5251659" y="8394709"/>
            <a:ext cx="863591" cy="863591"/>
            <a:chOff x="0" y="0"/>
            <a:chExt cx="1151454" cy="1151454"/>
          </a:xfrm>
        </p:grpSpPr>
        <p:grpSp>
          <p:nvGrpSpPr>
            <p:cNvPr id="13" name="Group 13"/>
            <p:cNvGrpSpPr/>
            <p:nvPr/>
          </p:nvGrpSpPr>
          <p:grpSpPr>
            <a:xfrm>
              <a:off x="0" y="0"/>
              <a:ext cx="100126" cy="10012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0" y="350443"/>
              <a:ext cx="100126" cy="1001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50443" y="0"/>
              <a:ext cx="100126" cy="10012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50443" y="350443"/>
              <a:ext cx="100126" cy="1001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700886" y="0"/>
              <a:ext cx="100126" cy="1001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00886" y="350443"/>
              <a:ext cx="100126" cy="10012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051328" y="0"/>
              <a:ext cx="100126" cy="10012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51328" y="350443"/>
              <a:ext cx="100126" cy="10012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700886"/>
              <a:ext cx="100126" cy="10012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350443" y="700886"/>
              <a:ext cx="100126" cy="10012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700886" y="700886"/>
              <a:ext cx="100126" cy="10012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1051328" y="700886"/>
              <a:ext cx="100126" cy="10012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48" name="TextBox 4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0" y="1051328"/>
              <a:ext cx="100126" cy="10012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350443" y="1051328"/>
              <a:ext cx="100126" cy="10012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700886" y="1051328"/>
              <a:ext cx="100126" cy="100126"/>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1051328" y="1051328"/>
              <a:ext cx="100126" cy="10012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79B"/>
              </a:solidFill>
            </p:spPr>
            <p:txBody>
              <a:bodyPr/>
              <a:lstStyle/>
              <a:p>
                <a:endParaRPr lang="en-US"/>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grpSp>
        <p:nvGrpSpPr>
          <p:cNvPr id="61" name="Group 61"/>
          <p:cNvGrpSpPr/>
          <p:nvPr/>
        </p:nvGrpSpPr>
        <p:grpSpPr>
          <a:xfrm>
            <a:off x="-4615993" y="2281129"/>
            <a:ext cx="9197070" cy="8047436"/>
            <a:chOff x="0" y="0"/>
            <a:chExt cx="812800" cy="711200"/>
          </a:xfrm>
        </p:grpSpPr>
        <p:sp>
          <p:nvSpPr>
            <p:cNvPr id="62" name="Freeform 6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BF30"/>
            </a:solidFill>
          </p:spPr>
          <p:txBody>
            <a:bodyPr/>
            <a:lstStyle/>
            <a:p>
              <a:endParaRPr lang="en-US"/>
            </a:p>
          </p:txBody>
        </p:sp>
        <p:sp>
          <p:nvSpPr>
            <p:cNvPr id="63" name="TextBox 63"/>
            <p:cNvSpPr txBox="1"/>
            <p:nvPr/>
          </p:nvSpPr>
          <p:spPr>
            <a:xfrm>
              <a:off x="127000" y="254000"/>
              <a:ext cx="558800" cy="406400"/>
            </a:xfrm>
            <a:prstGeom prst="rect">
              <a:avLst/>
            </a:prstGeom>
          </p:spPr>
          <p:txBody>
            <a:bodyPr lIns="50800" tIns="50800" rIns="50800" bIns="50800" rtlCol="0" anchor="ctr"/>
            <a:lstStyle/>
            <a:p>
              <a:pPr algn="ctr">
                <a:lnSpc>
                  <a:spcPts val="3429"/>
                </a:lnSpc>
              </a:pPr>
              <a:endParaRPr/>
            </a:p>
          </p:txBody>
        </p:sp>
      </p:grpSp>
      <p:sp>
        <p:nvSpPr>
          <p:cNvPr id="64" name="TextBox 64"/>
          <p:cNvSpPr txBox="1"/>
          <p:nvPr/>
        </p:nvSpPr>
        <p:spPr>
          <a:xfrm>
            <a:off x="7516142" y="1328919"/>
            <a:ext cx="7923677" cy="633603"/>
          </a:xfrm>
          <a:prstGeom prst="rect">
            <a:avLst/>
          </a:prstGeom>
        </p:spPr>
        <p:txBody>
          <a:bodyPr lIns="0" tIns="0" rIns="0" bIns="0" rtlCol="0" anchor="t">
            <a:spAutoFit/>
          </a:bodyPr>
          <a:lstStyle/>
          <a:p>
            <a:pPr algn="r">
              <a:lnSpc>
                <a:spcPts val="4976"/>
              </a:lnSpc>
              <a:spcBef>
                <a:spcPct val="0"/>
              </a:spcBef>
            </a:pPr>
            <a:r>
              <a:rPr lang="en-US" sz="3554" b="1">
                <a:solidFill>
                  <a:srgbClr val="FFFFFF"/>
                </a:solidFill>
                <a:latin typeface="Poppins Bold"/>
                <a:ea typeface="Poppins Bold"/>
                <a:cs typeface="Poppins Bold"/>
                <a:sym typeface="Poppins Bold"/>
              </a:rPr>
              <a:t>COLLEGE SEARCH RESOURCES</a:t>
            </a:r>
          </a:p>
        </p:txBody>
      </p:sp>
      <p:sp>
        <p:nvSpPr>
          <p:cNvPr id="65" name="TextBox 65"/>
          <p:cNvSpPr txBox="1"/>
          <p:nvPr/>
        </p:nvSpPr>
        <p:spPr>
          <a:xfrm>
            <a:off x="6964383" y="2862580"/>
            <a:ext cx="10294917" cy="7869759"/>
          </a:xfrm>
          <a:prstGeom prst="rect">
            <a:avLst/>
          </a:prstGeom>
        </p:spPr>
        <p:txBody>
          <a:bodyPr lIns="0" tIns="0" rIns="0" bIns="0" rtlCol="0" anchor="t">
            <a:spAutoFit/>
          </a:bodyPr>
          <a:lstStyle/>
          <a:p>
            <a:pPr marL="872661" lvl="1" indent="-436330" algn="just">
              <a:lnSpc>
                <a:spcPts val="5658"/>
              </a:lnSpc>
              <a:buFont typeface="Arial"/>
              <a:buChar char="•"/>
            </a:pPr>
            <a:r>
              <a:rPr lang="en-US" sz="4041" b="1">
                <a:solidFill>
                  <a:srgbClr val="29379B"/>
                </a:solidFill>
                <a:latin typeface="Poppins Bold"/>
                <a:ea typeface="Poppins Bold"/>
                <a:cs typeface="Poppins Bold"/>
                <a:sym typeface="Poppins Bold"/>
              </a:rPr>
              <a:t>College Board Big Future</a:t>
            </a:r>
          </a:p>
          <a:p>
            <a:pPr algn="just">
              <a:lnSpc>
                <a:spcPts val="5658"/>
              </a:lnSpc>
            </a:pPr>
            <a:endParaRPr lang="en-US" sz="4041" b="1">
              <a:solidFill>
                <a:srgbClr val="29379B"/>
              </a:solidFill>
              <a:latin typeface="Poppins Bold"/>
              <a:ea typeface="Poppins Bold"/>
              <a:cs typeface="Poppins Bold"/>
              <a:sym typeface="Poppins Bold"/>
            </a:endParaRPr>
          </a:p>
          <a:p>
            <a:pPr algn="just">
              <a:lnSpc>
                <a:spcPts val="5658"/>
              </a:lnSpc>
            </a:pPr>
            <a:endParaRPr lang="en-US" sz="4041" b="1">
              <a:solidFill>
                <a:srgbClr val="29379B"/>
              </a:solidFill>
              <a:latin typeface="Poppins Bold"/>
              <a:ea typeface="Poppins Bold"/>
              <a:cs typeface="Poppins Bold"/>
              <a:sym typeface="Poppins Bold"/>
            </a:endParaRPr>
          </a:p>
          <a:p>
            <a:pPr algn="just">
              <a:lnSpc>
                <a:spcPts val="5658"/>
              </a:lnSpc>
            </a:pPr>
            <a:endParaRPr lang="en-US" sz="4041" b="1">
              <a:solidFill>
                <a:srgbClr val="29379B"/>
              </a:solidFill>
              <a:latin typeface="Poppins Bold"/>
              <a:ea typeface="Poppins Bold"/>
              <a:cs typeface="Poppins Bold"/>
              <a:sym typeface="Poppins Bold"/>
            </a:endParaRPr>
          </a:p>
          <a:p>
            <a:pPr marL="872661" lvl="1" indent="-436330" algn="just">
              <a:lnSpc>
                <a:spcPts val="5658"/>
              </a:lnSpc>
              <a:buFont typeface="Arial"/>
              <a:buChar char="•"/>
            </a:pPr>
            <a:r>
              <a:rPr lang="en-US" sz="4041" b="1">
                <a:solidFill>
                  <a:srgbClr val="29379B"/>
                </a:solidFill>
                <a:latin typeface="Poppins Bold"/>
                <a:ea typeface="Poppins Bold"/>
                <a:cs typeface="Poppins Bold"/>
                <a:sym typeface="Poppins Bold"/>
              </a:rPr>
              <a:t>My Texas Future </a:t>
            </a:r>
          </a:p>
          <a:p>
            <a:pPr algn="just">
              <a:lnSpc>
                <a:spcPts val="5658"/>
              </a:lnSpc>
            </a:pPr>
            <a:endParaRPr lang="en-US" sz="4041" b="1">
              <a:solidFill>
                <a:srgbClr val="29379B"/>
              </a:solidFill>
              <a:latin typeface="Poppins Bold"/>
              <a:ea typeface="Poppins Bold"/>
              <a:cs typeface="Poppins Bold"/>
              <a:sym typeface="Poppins Bold"/>
            </a:endParaRPr>
          </a:p>
          <a:p>
            <a:pPr algn="just">
              <a:lnSpc>
                <a:spcPts val="5658"/>
              </a:lnSpc>
            </a:pPr>
            <a:endParaRPr lang="en-US" sz="4041" b="1">
              <a:solidFill>
                <a:srgbClr val="29379B"/>
              </a:solidFill>
              <a:latin typeface="Poppins Bold"/>
              <a:ea typeface="Poppins Bold"/>
              <a:cs typeface="Poppins Bold"/>
              <a:sym typeface="Poppins Bold"/>
            </a:endParaRPr>
          </a:p>
          <a:p>
            <a:pPr algn="just">
              <a:lnSpc>
                <a:spcPts val="5658"/>
              </a:lnSpc>
            </a:pPr>
            <a:endParaRPr lang="en-US" sz="4041" b="1">
              <a:solidFill>
                <a:srgbClr val="29379B"/>
              </a:solidFill>
              <a:latin typeface="Poppins Bold"/>
              <a:ea typeface="Poppins Bold"/>
              <a:cs typeface="Poppins Bold"/>
              <a:sym typeface="Poppins Bold"/>
            </a:endParaRPr>
          </a:p>
          <a:p>
            <a:pPr marL="872661" lvl="1" indent="-436330" algn="just">
              <a:lnSpc>
                <a:spcPts val="5658"/>
              </a:lnSpc>
              <a:buFont typeface="Arial"/>
              <a:buChar char="•"/>
            </a:pPr>
            <a:r>
              <a:rPr lang="en-US" sz="4041" b="1">
                <a:solidFill>
                  <a:srgbClr val="29379B"/>
                </a:solidFill>
                <a:latin typeface="Poppins Bold"/>
                <a:ea typeface="Poppins Bold"/>
                <a:cs typeface="Poppins Bold"/>
                <a:sym typeface="Poppins Bold"/>
              </a:rPr>
              <a:t>Overgrad </a:t>
            </a:r>
          </a:p>
          <a:p>
            <a:pPr algn="just">
              <a:lnSpc>
                <a:spcPts val="5658"/>
              </a:lnSpc>
            </a:pPr>
            <a:endParaRPr lang="en-US" sz="4041" b="1">
              <a:solidFill>
                <a:srgbClr val="29379B"/>
              </a:solidFill>
              <a:latin typeface="Poppins Bold"/>
              <a:ea typeface="Poppins Bold"/>
              <a:cs typeface="Poppins Bold"/>
              <a:sym typeface="Poppins Bold"/>
            </a:endParaRPr>
          </a:p>
          <a:p>
            <a:pPr algn="just">
              <a:lnSpc>
                <a:spcPts val="5658"/>
              </a:lnSpc>
            </a:pPr>
            <a:endParaRPr lang="en-US" sz="4041" b="1">
              <a:solidFill>
                <a:srgbClr val="29379B"/>
              </a:solidFill>
              <a:latin typeface="Poppins Bold"/>
              <a:ea typeface="Poppins Bold"/>
              <a:cs typeface="Poppins Bold"/>
              <a:sym typeface="Poppins Bold"/>
            </a:endParaRPr>
          </a:p>
        </p:txBody>
      </p:sp>
      <p:pic>
        <p:nvPicPr>
          <p:cNvPr id="66" name="Picture 66"/>
          <p:cNvPicPr>
            <a:picLocks noChangeAspect="1"/>
          </p:cNvPicPr>
          <p:nvPr/>
        </p:nvPicPr>
        <p:blipFill>
          <a:blip r:embed="rId5"/>
          <a:stretch>
            <a:fillRect/>
          </a:stretch>
        </p:blipFill>
        <p:spPr>
          <a:xfrm>
            <a:off x="12038763" y="3522383"/>
            <a:ext cx="2744141" cy="2744141"/>
          </a:xfrm>
          <a:prstGeom prst="rect">
            <a:avLst/>
          </a:prstGeom>
        </p:spPr>
      </p:pic>
      <p:pic>
        <p:nvPicPr>
          <p:cNvPr id="67" name="Picture 67"/>
          <p:cNvPicPr>
            <a:picLocks noChangeAspect="1"/>
          </p:cNvPicPr>
          <p:nvPr/>
        </p:nvPicPr>
        <p:blipFill>
          <a:blip r:embed="rId6"/>
          <a:stretch>
            <a:fillRect/>
          </a:stretch>
        </p:blipFill>
        <p:spPr>
          <a:xfrm>
            <a:off x="7184667" y="6258353"/>
            <a:ext cx="2708102" cy="2708102"/>
          </a:xfrm>
          <a:prstGeom prst="rect">
            <a:avLst/>
          </a:prstGeom>
        </p:spPr>
      </p:pic>
      <p:pic>
        <p:nvPicPr>
          <p:cNvPr id="68" name="Picture 68"/>
          <p:cNvPicPr>
            <a:picLocks noChangeAspect="1"/>
          </p:cNvPicPr>
          <p:nvPr/>
        </p:nvPicPr>
        <p:blipFill>
          <a:blip r:embed="rId7"/>
          <a:stretch>
            <a:fillRect/>
          </a:stretch>
        </p:blipFill>
        <p:spPr>
          <a:xfrm>
            <a:off x="11052479" y="7840757"/>
            <a:ext cx="2429926" cy="24299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45657" y="1191642"/>
            <a:ext cx="3885183" cy="388518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9379B"/>
            </a:solidFill>
          </p:spPr>
          <p:txBody>
            <a:bodyPr/>
            <a:lstStyle/>
            <a:p>
              <a:endParaRPr lang="en-US"/>
            </a:p>
          </p:txBody>
        </p:sp>
        <p:sp>
          <p:nvSpPr>
            <p:cNvPr id="4" name="TextBox 4"/>
            <p:cNvSpPr txBox="1"/>
            <p:nvPr/>
          </p:nvSpPr>
          <p:spPr>
            <a:xfrm>
              <a:off x="127000" y="41275"/>
              <a:ext cx="558800" cy="644525"/>
            </a:xfrm>
            <a:prstGeom prst="rect">
              <a:avLst/>
            </a:prstGeom>
          </p:spPr>
          <p:txBody>
            <a:bodyPr lIns="50800" tIns="50800" rIns="50800" bIns="50800" rtlCol="0" anchor="ctr"/>
            <a:lstStyle/>
            <a:p>
              <a:pPr algn="ctr">
                <a:lnSpc>
                  <a:spcPts val="3989"/>
                </a:lnSpc>
              </a:pPr>
              <a:r>
                <a:rPr lang="en-US" sz="2849" b="1">
                  <a:solidFill>
                    <a:srgbClr val="000000"/>
                  </a:solidFill>
                  <a:latin typeface="Poppins Bold"/>
                  <a:ea typeface="Poppins Bold"/>
                  <a:cs typeface="Poppins Bold"/>
                  <a:sym typeface="Poppins Bold"/>
                </a:rPr>
                <a:t>NON-RESTRICTIVE PLANS</a:t>
              </a:r>
            </a:p>
          </p:txBody>
        </p:sp>
      </p:grpSp>
      <p:grpSp>
        <p:nvGrpSpPr>
          <p:cNvPr id="5" name="Group 5"/>
          <p:cNvGrpSpPr/>
          <p:nvPr/>
        </p:nvGrpSpPr>
        <p:grpSpPr>
          <a:xfrm>
            <a:off x="11112351" y="2151511"/>
            <a:ext cx="7175649" cy="8148488"/>
            <a:chOff x="0" y="0"/>
            <a:chExt cx="16104616" cy="18288000"/>
          </a:xfrm>
        </p:grpSpPr>
        <p:sp>
          <p:nvSpPr>
            <p:cNvPr id="6" name="Freeform 6"/>
            <p:cNvSpPr/>
            <p:nvPr/>
          </p:nvSpPr>
          <p:spPr>
            <a:xfrm>
              <a:off x="0" y="0"/>
              <a:ext cx="16104615" cy="18288000"/>
            </a:xfrm>
            <a:custGeom>
              <a:avLst/>
              <a:gdLst/>
              <a:ahLst/>
              <a:cxnLst/>
              <a:rect l="l" t="t" r="r" b="b"/>
              <a:pathLst>
                <a:path w="16104615" h="18288000">
                  <a:moveTo>
                    <a:pt x="7751572" y="0"/>
                  </a:moveTo>
                  <a:lnTo>
                    <a:pt x="0" y="18288000"/>
                  </a:lnTo>
                  <a:lnTo>
                    <a:pt x="16104615" y="18288000"/>
                  </a:lnTo>
                  <a:lnTo>
                    <a:pt x="16104615" y="0"/>
                  </a:lnTo>
                  <a:close/>
                </a:path>
              </a:pathLst>
            </a:custGeom>
            <a:solidFill>
              <a:srgbClr val="FFBF30"/>
            </a:solidFill>
            <a:ln w="12700">
              <a:solidFill>
                <a:srgbClr val="000000"/>
              </a:solidFill>
            </a:ln>
          </p:spPr>
          <p:txBody>
            <a:bodyPr/>
            <a:lstStyle/>
            <a:p>
              <a:endParaRPr lang="en-US"/>
            </a:p>
          </p:txBody>
        </p:sp>
      </p:grpSp>
      <p:sp>
        <p:nvSpPr>
          <p:cNvPr id="7" name="Freeform 7"/>
          <p:cNvSpPr/>
          <p:nvPr/>
        </p:nvSpPr>
        <p:spPr>
          <a:xfrm rot="-5400000">
            <a:off x="11453959" y="-2393356"/>
            <a:ext cx="4440685" cy="9227397"/>
          </a:xfrm>
          <a:custGeom>
            <a:avLst/>
            <a:gdLst/>
            <a:ahLst/>
            <a:cxnLst/>
            <a:rect l="l" t="t" r="r" b="b"/>
            <a:pathLst>
              <a:path w="4440685" h="9227397">
                <a:moveTo>
                  <a:pt x="0" y="0"/>
                </a:moveTo>
                <a:lnTo>
                  <a:pt x="4440685" y="0"/>
                </a:lnTo>
                <a:lnTo>
                  <a:pt x="4440685" y="9227397"/>
                </a:lnTo>
                <a:lnTo>
                  <a:pt x="0" y="9227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11360233" y="2095500"/>
            <a:ext cx="7175649" cy="8148488"/>
            <a:chOff x="0" y="0"/>
            <a:chExt cx="16104616" cy="18288000"/>
          </a:xfrm>
        </p:grpSpPr>
        <p:sp>
          <p:nvSpPr>
            <p:cNvPr id="9" name="Freeform 9"/>
            <p:cNvSpPr/>
            <p:nvPr/>
          </p:nvSpPr>
          <p:spPr>
            <a:xfrm flipH="1">
              <a:off x="0" y="0"/>
              <a:ext cx="16104615" cy="18288000"/>
            </a:xfrm>
            <a:custGeom>
              <a:avLst/>
              <a:gdLst/>
              <a:ahLst/>
              <a:cxnLst/>
              <a:rect l="l" t="t" r="r" b="b"/>
              <a:pathLst>
                <a:path w="16104615" h="18288000">
                  <a:moveTo>
                    <a:pt x="8353044" y="0"/>
                  </a:moveTo>
                  <a:lnTo>
                    <a:pt x="16104615" y="18288000"/>
                  </a:lnTo>
                  <a:lnTo>
                    <a:pt x="0" y="18288000"/>
                  </a:lnTo>
                  <a:lnTo>
                    <a:pt x="0" y="0"/>
                  </a:lnTo>
                  <a:close/>
                </a:path>
              </a:pathLst>
            </a:custGeom>
            <a:blipFill>
              <a:blip r:embed="rId4"/>
              <a:stretch>
                <a:fillRect l="-46805" t="-8946" r="-55916" b="-9992"/>
              </a:stretch>
            </a:blipFill>
          </p:spPr>
          <p:txBody>
            <a:bodyPr/>
            <a:lstStyle/>
            <a:p>
              <a:endParaRPr lang="en-US"/>
            </a:p>
          </p:txBody>
        </p:sp>
      </p:grpSp>
      <p:sp>
        <p:nvSpPr>
          <p:cNvPr id="10" name="Freeform 10"/>
          <p:cNvSpPr/>
          <p:nvPr/>
        </p:nvSpPr>
        <p:spPr>
          <a:xfrm>
            <a:off x="1028700" y="355605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28700" y="6863715"/>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028700" y="491490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028700" y="833628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p:cNvGrpSpPr/>
          <p:nvPr/>
        </p:nvGrpSpPr>
        <p:grpSpPr>
          <a:xfrm>
            <a:off x="10072670" y="1191642"/>
            <a:ext cx="3920046" cy="363753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D200"/>
            </a:solidFill>
          </p:spPr>
          <p:txBody>
            <a:bodyPr/>
            <a:lstStyle/>
            <a:p>
              <a:endParaRPr lang="en-US"/>
            </a:p>
          </p:txBody>
        </p:sp>
        <p:sp>
          <p:nvSpPr>
            <p:cNvPr id="16" name="TextBox 16"/>
            <p:cNvSpPr txBox="1"/>
            <p:nvPr/>
          </p:nvSpPr>
          <p:spPr>
            <a:xfrm>
              <a:off x="127000" y="41275"/>
              <a:ext cx="558800" cy="644525"/>
            </a:xfrm>
            <a:prstGeom prst="rect">
              <a:avLst/>
            </a:prstGeom>
          </p:spPr>
          <p:txBody>
            <a:bodyPr lIns="50800" tIns="50800" rIns="50800" bIns="50800" rtlCol="0" anchor="ctr"/>
            <a:lstStyle/>
            <a:p>
              <a:pPr algn="ctr">
                <a:lnSpc>
                  <a:spcPts val="3989"/>
                </a:lnSpc>
              </a:pPr>
              <a:r>
                <a:rPr lang="en-US" sz="2849" b="1">
                  <a:solidFill>
                    <a:srgbClr val="000000"/>
                  </a:solidFill>
                  <a:latin typeface="Poppins Bold"/>
                  <a:ea typeface="Poppins Bold"/>
                  <a:cs typeface="Poppins Bold"/>
                  <a:sym typeface="Poppins Bold"/>
                </a:rPr>
                <a:t>NON-RESTRICTIVE PLANS</a:t>
              </a:r>
            </a:p>
          </p:txBody>
        </p:sp>
      </p:grpSp>
      <p:sp>
        <p:nvSpPr>
          <p:cNvPr id="17" name="TextBox 17"/>
          <p:cNvSpPr txBox="1"/>
          <p:nvPr/>
        </p:nvSpPr>
        <p:spPr>
          <a:xfrm>
            <a:off x="1028700" y="1239267"/>
            <a:ext cx="10407232" cy="1809750"/>
          </a:xfrm>
          <a:prstGeom prst="rect">
            <a:avLst/>
          </a:prstGeom>
        </p:spPr>
        <p:txBody>
          <a:bodyPr lIns="0" tIns="0" rIns="0" bIns="0" rtlCol="0" anchor="t">
            <a:spAutoFit/>
          </a:bodyPr>
          <a:lstStyle/>
          <a:p>
            <a:pPr algn="l">
              <a:lnSpc>
                <a:spcPts val="6960"/>
              </a:lnSpc>
            </a:pPr>
            <a:r>
              <a:rPr lang="en-US" sz="5800" b="1">
                <a:solidFill>
                  <a:srgbClr val="29379B"/>
                </a:solidFill>
                <a:latin typeface="Poppins Bold"/>
                <a:ea typeface="Poppins Bold"/>
                <a:cs typeface="Poppins Bold"/>
                <a:sym typeface="Poppins Bold"/>
              </a:rPr>
              <a:t>Which college admission process best suits you?</a:t>
            </a:r>
          </a:p>
        </p:txBody>
      </p:sp>
      <p:sp>
        <p:nvSpPr>
          <p:cNvPr id="18" name="TextBox 18"/>
          <p:cNvSpPr txBox="1"/>
          <p:nvPr/>
        </p:nvSpPr>
        <p:spPr>
          <a:xfrm>
            <a:off x="1758888" y="4829175"/>
            <a:ext cx="9007732" cy="542925"/>
          </a:xfrm>
          <a:prstGeom prst="rect">
            <a:avLst/>
          </a:prstGeom>
        </p:spPr>
        <p:txBody>
          <a:bodyPr lIns="0" tIns="0" rIns="0" bIns="0" rtlCol="0" anchor="t">
            <a:spAutoFit/>
          </a:bodyPr>
          <a:lstStyle/>
          <a:p>
            <a:pPr algn="just">
              <a:lnSpc>
                <a:spcPts val="4200"/>
              </a:lnSpc>
              <a:spcBef>
                <a:spcPct val="0"/>
              </a:spcBef>
            </a:pPr>
            <a:r>
              <a:rPr lang="en-US" sz="3000" b="1">
                <a:solidFill>
                  <a:srgbClr val="29379B"/>
                </a:solidFill>
                <a:latin typeface="Poppins Bold"/>
                <a:ea typeface="Poppins Bold"/>
                <a:cs typeface="Poppins Bold"/>
                <a:sym typeface="Poppins Bold"/>
              </a:rPr>
              <a:t>Rolling Admission</a:t>
            </a:r>
          </a:p>
        </p:txBody>
      </p:sp>
      <p:sp>
        <p:nvSpPr>
          <p:cNvPr id="19" name="TextBox 19"/>
          <p:cNvSpPr txBox="1"/>
          <p:nvPr/>
        </p:nvSpPr>
        <p:spPr>
          <a:xfrm>
            <a:off x="1758888" y="6749415"/>
            <a:ext cx="9007732" cy="542925"/>
          </a:xfrm>
          <a:prstGeom prst="rect">
            <a:avLst/>
          </a:prstGeom>
        </p:spPr>
        <p:txBody>
          <a:bodyPr lIns="0" tIns="0" rIns="0" bIns="0" rtlCol="0" anchor="t">
            <a:spAutoFit/>
          </a:bodyPr>
          <a:lstStyle/>
          <a:p>
            <a:pPr algn="just">
              <a:lnSpc>
                <a:spcPts val="4200"/>
              </a:lnSpc>
              <a:spcBef>
                <a:spcPct val="0"/>
              </a:spcBef>
            </a:pPr>
            <a:r>
              <a:rPr lang="en-US" sz="3000" b="1">
                <a:solidFill>
                  <a:srgbClr val="29379B"/>
                </a:solidFill>
                <a:latin typeface="Poppins Bold"/>
                <a:ea typeface="Poppins Bold"/>
                <a:cs typeface="Poppins Bold"/>
                <a:sym typeface="Poppins Bold"/>
              </a:rPr>
              <a:t>Early Action</a:t>
            </a:r>
          </a:p>
        </p:txBody>
      </p:sp>
      <p:sp>
        <p:nvSpPr>
          <p:cNvPr id="20" name="TextBox 20"/>
          <p:cNvSpPr txBox="1"/>
          <p:nvPr/>
        </p:nvSpPr>
        <p:spPr>
          <a:xfrm>
            <a:off x="1758888" y="5438775"/>
            <a:ext cx="9007732" cy="12630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Institutions reviews applications as they are submitted, and render admission decisions throughout the admission cycle until spots are filled</a:t>
            </a:r>
          </a:p>
        </p:txBody>
      </p:sp>
      <p:sp>
        <p:nvSpPr>
          <p:cNvPr id="21" name="TextBox 21"/>
          <p:cNvSpPr txBox="1"/>
          <p:nvPr/>
        </p:nvSpPr>
        <p:spPr>
          <a:xfrm>
            <a:off x="1728450" y="7359015"/>
            <a:ext cx="9007732" cy="8439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Students apply early and receive a decision well in advance of the institution’s regular response date</a:t>
            </a:r>
          </a:p>
        </p:txBody>
      </p:sp>
      <p:sp>
        <p:nvSpPr>
          <p:cNvPr id="22" name="TextBox 22"/>
          <p:cNvSpPr txBox="1"/>
          <p:nvPr/>
        </p:nvSpPr>
        <p:spPr>
          <a:xfrm>
            <a:off x="1728450" y="3440584"/>
            <a:ext cx="9007732" cy="542925"/>
          </a:xfrm>
          <a:prstGeom prst="rect">
            <a:avLst/>
          </a:prstGeom>
        </p:spPr>
        <p:txBody>
          <a:bodyPr lIns="0" tIns="0" rIns="0" bIns="0" rtlCol="0" anchor="t">
            <a:spAutoFit/>
          </a:bodyPr>
          <a:lstStyle/>
          <a:p>
            <a:pPr algn="just">
              <a:lnSpc>
                <a:spcPts val="4200"/>
              </a:lnSpc>
              <a:spcBef>
                <a:spcPct val="0"/>
              </a:spcBef>
            </a:pPr>
            <a:r>
              <a:rPr lang="en-US" sz="3000" b="1">
                <a:solidFill>
                  <a:srgbClr val="29379B"/>
                </a:solidFill>
                <a:latin typeface="Poppins Bold"/>
                <a:ea typeface="Poppins Bold"/>
                <a:cs typeface="Poppins Bold"/>
                <a:sym typeface="Poppins Bold"/>
              </a:rPr>
              <a:t>Regular Decision</a:t>
            </a:r>
          </a:p>
        </p:txBody>
      </p:sp>
      <p:sp>
        <p:nvSpPr>
          <p:cNvPr id="23" name="TextBox 23"/>
          <p:cNvSpPr txBox="1"/>
          <p:nvPr/>
        </p:nvSpPr>
        <p:spPr>
          <a:xfrm>
            <a:off x="1758888" y="3937050"/>
            <a:ext cx="9007732" cy="8439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Students submit an application by a specified date and receive a decision in a clearly stated period of time</a:t>
            </a:r>
          </a:p>
        </p:txBody>
      </p:sp>
      <p:sp>
        <p:nvSpPr>
          <p:cNvPr id="24" name="TextBox 24"/>
          <p:cNvSpPr txBox="1"/>
          <p:nvPr/>
        </p:nvSpPr>
        <p:spPr>
          <a:xfrm>
            <a:off x="1758888" y="8250555"/>
            <a:ext cx="9007732" cy="542925"/>
          </a:xfrm>
          <a:prstGeom prst="rect">
            <a:avLst/>
          </a:prstGeom>
        </p:spPr>
        <p:txBody>
          <a:bodyPr lIns="0" tIns="0" rIns="0" bIns="0" rtlCol="0" anchor="t">
            <a:spAutoFit/>
          </a:bodyPr>
          <a:lstStyle/>
          <a:p>
            <a:pPr algn="just">
              <a:lnSpc>
                <a:spcPts val="4200"/>
              </a:lnSpc>
              <a:spcBef>
                <a:spcPct val="0"/>
              </a:spcBef>
            </a:pPr>
            <a:r>
              <a:rPr lang="en-US" sz="3000" b="1">
                <a:solidFill>
                  <a:srgbClr val="29379B"/>
                </a:solidFill>
                <a:latin typeface="Poppins Bold"/>
                <a:ea typeface="Poppins Bold"/>
                <a:cs typeface="Poppins Bold"/>
                <a:sym typeface="Poppins Bold"/>
              </a:rPr>
              <a:t>Priority</a:t>
            </a:r>
          </a:p>
        </p:txBody>
      </p:sp>
      <p:sp>
        <p:nvSpPr>
          <p:cNvPr id="25" name="TextBox 25"/>
          <p:cNvSpPr txBox="1"/>
          <p:nvPr/>
        </p:nvSpPr>
        <p:spPr>
          <a:xfrm>
            <a:off x="1728450" y="8745855"/>
            <a:ext cx="9007732" cy="8439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This is the Early Action/Scholarship Deadline for in-state colleges &amp; universities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218959d-cff1-45bc-a03d-c290a6de7f2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6C548DD4644F48B1BBF869A4551217" ma:contentTypeVersion="12" ma:contentTypeDescription="Create a new document." ma:contentTypeScope="" ma:versionID="63d3bf0ef9846642ee6bafd88d4abc61">
  <xsd:schema xmlns:xsd="http://www.w3.org/2001/XMLSchema" xmlns:xs="http://www.w3.org/2001/XMLSchema" xmlns:p="http://schemas.microsoft.com/office/2006/metadata/properties" xmlns:ns3="9218959d-cff1-45bc-a03d-c290a6de7f24" targetNamespace="http://schemas.microsoft.com/office/2006/metadata/properties" ma:root="true" ma:fieldsID="fe9880840505e17e65d3899d3e818528" ns3:_="">
    <xsd:import namespace="9218959d-cff1-45bc-a03d-c290a6de7f2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18959d-cff1-45bc-a03d-c290a6de7f2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B95F50-B959-4158-894B-A276B6C33854}">
  <ds:schemaRefs>
    <ds:schemaRef ds:uri="http://schemas.microsoft.com/sharepoint/v3/contenttype/forms"/>
  </ds:schemaRefs>
</ds:datastoreItem>
</file>

<file path=customXml/itemProps2.xml><?xml version="1.0" encoding="utf-8"?>
<ds:datastoreItem xmlns:ds="http://schemas.openxmlformats.org/officeDocument/2006/customXml" ds:itemID="{B200168A-D94C-41E1-AB45-7434EA53D7E9}">
  <ds:schemaRefs>
    <ds:schemaRef ds:uri="9218959d-cff1-45bc-a03d-c290a6de7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0BDCC36-730E-4F69-BF95-4B776264C933}">
  <ds:schemaRefs>
    <ds:schemaRef ds:uri="9218959d-cff1-45bc-a03d-c290a6de7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25</Slides>
  <Notes>0</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Parent Meeting</dc:title>
  <cp:revision>79</cp:revision>
  <dcterms:created xsi:type="dcterms:W3CDTF">2006-08-16T00:00:00Z</dcterms:created>
  <dcterms:modified xsi:type="dcterms:W3CDTF">2025-09-05T01:31:55Z</dcterms:modified>
  <dc:identifier>DAGt6YgYaG8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0x010100CF6C548DD4644F48B1BBF869A4551217</vt:lpwstr>
  </property>
</Properties>
</file>