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4"/>
    <p:sldMasterId id="2147483693" r:id="rId5"/>
  </p:sldMasterIdLst>
  <p:notesMasterIdLst>
    <p:notesMasterId r:id="rId38"/>
  </p:notesMasterIdLst>
  <p:sldIdLst>
    <p:sldId id="264" r:id="rId6"/>
    <p:sldId id="256" r:id="rId7"/>
    <p:sldId id="257" r:id="rId8"/>
    <p:sldId id="298" r:id="rId9"/>
    <p:sldId id="262" r:id="rId10"/>
    <p:sldId id="265" r:id="rId11"/>
    <p:sldId id="288" r:id="rId12"/>
    <p:sldId id="422" r:id="rId13"/>
    <p:sldId id="425" r:id="rId14"/>
    <p:sldId id="268" r:id="rId15"/>
    <p:sldId id="424" r:id="rId16"/>
    <p:sldId id="426" r:id="rId17"/>
    <p:sldId id="391" r:id="rId18"/>
    <p:sldId id="421" r:id="rId19"/>
    <p:sldId id="423" r:id="rId20"/>
    <p:sldId id="427" r:id="rId21"/>
    <p:sldId id="388" r:id="rId22"/>
    <p:sldId id="269" r:id="rId23"/>
    <p:sldId id="428" r:id="rId24"/>
    <p:sldId id="274" r:id="rId25"/>
    <p:sldId id="403" r:id="rId26"/>
    <p:sldId id="287" r:id="rId27"/>
    <p:sldId id="419" r:id="rId28"/>
    <p:sldId id="396" r:id="rId29"/>
    <p:sldId id="400" r:id="rId30"/>
    <p:sldId id="401" r:id="rId31"/>
    <p:sldId id="402" r:id="rId32"/>
    <p:sldId id="407" r:id="rId33"/>
    <p:sldId id="259" r:id="rId34"/>
    <p:sldId id="258" r:id="rId35"/>
    <p:sldId id="429" r:id="rId36"/>
    <p:sldId id="293" r:id="rId3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D0C629-856A-4763-84F4-CEEC2CF9B485}" v="6" dt="2025-03-06T20:13:06.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BE1A758-717C-4A71-8658-5453C37062ED}" type="datetimeFigureOut">
              <a:rPr lang="en-US" smtClean="0"/>
              <a:t>3/6/2025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96A258A-4E86-4C68-BD36-ABCC78480D60}" type="slidenum">
              <a:rPr lang="en-US" smtClean="0"/>
              <a:t>‹#›</a:t>
            </a:fld>
            <a:endParaRPr lang="en-US"/>
          </a:p>
        </p:txBody>
      </p:sp>
    </p:spTree>
    <p:extLst>
      <p:ext uri="{BB962C8B-B14F-4D97-AF65-F5344CB8AC3E}">
        <p14:creationId xmlns:p14="http://schemas.microsoft.com/office/powerpoint/2010/main" val="316430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3/6/2025</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698541769"/>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53288336"/>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75278447"/>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09864792"/>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1773791"/>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19115254"/>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63527706"/>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46350213"/>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18713600"/>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DBD967-1B7E-40AA-AAF7-BA98E0E039F7}" type="datetimeFigureOut">
              <a:rPr lang="en-US" dirty="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57698531"/>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21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08378227"/>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2406203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4245330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353CD0-B627-43FD-8185-07A0AED568C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1214296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353CD0-B627-43FD-8185-07A0AED568C2}"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61611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38353CD0-B627-43FD-8185-07A0AED568C2}"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720307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353CD0-B627-43FD-8185-07A0AED568C2}"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2795598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353CD0-B627-43FD-8185-07A0AED568C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798954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353CD0-B627-43FD-8185-07A0AED568C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2271880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2606528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62332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90970579"/>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2198236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88425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32957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3917706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353CD0-B627-43FD-8185-07A0AED568C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100FD6-6C30-473B-BAED-E33BC81B04DE}" type="slidenum">
              <a:rPr lang="en-US" smtClean="0"/>
              <a:t>‹#›</a:t>
            </a:fld>
            <a:endParaRPr lang="en-US"/>
          </a:p>
        </p:txBody>
      </p:sp>
    </p:spTree>
    <p:extLst>
      <p:ext uri="{BB962C8B-B14F-4D97-AF65-F5344CB8AC3E}">
        <p14:creationId xmlns:p14="http://schemas.microsoft.com/office/powerpoint/2010/main" val="168024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79446666"/>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26435057"/>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89138053"/>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59035307"/>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66948173"/>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47016356"/>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3/6/2025</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1195525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353CD0-B627-43FD-8185-07A0AED568C2}" type="datetimeFigureOut">
              <a:rPr lang="en-US" smtClean="0"/>
              <a:t>3/6/2025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100FD6-6C30-473B-BAED-E33BC81B04DE}" type="slidenum">
              <a:rPr lang="en-US" smtClean="0"/>
              <a:t>‹#›</a:t>
            </a:fld>
            <a:endParaRPr lang="en-US"/>
          </a:p>
        </p:txBody>
      </p:sp>
    </p:spTree>
    <p:extLst>
      <p:ext uri="{BB962C8B-B14F-4D97-AF65-F5344CB8AC3E}">
        <p14:creationId xmlns:p14="http://schemas.microsoft.com/office/powerpoint/2010/main" val="41625186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ngimg.com/download/49150"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wmf"/><Relationship Id="rId9" Type="http://schemas.openxmlformats.org/officeDocument/2006/relationships/image" Target="../media/image20.jpeg"/></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wmf"/></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3.wmf"/><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23.wmf"/></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23.wmf"/><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15.wmf"/><Relationship Id="rId4" Type="http://schemas.openxmlformats.org/officeDocument/2006/relationships/image" Target="../media/image44.jpeg"/><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Today’s Goals</a:t>
            </a:r>
          </a:p>
        </p:txBody>
      </p:sp>
      <p:sp>
        <p:nvSpPr>
          <p:cNvPr id="3" name="Content Placeholder 2"/>
          <p:cNvSpPr>
            <a:spLocks noGrp="1"/>
          </p:cNvSpPr>
          <p:nvPr>
            <p:ph idx="1"/>
          </p:nvPr>
        </p:nvSpPr>
        <p:spPr>
          <a:xfrm>
            <a:off x="621102" y="2372264"/>
            <a:ext cx="10127411" cy="3647536"/>
          </a:xfrm>
        </p:spPr>
        <p:txBody>
          <a:bodyPr>
            <a:noAutofit/>
          </a:bodyPr>
          <a:lstStyle/>
          <a:p>
            <a:r>
              <a:rPr lang="en-US" sz="2400" b="1" u="sng"/>
              <a:t>Success Criteria: </a:t>
            </a:r>
            <a:r>
              <a:rPr lang="en-US" sz="2400"/>
              <a:t>Students will learn the Bobcat Way and ensure they are successful citizens at First Colony Middle School</a:t>
            </a:r>
          </a:p>
          <a:p>
            <a:r>
              <a:rPr lang="en-US" sz="2400" b="1" u="sng"/>
              <a:t>Learning Intentions:</a:t>
            </a:r>
          </a:p>
          <a:p>
            <a:pPr lvl="1"/>
            <a:r>
              <a:rPr lang="en-US" sz="2000"/>
              <a:t>I will be able to understand the meaning of “The Bobcat Way”</a:t>
            </a:r>
          </a:p>
          <a:p>
            <a:pPr lvl="1"/>
            <a:r>
              <a:rPr lang="en-US" sz="2000"/>
              <a:t>I will understand what it means to stay safe on campus</a:t>
            </a:r>
          </a:p>
          <a:p>
            <a:pPr lvl="1"/>
            <a:r>
              <a:rPr lang="en-US" sz="2000"/>
              <a:t>I will understand attendance protocols on campus</a:t>
            </a:r>
          </a:p>
          <a:p>
            <a:pPr lvl="1"/>
            <a:r>
              <a:rPr lang="en-US" sz="2000"/>
              <a:t>I will understand before, during, and after school procedures</a:t>
            </a:r>
          </a:p>
          <a:p>
            <a:pPr lvl="1"/>
            <a:r>
              <a:rPr lang="en-US" sz="2000"/>
              <a:t>I will know how to use my technology responsibly</a:t>
            </a:r>
          </a:p>
          <a:p>
            <a:pPr lvl="1"/>
            <a:r>
              <a:rPr lang="en-US" sz="2000"/>
              <a:t>I will know how to dress appropriately for school</a:t>
            </a:r>
          </a:p>
          <a:p>
            <a:pPr lvl="1"/>
            <a:endParaRPr lang="en-US" sz="20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1841214192"/>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7" name="Rectangle 16">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8382055" y="1241267"/>
            <a:ext cx="3161016" cy="1279987"/>
          </a:xfrm>
        </p:spPr>
        <p:txBody>
          <a:bodyPr vert="horz" lIns="91440" tIns="45720" rIns="91440" bIns="45720" rtlCol="0" anchor="b">
            <a:normAutofit/>
          </a:bodyPr>
          <a:lstStyle/>
          <a:p>
            <a:r>
              <a:rPr lang="en-US" sz="5400" b="0" i="0" kern="1200">
                <a:solidFill>
                  <a:schemeClr val="bg2"/>
                </a:solidFill>
                <a:latin typeface="+mj-lt"/>
                <a:ea typeface="+mj-ea"/>
                <a:cs typeface="+mj-cs"/>
              </a:rPr>
              <a:t>Tutorials</a:t>
            </a:r>
          </a:p>
        </p:txBody>
      </p:sp>
      <p:grpSp>
        <p:nvGrpSpPr>
          <p:cNvPr id="19" name="Group 18">
            <a:extLst>
              <a:ext uri="{FF2B5EF4-FFF2-40B4-BE49-F238E27FC236}">
                <a16:creationId xmlns:a16="http://schemas.microsoft.com/office/drawing/2014/main" id="{68B27BBA-AE99-4D00-A26E-0B49DA4B37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0" name="Rectangle 19">
              <a:extLst>
                <a:ext uri="{FF2B5EF4-FFF2-40B4-BE49-F238E27FC236}">
                  <a16:creationId xmlns:a16="http://schemas.microsoft.com/office/drawing/2014/main" id="{E898DFFC-9C98-4276-B117-1EECD56D1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Freeform 5">
              <a:extLst>
                <a:ext uri="{FF2B5EF4-FFF2-40B4-BE49-F238E27FC236}">
                  <a16:creationId xmlns:a16="http://schemas.microsoft.com/office/drawing/2014/main" id="{D9DF6785-2B9D-478C-AB08-3A6258EF7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22" name="Freeform 5">
              <a:extLst>
                <a:ext uri="{FF2B5EF4-FFF2-40B4-BE49-F238E27FC236}">
                  <a16:creationId xmlns:a16="http://schemas.microsoft.com/office/drawing/2014/main" id="{A9C1FA5F-1069-410C-ACE0-A24989171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grpSp>
      <p:sp>
        <p:nvSpPr>
          <p:cNvPr id="18" name="Rounded Rectangle 2">
            <a:extLst>
              <a:ext uri="{FF2B5EF4-FFF2-40B4-BE49-F238E27FC236}">
                <a16:creationId xmlns:a16="http://schemas.microsoft.com/office/drawing/2014/main" id="{903735AF-1CB8-49AB-9B6F-CEECE4B92590}"/>
              </a:ext>
            </a:extLst>
          </p:cNvPr>
          <p:cNvSpPr/>
          <p:nvPr/>
        </p:nvSpPr>
        <p:spPr>
          <a:xfrm>
            <a:off x="7126111" y="3489283"/>
            <a:ext cx="4451231" cy="3045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Once you’re in tutorials, you MUST stay in that teacher’s room until dismissal.</a:t>
            </a:r>
          </a:p>
        </p:txBody>
      </p:sp>
      <p:pic>
        <p:nvPicPr>
          <p:cNvPr id="4" name="Picture 3">
            <a:extLst>
              <a:ext uri="{FF2B5EF4-FFF2-40B4-BE49-F238E27FC236}">
                <a16:creationId xmlns:a16="http://schemas.microsoft.com/office/drawing/2014/main" id="{0F1AA37F-FF07-D854-503E-890395533A8F}"/>
              </a:ext>
            </a:extLst>
          </p:cNvPr>
          <p:cNvPicPr>
            <a:picLocks noChangeAspect="1"/>
          </p:cNvPicPr>
          <p:nvPr/>
        </p:nvPicPr>
        <p:blipFill>
          <a:blip r:embed="rId3"/>
          <a:stretch>
            <a:fillRect/>
          </a:stretch>
        </p:blipFill>
        <p:spPr>
          <a:xfrm>
            <a:off x="306819" y="-6654"/>
            <a:ext cx="6650181" cy="6858000"/>
          </a:xfrm>
          <a:prstGeom prst="rect">
            <a:avLst/>
          </a:prstGeom>
        </p:spPr>
      </p:pic>
    </p:spTree>
    <p:extLst>
      <p:ext uri="{BB962C8B-B14F-4D97-AF65-F5344CB8AC3E}">
        <p14:creationId xmlns:p14="http://schemas.microsoft.com/office/powerpoint/2010/main" val="617678882"/>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Morning Tutorials</a:t>
            </a:r>
          </a:p>
        </p:txBody>
      </p:sp>
      <p:sp>
        <p:nvSpPr>
          <p:cNvPr id="3" name="Content Placeholder 2"/>
          <p:cNvSpPr>
            <a:spLocks noGrp="1"/>
          </p:cNvSpPr>
          <p:nvPr>
            <p:ph idx="1"/>
          </p:nvPr>
        </p:nvSpPr>
        <p:spPr>
          <a:xfrm>
            <a:off x="576985" y="2456851"/>
            <a:ext cx="9973121" cy="3918070"/>
          </a:xfrm>
        </p:spPr>
        <p:txBody>
          <a:bodyPr>
            <a:noAutofit/>
          </a:bodyPr>
          <a:lstStyle/>
          <a:p>
            <a:r>
              <a:rPr lang="en-US" sz="2400" dirty="0"/>
              <a:t>You must report to tutorials on-time in order to get a tutorials pass to be upstairs. </a:t>
            </a:r>
          </a:p>
          <a:p>
            <a:r>
              <a:rPr lang="en-US" sz="2400" dirty="0"/>
              <a:t>You MUST have a pass from the teacher on duty by the Commons stairs in order to go to ANY tutorial including science and electives that are downstairs.  </a:t>
            </a:r>
          </a:p>
          <a:p>
            <a:r>
              <a:rPr lang="en-US" sz="2400" dirty="0"/>
              <a:t>No Pass=No Tutorial</a:t>
            </a:r>
          </a:p>
          <a:p>
            <a:r>
              <a:rPr lang="en-US" sz="2400" dirty="0"/>
              <a:t>If you are caught in the hallway without a tutorials pass before school, you will receive a consequence.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2085141811"/>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B5FF-00D2-881B-38DE-E1C739AA2418}"/>
              </a:ext>
            </a:extLst>
          </p:cNvPr>
          <p:cNvSpPr>
            <a:spLocks noGrp="1"/>
          </p:cNvSpPr>
          <p:nvPr>
            <p:ph type="title"/>
          </p:nvPr>
        </p:nvSpPr>
        <p:spPr/>
        <p:txBody>
          <a:bodyPr/>
          <a:lstStyle/>
          <a:p>
            <a:r>
              <a:rPr lang="en-US" dirty="0"/>
              <a:t>Turn and Talk with a Partner</a:t>
            </a:r>
          </a:p>
        </p:txBody>
      </p:sp>
      <p:sp>
        <p:nvSpPr>
          <p:cNvPr id="3" name="Content Placeholder 2">
            <a:extLst>
              <a:ext uri="{FF2B5EF4-FFF2-40B4-BE49-F238E27FC236}">
                <a16:creationId xmlns:a16="http://schemas.microsoft.com/office/drawing/2014/main" id="{9CC258CD-B1DD-DDA3-37FE-5BABA3C19354}"/>
              </a:ext>
            </a:extLst>
          </p:cNvPr>
          <p:cNvSpPr>
            <a:spLocks noGrp="1"/>
          </p:cNvSpPr>
          <p:nvPr>
            <p:ph idx="1"/>
          </p:nvPr>
        </p:nvSpPr>
        <p:spPr/>
        <p:txBody>
          <a:bodyPr>
            <a:normAutofit/>
          </a:bodyPr>
          <a:lstStyle/>
          <a:p>
            <a:r>
              <a:rPr lang="en-US" sz="2800" dirty="0"/>
              <a:t>Who has to have a pass in order to go to any tutorial whether upstairs or downstairs?</a:t>
            </a:r>
          </a:p>
          <a:p>
            <a:r>
              <a:rPr lang="en-US" sz="2800" dirty="0"/>
              <a:t>Where do you get a tutorials pass?</a:t>
            </a:r>
          </a:p>
          <a:p>
            <a:pPr marL="0" indent="0">
              <a:buNone/>
            </a:pPr>
            <a:endParaRPr lang="en-US" sz="2800" dirty="0"/>
          </a:p>
        </p:txBody>
      </p:sp>
    </p:spTree>
    <p:extLst>
      <p:ext uri="{BB962C8B-B14F-4D97-AF65-F5344CB8AC3E}">
        <p14:creationId xmlns:p14="http://schemas.microsoft.com/office/powerpoint/2010/main" val="1797667509"/>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3DD4-07D3-4B7E-8CE1-33F97318B9F9}"/>
              </a:ext>
            </a:extLst>
          </p:cNvPr>
          <p:cNvSpPr>
            <a:spLocks noGrp="1"/>
          </p:cNvSpPr>
          <p:nvPr>
            <p:ph type="title"/>
          </p:nvPr>
        </p:nvSpPr>
        <p:spPr/>
        <p:txBody>
          <a:bodyPr/>
          <a:lstStyle/>
          <a:p>
            <a:r>
              <a:rPr lang="en-US"/>
              <a:t>Lunch Procedures</a:t>
            </a:r>
          </a:p>
        </p:txBody>
      </p:sp>
      <p:sp>
        <p:nvSpPr>
          <p:cNvPr id="3" name="Content Placeholder 2">
            <a:extLst>
              <a:ext uri="{FF2B5EF4-FFF2-40B4-BE49-F238E27FC236}">
                <a16:creationId xmlns:a16="http://schemas.microsoft.com/office/drawing/2014/main" id="{817A1985-59CB-4F86-B4DC-7D2DE8BDD851}"/>
              </a:ext>
            </a:extLst>
          </p:cNvPr>
          <p:cNvSpPr>
            <a:spLocks noGrp="1"/>
          </p:cNvSpPr>
          <p:nvPr>
            <p:ph idx="1"/>
          </p:nvPr>
        </p:nvSpPr>
        <p:spPr>
          <a:xfrm>
            <a:off x="677334" y="1551399"/>
            <a:ext cx="9021470" cy="4931594"/>
          </a:xfrm>
        </p:spPr>
        <p:txBody>
          <a:bodyPr>
            <a:normAutofit fontScale="92500" lnSpcReduction="10000"/>
          </a:bodyPr>
          <a:lstStyle/>
          <a:p>
            <a:r>
              <a:rPr lang="en-US" sz="3200"/>
              <a:t>Enter the commons and get seated quickly.  You may not save seats for anyone.</a:t>
            </a:r>
          </a:p>
          <a:p>
            <a:r>
              <a:rPr lang="en-US" sz="3200"/>
              <a:t>Wait until your table is released to the lunch line. </a:t>
            </a:r>
          </a:p>
          <a:p>
            <a:pPr lvl="1"/>
            <a:r>
              <a:rPr lang="en-US" sz="3000"/>
              <a:t>If you need to use the microwave, go after your table is called.</a:t>
            </a:r>
          </a:p>
          <a:p>
            <a:pPr lvl="1"/>
            <a:r>
              <a:rPr lang="en-US" sz="3000"/>
              <a:t>You may only go through one line. Make sure you have money with you or in your account.</a:t>
            </a:r>
          </a:p>
          <a:p>
            <a:pPr lvl="1"/>
            <a:r>
              <a:rPr lang="en-US" sz="3000"/>
              <a:t>If one line is too long, it may be closed. In that case, you need to make a different selection.</a:t>
            </a:r>
          </a:p>
        </p:txBody>
      </p:sp>
    </p:spTree>
    <p:extLst>
      <p:ext uri="{BB962C8B-B14F-4D97-AF65-F5344CB8AC3E}">
        <p14:creationId xmlns:p14="http://schemas.microsoft.com/office/powerpoint/2010/main" val="2065080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3DD4-07D3-4B7E-8CE1-33F97318B9F9}"/>
              </a:ext>
            </a:extLst>
          </p:cNvPr>
          <p:cNvSpPr>
            <a:spLocks noGrp="1"/>
          </p:cNvSpPr>
          <p:nvPr>
            <p:ph type="title"/>
          </p:nvPr>
        </p:nvSpPr>
        <p:spPr/>
        <p:txBody>
          <a:bodyPr/>
          <a:lstStyle/>
          <a:p>
            <a:r>
              <a:rPr lang="en-US"/>
              <a:t>Lunch Procedures</a:t>
            </a:r>
          </a:p>
        </p:txBody>
      </p:sp>
      <p:sp>
        <p:nvSpPr>
          <p:cNvPr id="3" name="Content Placeholder 2">
            <a:extLst>
              <a:ext uri="{FF2B5EF4-FFF2-40B4-BE49-F238E27FC236}">
                <a16:creationId xmlns:a16="http://schemas.microsoft.com/office/drawing/2014/main" id="{817A1985-59CB-4F86-B4DC-7D2DE8BDD851}"/>
              </a:ext>
            </a:extLst>
          </p:cNvPr>
          <p:cNvSpPr>
            <a:spLocks noGrp="1"/>
          </p:cNvSpPr>
          <p:nvPr>
            <p:ph idx="1"/>
          </p:nvPr>
        </p:nvSpPr>
        <p:spPr>
          <a:xfrm>
            <a:off x="677334" y="1551399"/>
            <a:ext cx="9021470" cy="4931594"/>
          </a:xfrm>
        </p:spPr>
        <p:txBody>
          <a:bodyPr>
            <a:normAutofit fontScale="92500" lnSpcReduction="20000"/>
          </a:bodyPr>
          <a:lstStyle/>
          <a:p>
            <a:r>
              <a:rPr lang="en-US" sz="3200"/>
              <a:t>Do not share food</a:t>
            </a:r>
          </a:p>
          <a:p>
            <a:r>
              <a:rPr lang="en-US" sz="3200"/>
              <a:t>You have about 30 minutes for lunch.  We want you to visit and enjoy your friends, but you also need to eat in a timely manner.</a:t>
            </a:r>
          </a:p>
          <a:p>
            <a:r>
              <a:rPr lang="en-US" sz="3200"/>
              <a:t>Wait until your table is called for dismissal.  At that time, clean up all trash and put it in the garbage can. Be sure to walk all the way around the three pillars.</a:t>
            </a:r>
          </a:p>
          <a:p>
            <a:r>
              <a:rPr lang="en-US" sz="3200"/>
              <a:t>Restrooms are closed during dismissal.</a:t>
            </a:r>
          </a:p>
          <a:p>
            <a:r>
              <a:rPr lang="en-US" sz="3200"/>
              <a:t>Do not take any food or drinks out of the commons.</a:t>
            </a:r>
          </a:p>
        </p:txBody>
      </p:sp>
    </p:spTree>
    <p:extLst>
      <p:ext uri="{BB962C8B-B14F-4D97-AF65-F5344CB8AC3E}">
        <p14:creationId xmlns:p14="http://schemas.microsoft.com/office/powerpoint/2010/main" val="279568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3DD4-07D3-4B7E-8CE1-33F97318B9F9}"/>
              </a:ext>
            </a:extLst>
          </p:cNvPr>
          <p:cNvSpPr>
            <a:spLocks noGrp="1"/>
          </p:cNvSpPr>
          <p:nvPr>
            <p:ph type="title"/>
          </p:nvPr>
        </p:nvSpPr>
        <p:spPr/>
        <p:txBody>
          <a:bodyPr/>
          <a:lstStyle/>
          <a:p>
            <a:r>
              <a:rPr lang="en-US"/>
              <a:t>Lunch Procedures</a:t>
            </a:r>
          </a:p>
        </p:txBody>
      </p:sp>
      <p:sp>
        <p:nvSpPr>
          <p:cNvPr id="3" name="Content Placeholder 2">
            <a:extLst>
              <a:ext uri="{FF2B5EF4-FFF2-40B4-BE49-F238E27FC236}">
                <a16:creationId xmlns:a16="http://schemas.microsoft.com/office/drawing/2014/main" id="{817A1985-59CB-4F86-B4DC-7D2DE8BDD851}"/>
              </a:ext>
            </a:extLst>
          </p:cNvPr>
          <p:cNvSpPr>
            <a:spLocks noGrp="1"/>
          </p:cNvSpPr>
          <p:nvPr>
            <p:ph idx="1"/>
          </p:nvPr>
        </p:nvSpPr>
        <p:spPr>
          <a:xfrm>
            <a:off x="677334" y="1551399"/>
            <a:ext cx="9021470" cy="4931594"/>
          </a:xfrm>
        </p:spPr>
        <p:txBody>
          <a:bodyPr>
            <a:normAutofit/>
          </a:bodyPr>
          <a:lstStyle/>
          <a:p>
            <a:r>
              <a:rPr lang="en-US" sz="3200" dirty="0"/>
              <a:t>On tech days, you are only allowed to use your District issued laptop.</a:t>
            </a:r>
          </a:p>
          <a:p>
            <a:r>
              <a:rPr lang="en-US" sz="3200" dirty="0"/>
              <a:t>You must be on school-appropriate material, including games.</a:t>
            </a:r>
          </a:p>
          <a:p>
            <a:r>
              <a:rPr lang="en-US" sz="3200" dirty="0"/>
              <a:t>Games that feature weapons, violence, etc. are not school-appropriate.</a:t>
            </a:r>
          </a:p>
          <a:p>
            <a:pPr marL="0" indent="0">
              <a:buNone/>
            </a:pPr>
            <a:endParaRPr lang="en-US" sz="3200" dirty="0"/>
          </a:p>
        </p:txBody>
      </p:sp>
    </p:spTree>
    <p:extLst>
      <p:ext uri="{BB962C8B-B14F-4D97-AF65-F5344CB8AC3E}">
        <p14:creationId xmlns:p14="http://schemas.microsoft.com/office/powerpoint/2010/main" val="63772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B5FF-00D2-881B-38DE-E1C739AA2418}"/>
              </a:ext>
            </a:extLst>
          </p:cNvPr>
          <p:cNvSpPr>
            <a:spLocks noGrp="1"/>
          </p:cNvSpPr>
          <p:nvPr>
            <p:ph type="title"/>
          </p:nvPr>
        </p:nvSpPr>
        <p:spPr/>
        <p:txBody>
          <a:bodyPr/>
          <a:lstStyle/>
          <a:p>
            <a:r>
              <a:rPr lang="en-US" dirty="0"/>
              <a:t>Turn and Talk with a Partner</a:t>
            </a:r>
          </a:p>
        </p:txBody>
      </p:sp>
      <p:sp>
        <p:nvSpPr>
          <p:cNvPr id="3" name="Content Placeholder 2">
            <a:extLst>
              <a:ext uri="{FF2B5EF4-FFF2-40B4-BE49-F238E27FC236}">
                <a16:creationId xmlns:a16="http://schemas.microsoft.com/office/drawing/2014/main" id="{9CC258CD-B1DD-DDA3-37FE-5BABA3C19354}"/>
              </a:ext>
            </a:extLst>
          </p:cNvPr>
          <p:cNvSpPr>
            <a:spLocks noGrp="1"/>
          </p:cNvSpPr>
          <p:nvPr>
            <p:ph idx="1"/>
          </p:nvPr>
        </p:nvSpPr>
        <p:spPr/>
        <p:txBody>
          <a:bodyPr>
            <a:normAutofit/>
          </a:bodyPr>
          <a:lstStyle/>
          <a:p>
            <a:r>
              <a:rPr lang="en-US" sz="2800" dirty="0"/>
              <a:t>What kinds of websites/games are you allowed to be on during Lunch Tech Days? </a:t>
            </a:r>
          </a:p>
        </p:txBody>
      </p:sp>
    </p:spTree>
    <p:extLst>
      <p:ext uri="{BB962C8B-B14F-4D97-AF65-F5344CB8AC3E}">
        <p14:creationId xmlns:p14="http://schemas.microsoft.com/office/powerpoint/2010/main" val="143268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70151" y="365126"/>
            <a:ext cx="7269163" cy="777875"/>
          </a:xfrm>
        </p:spPr>
        <p:txBody>
          <a:bodyPr/>
          <a:lstStyle/>
          <a:p>
            <a:pPr algn="ctr"/>
            <a:r>
              <a:rPr lang="en-US" altLang="en-US" sz="4000">
                <a:latin typeface="Baskerville Old Face" panose="02020602080505020303" pitchFamily="18" charset="0"/>
              </a:rPr>
              <a:t>Cafeteria Expectations</a:t>
            </a:r>
          </a:p>
        </p:txBody>
      </p:sp>
      <p:sp>
        <p:nvSpPr>
          <p:cNvPr id="3" name="Content Placeholder 2"/>
          <p:cNvSpPr>
            <a:spLocks noGrp="1"/>
          </p:cNvSpPr>
          <p:nvPr>
            <p:ph idx="1"/>
          </p:nvPr>
        </p:nvSpPr>
        <p:spPr>
          <a:xfrm>
            <a:off x="2133600" y="1219200"/>
            <a:ext cx="5943600" cy="5387083"/>
          </a:xfrm>
        </p:spPr>
        <p:txBody>
          <a:bodyPr vert="horz" lIns="91440" tIns="45720" rIns="91440" bIns="45720" rtlCol="0" anchor="t">
            <a:normAutofit/>
          </a:bodyPr>
          <a:lstStyle/>
          <a:p>
            <a:pPr>
              <a:defRPr/>
            </a:pPr>
            <a:r>
              <a:rPr lang="en-US" sz="2800"/>
              <a:t>Raise your hand if you need assistance, restroom, etc. </a:t>
            </a:r>
          </a:p>
          <a:p>
            <a:pPr>
              <a:defRPr/>
            </a:pPr>
            <a:r>
              <a:rPr lang="en-US" sz="2800"/>
              <a:t>Keep your area clean by disposing of trash properly.</a:t>
            </a:r>
            <a:r>
              <a:rPr lang="en-US" sz="2800">
                <a:solidFill>
                  <a:srgbClr val="FF0000"/>
                </a:solidFill>
              </a:rPr>
              <a:t> </a:t>
            </a:r>
            <a:r>
              <a:rPr lang="en-US" sz="2800" b="1">
                <a:solidFill>
                  <a:srgbClr val="0000FF"/>
                </a:solidFill>
              </a:rPr>
              <a:t>You will wait until an adult comes to dismiss your table to throw trash away</a:t>
            </a:r>
            <a:endParaRPr lang="en-US" sz="2800">
              <a:solidFill>
                <a:srgbClr val="0000FF"/>
              </a:solidFill>
            </a:endParaRPr>
          </a:p>
          <a:p>
            <a:pPr>
              <a:defRPr/>
            </a:pPr>
            <a:r>
              <a:rPr lang="en-US" sz="2800" b="1"/>
              <a:t>Do not take any food or drink items out of the cafeteria </a:t>
            </a:r>
            <a:r>
              <a:rPr lang="en-US" sz="2800"/>
              <a:t>(only water may leave if in containers that can be closed/sealed.</a:t>
            </a:r>
            <a:endParaRPr lang="en-US" sz="2800" b="1"/>
          </a:p>
          <a:p>
            <a:pPr>
              <a:defRPr/>
            </a:pPr>
            <a:endParaRPr lang="en-US" sz="2800"/>
          </a:p>
        </p:txBody>
      </p:sp>
      <p:pic>
        <p:nvPicPr>
          <p:cNvPr id="163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7201" y="3907607"/>
            <a:ext cx="2381388" cy="25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result for clean u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6521" y="4739116"/>
            <a:ext cx="1074986" cy="1140272"/>
          </a:xfrm>
          <a:prstGeom prst="rect">
            <a:avLst/>
          </a:prstGeom>
          <a:noFill/>
          <a:ln>
            <a:noFill/>
          </a:ln>
        </p:spPr>
      </p:pic>
      <p:pic>
        <p:nvPicPr>
          <p:cNvPr id="7" name="Picture 6" descr="Image result for your spill it you clean it"/>
          <p:cNvPicPr/>
          <p:nvPr/>
        </p:nvPicPr>
        <p:blipFill rotWithShape="1">
          <a:blip r:embed="rId4" cstate="print">
            <a:extLst>
              <a:ext uri="{28A0092B-C50C-407E-A947-70E740481C1C}">
                <a14:useLocalDpi xmlns:a14="http://schemas.microsoft.com/office/drawing/2010/main" val="0"/>
              </a:ext>
            </a:extLst>
          </a:blip>
          <a:srcRect r="3008" b="7770"/>
          <a:stretch/>
        </p:blipFill>
        <p:spPr bwMode="auto">
          <a:xfrm>
            <a:off x="8236248" y="1246286"/>
            <a:ext cx="2203153" cy="1704109"/>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After School Procedures</a:t>
            </a:r>
          </a:p>
        </p:txBody>
      </p:sp>
      <p:sp>
        <p:nvSpPr>
          <p:cNvPr id="3" name="Content Placeholder 2"/>
          <p:cNvSpPr>
            <a:spLocks noGrp="1"/>
          </p:cNvSpPr>
          <p:nvPr>
            <p:ph idx="1"/>
          </p:nvPr>
        </p:nvSpPr>
        <p:spPr>
          <a:xfrm>
            <a:off x="576985" y="2456851"/>
            <a:ext cx="9973121" cy="3918070"/>
          </a:xfrm>
        </p:spPr>
        <p:txBody>
          <a:bodyPr>
            <a:noAutofit/>
          </a:bodyPr>
          <a:lstStyle/>
          <a:p>
            <a:r>
              <a:rPr lang="en-US" dirty="0"/>
              <a:t>When the dismissal bell rings, bus riders report to the bus ramp and board your bus as soon as possible. You need to check the board for the location of your bus.</a:t>
            </a:r>
          </a:p>
          <a:p>
            <a:r>
              <a:rPr lang="en-US" dirty="0"/>
              <a:t>Car riders exit through the doors closest to their ride. The front door is your best option. </a:t>
            </a:r>
          </a:p>
          <a:p>
            <a:r>
              <a:rPr lang="en-US" dirty="0"/>
              <a:t>Walkers and bike riders exit through bus ramp doors. </a:t>
            </a:r>
            <a:r>
              <a:rPr lang="en-US" b="1" dirty="0"/>
              <a:t>You MUST be off campus by 4:20pm or their will be discipline consequences. </a:t>
            </a:r>
          </a:p>
          <a:p>
            <a:r>
              <a:rPr lang="en-US" dirty="0"/>
              <a:t>Bus Riders have 5-7 minutes to load the buses</a:t>
            </a:r>
          </a:p>
          <a:p>
            <a:r>
              <a:rPr lang="en-US" dirty="0"/>
              <a:t>No loitering (hanging out) after school is dismissed MUST go directly home.  </a:t>
            </a:r>
          </a:p>
          <a:p>
            <a:r>
              <a:rPr lang="en-US" dirty="0"/>
              <a:t>You must head directly to your after school club/organization and will not be allowed reentry into to building.  You have 5 minutes to get to your extra curricular activity.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4016609377"/>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B5FF-00D2-881B-38DE-E1C739AA2418}"/>
              </a:ext>
            </a:extLst>
          </p:cNvPr>
          <p:cNvSpPr>
            <a:spLocks noGrp="1"/>
          </p:cNvSpPr>
          <p:nvPr>
            <p:ph type="title"/>
          </p:nvPr>
        </p:nvSpPr>
        <p:spPr/>
        <p:txBody>
          <a:bodyPr/>
          <a:lstStyle/>
          <a:p>
            <a:r>
              <a:rPr lang="en-US" dirty="0"/>
              <a:t>Turn and Talk with a Partner</a:t>
            </a:r>
          </a:p>
        </p:txBody>
      </p:sp>
      <p:sp>
        <p:nvSpPr>
          <p:cNvPr id="3" name="Content Placeholder 2">
            <a:extLst>
              <a:ext uri="{FF2B5EF4-FFF2-40B4-BE49-F238E27FC236}">
                <a16:creationId xmlns:a16="http://schemas.microsoft.com/office/drawing/2014/main" id="{9CC258CD-B1DD-DDA3-37FE-5BABA3C19354}"/>
              </a:ext>
            </a:extLst>
          </p:cNvPr>
          <p:cNvSpPr>
            <a:spLocks noGrp="1"/>
          </p:cNvSpPr>
          <p:nvPr>
            <p:ph idx="1"/>
          </p:nvPr>
        </p:nvSpPr>
        <p:spPr/>
        <p:txBody>
          <a:bodyPr>
            <a:normAutofit/>
          </a:bodyPr>
          <a:lstStyle/>
          <a:p>
            <a:r>
              <a:rPr lang="en-US" sz="2800" dirty="0"/>
              <a:t>If you are a biker/walker, what is new about the after school procedures?</a:t>
            </a:r>
          </a:p>
        </p:txBody>
      </p:sp>
    </p:spTree>
    <p:extLst>
      <p:ext uri="{BB962C8B-B14F-4D97-AF65-F5344CB8AC3E}">
        <p14:creationId xmlns:p14="http://schemas.microsoft.com/office/powerpoint/2010/main" val="1834097094"/>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3080" y="2099733"/>
            <a:ext cx="11240218" cy="2677648"/>
          </a:xfrm>
        </p:spPr>
        <p:txBody>
          <a:bodyPr/>
          <a:lstStyle/>
          <a:p>
            <a:pPr algn="ctr"/>
            <a:r>
              <a:rPr lang="en-US" sz="6600"/>
              <a:t>First Colony Middle School</a:t>
            </a:r>
          </a:p>
        </p:txBody>
      </p:sp>
      <p:sp>
        <p:nvSpPr>
          <p:cNvPr id="3" name="Subtitle 2"/>
          <p:cNvSpPr>
            <a:spLocks noGrp="1"/>
          </p:cNvSpPr>
          <p:nvPr>
            <p:ph type="subTitle" idx="1"/>
          </p:nvPr>
        </p:nvSpPr>
        <p:spPr>
          <a:xfrm>
            <a:off x="483080" y="4777380"/>
            <a:ext cx="11136701" cy="861420"/>
          </a:xfrm>
        </p:spPr>
        <p:txBody>
          <a:bodyPr>
            <a:normAutofit/>
          </a:bodyPr>
          <a:lstStyle/>
          <a:p>
            <a:pPr algn="ctr"/>
            <a:r>
              <a:rPr lang="en-US" sz="2800" dirty="0"/>
              <a:t>REINVESTMENT PRESENTATION Spring 2025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344" y="896814"/>
            <a:ext cx="3155689" cy="2405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8643891"/>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Digital Citizenship</a:t>
            </a:r>
          </a:p>
        </p:txBody>
      </p:sp>
      <p:sp>
        <p:nvSpPr>
          <p:cNvPr id="3" name="Content Placeholder 2"/>
          <p:cNvSpPr>
            <a:spLocks noGrp="1"/>
          </p:cNvSpPr>
          <p:nvPr>
            <p:ph idx="1"/>
          </p:nvPr>
        </p:nvSpPr>
        <p:spPr>
          <a:xfrm>
            <a:off x="551106" y="2284321"/>
            <a:ext cx="9999000" cy="4073345"/>
          </a:xfrm>
        </p:spPr>
        <p:txBody>
          <a:bodyPr>
            <a:noAutofit/>
          </a:bodyPr>
          <a:lstStyle/>
          <a:p>
            <a:r>
              <a:rPr lang="en-US" sz="2400"/>
              <a:t>Students are expected to follow all the guidelines in the digital citizenship policy.  </a:t>
            </a:r>
          </a:p>
          <a:p>
            <a:r>
              <a:rPr lang="en-US" sz="2400"/>
              <a:t>Students are expected to know that technology use is not private and is monitored frequently by the district, </a:t>
            </a:r>
            <a:r>
              <a:rPr lang="en-US" sz="2400" b="1" u="sng"/>
              <a:t>this includes your Outlook email usage</a:t>
            </a:r>
            <a:endParaRPr lang="en-US" sz="2400"/>
          </a:p>
          <a:p>
            <a:r>
              <a:rPr lang="en-US" sz="2400"/>
              <a:t>Violation of computer use policy will result in disciplinary action,  loss of access, and responsibility for costs associated with repair/replacement.</a:t>
            </a:r>
          </a:p>
          <a:p>
            <a:r>
              <a:rPr lang="en-US" sz="2400"/>
              <a:t>Remember that anything you post on social media could become a problem at school if it disrupts our educational environment.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1981615145"/>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B927-FF45-4B96-973B-F1CD190F2158}"/>
              </a:ext>
            </a:extLst>
          </p:cNvPr>
          <p:cNvSpPr>
            <a:spLocks noGrp="1"/>
          </p:cNvSpPr>
          <p:nvPr>
            <p:ph type="title"/>
          </p:nvPr>
        </p:nvSpPr>
        <p:spPr>
          <a:xfrm>
            <a:off x="850054" y="1056640"/>
            <a:ext cx="6942666" cy="1005840"/>
          </a:xfrm>
        </p:spPr>
        <p:txBody>
          <a:bodyPr>
            <a:normAutofit fontScale="90000"/>
          </a:bodyPr>
          <a:lstStyle/>
          <a:p>
            <a:pPr algn="ctr"/>
            <a:r>
              <a:rPr lang="en-US"/>
              <a:t>Technology Use for the School Year</a:t>
            </a:r>
            <a:br>
              <a:rPr lang="en-US"/>
            </a:br>
            <a:endParaRPr lang="en-US"/>
          </a:p>
        </p:txBody>
      </p:sp>
      <p:sp>
        <p:nvSpPr>
          <p:cNvPr id="3" name="Content Placeholder 2">
            <a:extLst>
              <a:ext uri="{FF2B5EF4-FFF2-40B4-BE49-F238E27FC236}">
                <a16:creationId xmlns:a16="http://schemas.microsoft.com/office/drawing/2014/main" id="{70C7A2E7-0BD4-4B31-9753-1A02A365AB38}"/>
              </a:ext>
            </a:extLst>
          </p:cNvPr>
          <p:cNvSpPr>
            <a:spLocks noGrp="1"/>
          </p:cNvSpPr>
          <p:nvPr>
            <p:ph idx="1"/>
          </p:nvPr>
        </p:nvSpPr>
        <p:spPr>
          <a:xfrm>
            <a:off x="677333" y="2418080"/>
            <a:ext cx="10519401" cy="4175760"/>
          </a:xfrm>
        </p:spPr>
        <p:txBody>
          <a:bodyPr>
            <a:normAutofit/>
          </a:bodyPr>
          <a:lstStyle/>
          <a:p>
            <a:r>
              <a:rPr lang="en-US" sz="1900" dirty="0"/>
              <a:t>Upon arrival, students will be allowed to use their cell phones until being dismissed from their grade level areas in the morning.</a:t>
            </a:r>
          </a:p>
          <a:p>
            <a:r>
              <a:rPr lang="en-US" sz="1900" dirty="0"/>
              <a:t>Cell phones, and headphones/earbuds </a:t>
            </a:r>
            <a:r>
              <a:rPr lang="en-US" sz="1900" b="1" u="sng" dirty="0"/>
              <a:t>will be put in locker </a:t>
            </a:r>
            <a:r>
              <a:rPr lang="en-US" sz="1900" dirty="0"/>
              <a:t>before first period and remain there until 4:10 dismissal.  </a:t>
            </a:r>
          </a:p>
          <a:p>
            <a:r>
              <a:rPr lang="en-US" sz="1900" dirty="0"/>
              <a:t>Smart watch devices will be prohibited in testing environments.</a:t>
            </a:r>
          </a:p>
          <a:p>
            <a:r>
              <a:rPr lang="en-US" sz="1900" dirty="0"/>
              <a:t>Students should not have their phones or headphones on them at any time during the school day, from 8:50 – 4:10.</a:t>
            </a:r>
          </a:p>
          <a:p>
            <a:r>
              <a:rPr lang="en-US" sz="1900" b="1" dirty="0">
                <a:highlight>
                  <a:srgbClr val="FFFF00"/>
                </a:highlight>
              </a:rPr>
              <a:t>Students need to bring their laptop and charger to class DAILY. Students can only use the district provided laptop in class.</a:t>
            </a:r>
          </a:p>
          <a:p>
            <a:endParaRPr lang="en-US" sz="2000" dirty="0"/>
          </a:p>
        </p:txBody>
      </p:sp>
      <p:pic>
        <p:nvPicPr>
          <p:cNvPr id="4" name="Picture 5" descr="Graphical user interface, application&#10;&#10;Description automatically generated">
            <a:extLst>
              <a:ext uri="{FF2B5EF4-FFF2-40B4-BE49-F238E27FC236}">
                <a16:creationId xmlns:a16="http://schemas.microsoft.com/office/drawing/2014/main" id="{DD5A852A-4C10-4EF3-B801-672099E3511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864" b="1864"/>
          <a:stretch/>
        </p:blipFill>
        <p:spPr>
          <a:xfrm>
            <a:off x="8985209" y="0"/>
            <a:ext cx="3097530" cy="2205251"/>
          </a:xfrm>
          <a:prstGeom prst="rect">
            <a:avLst/>
          </a:prstGeom>
        </p:spPr>
      </p:pic>
      <p:pic>
        <p:nvPicPr>
          <p:cNvPr id="6" name="Picture 5">
            <a:extLst>
              <a:ext uri="{FF2B5EF4-FFF2-40B4-BE49-F238E27FC236}">
                <a16:creationId xmlns:a16="http://schemas.microsoft.com/office/drawing/2014/main" id="{80BB775B-2E7A-4037-8DA0-4BAE475349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8701" y="6184590"/>
            <a:ext cx="774037" cy="590111"/>
          </a:xfrm>
          <a:prstGeom prst="rect">
            <a:avLst/>
          </a:prstGeom>
        </p:spPr>
      </p:pic>
      <p:pic>
        <p:nvPicPr>
          <p:cNvPr id="1026" name="Picture 2" descr="Dell Latitude 3450 Business Laptop - w/ Windows 11 Pro Os &amp; 13th Gen Intel Core i3 - 14&quot; HD Screen - 8GB - 256g - s012l3450usvp">
            <a:extLst>
              <a:ext uri="{FF2B5EF4-FFF2-40B4-BE49-F238E27FC236}">
                <a16:creationId xmlns:a16="http://schemas.microsoft.com/office/drawing/2014/main" id="{F15A01B5-998A-AA5C-B290-BC1CEC75CEE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849086"/>
            <a:ext cx="2938484" cy="178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022417"/>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We are not responsible…</a:t>
            </a:r>
          </a:p>
        </p:txBody>
      </p:sp>
      <p:sp>
        <p:nvSpPr>
          <p:cNvPr id="3" name="Content Placeholder 2"/>
          <p:cNvSpPr>
            <a:spLocks noGrp="1"/>
          </p:cNvSpPr>
          <p:nvPr>
            <p:ph sz="quarter" idx="13"/>
          </p:nvPr>
        </p:nvSpPr>
        <p:spPr>
          <a:xfrm>
            <a:off x="608162" y="2815047"/>
            <a:ext cx="10394707" cy="3311189"/>
          </a:xfrm>
        </p:spPr>
        <p:txBody>
          <a:bodyPr vert="horz" lIns="91440" tIns="45720" rIns="91440" bIns="45720" rtlCol="0" anchor="t">
            <a:normAutofit/>
          </a:bodyPr>
          <a:lstStyle/>
          <a:p>
            <a:r>
              <a:rPr lang="en-US" sz="3600"/>
              <a:t>We are not responsible for lost or stolen items. PLEASE do not leave your belongings outside in the hallway or out of your locker!!</a:t>
            </a:r>
          </a:p>
          <a:p>
            <a:r>
              <a:rPr lang="en-US" sz="3600"/>
              <a:t>You must also lock up your bicycles.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1009824466"/>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lue Distressed Jeans | Neiman Marcus"/>
          <p:cNvPicPr>
            <a:picLocks noChangeAspect="1" noChangeArrowheads="1"/>
          </p:cNvPicPr>
          <p:nvPr/>
        </p:nvPicPr>
        <p:blipFill rotWithShape="1">
          <a:blip r:embed="rId2">
            <a:extLst>
              <a:ext uri="{28A0092B-C50C-407E-A947-70E740481C1C}">
                <a14:useLocalDpi xmlns:a14="http://schemas.microsoft.com/office/drawing/2010/main" val="0"/>
              </a:ext>
            </a:extLst>
          </a:blip>
          <a:srcRect l="15616" r="12742"/>
          <a:stretch/>
        </p:blipFill>
        <p:spPr bwMode="auto">
          <a:xfrm>
            <a:off x="5188721" y="594139"/>
            <a:ext cx="1612739" cy="28110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E0794F-DECE-4F26-9D37-F12B2E414DDD}"/>
              </a:ext>
            </a:extLst>
          </p:cNvPr>
          <p:cNvPicPr>
            <a:picLocks noChangeAspect="1"/>
          </p:cNvPicPr>
          <p:nvPr/>
        </p:nvPicPr>
        <p:blipFill>
          <a:blip r:embed="rId3"/>
          <a:stretch>
            <a:fillRect/>
          </a:stretch>
        </p:blipFill>
        <p:spPr>
          <a:xfrm>
            <a:off x="5072751" y="3616239"/>
            <a:ext cx="1509291" cy="3075357"/>
          </a:xfrm>
          <a:prstGeom prst="rect">
            <a:avLst/>
          </a:prstGeom>
        </p:spPr>
      </p:pic>
      <p:sp>
        <p:nvSpPr>
          <p:cNvPr id="29698" name="Title 1"/>
          <p:cNvSpPr>
            <a:spLocks noGrp="1"/>
          </p:cNvSpPr>
          <p:nvPr>
            <p:ph type="title"/>
          </p:nvPr>
        </p:nvSpPr>
        <p:spPr>
          <a:xfrm>
            <a:off x="602548" y="575861"/>
            <a:ext cx="2733675" cy="727595"/>
          </a:xfrm>
        </p:spPr>
        <p:txBody>
          <a:bodyPr/>
          <a:lstStyle/>
          <a:p>
            <a:r>
              <a:rPr lang="en-US" altLang="en-US" sz="4000">
                <a:latin typeface="Baskerville Old Face" panose="02020602080505020303" pitchFamily="18" charset="0"/>
              </a:rPr>
              <a:t>Dress Code</a:t>
            </a:r>
          </a:p>
        </p:txBody>
      </p:sp>
      <p:sp>
        <p:nvSpPr>
          <p:cNvPr id="3" name="Content Placeholder 2"/>
          <p:cNvSpPr>
            <a:spLocks noGrp="1"/>
          </p:cNvSpPr>
          <p:nvPr>
            <p:ph idx="1"/>
          </p:nvPr>
        </p:nvSpPr>
        <p:spPr>
          <a:xfrm>
            <a:off x="407965" y="2160674"/>
            <a:ext cx="3379714" cy="4317876"/>
          </a:xfrm>
        </p:spPr>
        <p:txBody>
          <a:bodyPr vert="horz" lIns="91440" tIns="45720" rIns="91440" bIns="45720" rtlCol="0" anchor="t">
            <a:normAutofit fontScale="85000" lnSpcReduction="20000"/>
          </a:bodyPr>
          <a:lstStyle/>
          <a:p>
            <a:pPr>
              <a:defRPr/>
            </a:pPr>
            <a:r>
              <a:rPr lang="en-US" sz="2800" b="1"/>
              <a:t>Pants/jeans/shorts must be worn at the hip and must cover undergarments. </a:t>
            </a:r>
          </a:p>
          <a:p>
            <a:pPr>
              <a:defRPr/>
            </a:pPr>
            <a:r>
              <a:rPr lang="en-US" altLang="en-US" sz="2800" b="1"/>
              <a:t>Shorts &amp; skirts must be at midthigh.</a:t>
            </a:r>
          </a:p>
          <a:p>
            <a:pPr>
              <a:defRPr/>
            </a:pPr>
            <a:r>
              <a:rPr lang="en-US" altLang="en-US" sz="2800" b="1"/>
              <a:t>Pants that are torn or have holes in them must </a:t>
            </a:r>
            <a:r>
              <a:rPr lang="en-US" altLang="en-US" sz="2800" b="1">
                <a:solidFill>
                  <a:srgbClr val="0000FF"/>
                </a:solidFill>
              </a:rPr>
              <a:t>not</a:t>
            </a:r>
            <a:r>
              <a:rPr lang="en-US" altLang="en-US" sz="2800" b="1"/>
              <a:t> have any undergarments showing</a:t>
            </a:r>
          </a:p>
          <a:p>
            <a:pPr>
              <a:defRPr/>
            </a:pPr>
            <a:endParaRPr lang="en-US" altLang="en-US" sz="2800"/>
          </a:p>
          <a:p>
            <a:pPr>
              <a:defRPr/>
            </a:pPr>
            <a:endParaRPr lang="en-US" sz="2800"/>
          </a:p>
          <a:p>
            <a:pPr marL="0" indent="0">
              <a:buNone/>
              <a:defRPr/>
            </a:pPr>
            <a:endParaRPr lang="en-US" sz="2800"/>
          </a:p>
          <a:p>
            <a:pPr marL="0" indent="0">
              <a:buFont typeface="Arial" panose="020B0604020202020204" pitchFamily="34" charset="0"/>
              <a:buNone/>
              <a:defRPr/>
            </a:pPr>
            <a:endParaRPr lang="en-US"/>
          </a:p>
          <a:p>
            <a:pPr>
              <a:defRPr/>
            </a:pPr>
            <a:endParaRPr lang="en-US"/>
          </a:p>
        </p:txBody>
      </p:sp>
      <p:pic>
        <p:nvPicPr>
          <p:cNvPr id="7" name="Picture 4" descr="BS0188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749" y="2933900"/>
            <a:ext cx="1738203" cy="17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eropostale swim shorts">
            <a:extLst>
              <a:ext uri="{FF2B5EF4-FFF2-40B4-BE49-F238E27FC236}">
                <a16:creationId xmlns:a16="http://schemas.microsoft.com/office/drawing/2014/main" id="{394A2D89-6849-4F3D-850B-A7D4B883CA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24" t="7570" r="21601"/>
          <a:stretch/>
        </p:blipFill>
        <p:spPr bwMode="auto">
          <a:xfrm>
            <a:off x="6609613" y="576671"/>
            <a:ext cx="1362723" cy="2535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orts for Men &amp; Guys | Aeropostale | Mens shorts, Mens denim short, Shorts">
            <a:extLst>
              <a:ext uri="{FF2B5EF4-FFF2-40B4-BE49-F238E27FC236}">
                <a16:creationId xmlns:a16="http://schemas.microsoft.com/office/drawing/2014/main" id="{D64E1992-6896-4CDB-843C-CA8FB5F4F9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06" t="23566" r="16583" b="9244"/>
          <a:stretch/>
        </p:blipFill>
        <p:spPr bwMode="auto">
          <a:xfrm>
            <a:off x="9348375" y="273021"/>
            <a:ext cx="1213094" cy="29730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i5.walmartimages.com/asr/42046dcf-b71f-4e5b-87e4-ffbc5f46e4e8_1.f2f82fa35882317c1e4b644bdd83e5fb.jpeg?odnWidth=undefined&amp;odnHeight=undefined&amp;odnBg=ffffff">
            <a:extLst>
              <a:ext uri="{FF2B5EF4-FFF2-40B4-BE49-F238E27FC236}">
                <a16:creationId xmlns:a16="http://schemas.microsoft.com/office/drawing/2014/main" id="{464C3575-5BCD-4D76-923D-8828A0DCFDBC}"/>
              </a:ext>
            </a:extLst>
          </p:cNvPr>
          <p:cNvPicPr/>
          <p:nvPr/>
        </p:nvPicPr>
        <p:blipFill rotWithShape="1">
          <a:blip r:embed="rId7" cstate="print">
            <a:extLst>
              <a:ext uri="{28A0092B-C50C-407E-A947-70E740481C1C}">
                <a14:useLocalDpi xmlns:a14="http://schemas.microsoft.com/office/drawing/2010/main" val="0"/>
              </a:ext>
            </a:extLst>
          </a:blip>
          <a:srcRect l="19582" r="19137" b="5804"/>
          <a:stretch/>
        </p:blipFill>
        <p:spPr bwMode="auto">
          <a:xfrm>
            <a:off x="6436558" y="3616239"/>
            <a:ext cx="1362723" cy="2811091"/>
          </a:xfrm>
          <a:prstGeom prst="rect">
            <a:avLst/>
          </a:prstGeom>
          <a:noFill/>
          <a:ln>
            <a:noFill/>
          </a:ln>
          <a:extLst>
            <a:ext uri="{53640926-AAD7-44D8-BBD7-CCE9431645EC}">
              <a14:shadowObscured xmlns:a14="http://schemas.microsoft.com/office/drawing/2010/main"/>
            </a:ext>
          </a:extLst>
        </p:spPr>
      </p:pic>
      <p:pic>
        <p:nvPicPr>
          <p:cNvPr id="14" name="Picture 2" descr="501 Asian Girl Short Skirt Photos - Free &amp;amp; Royalty-Free Stock Photos from  Dreamstime">
            <a:extLst>
              <a:ext uri="{FF2B5EF4-FFF2-40B4-BE49-F238E27FC236}">
                <a16:creationId xmlns:a16="http://schemas.microsoft.com/office/drawing/2014/main" id="{D4C65916-3926-414B-8F94-467557AC8F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538" t="35556" r="19127" b="-889"/>
          <a:stretch/>
        </p:blipFill>
        <p:spPr bwMode="auto">
          <a:xfrm>
            <a:off x="7867114" y="3611915"/>
            <a:ext cx="164218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ke shorts with hoodie for Sale OFF 71%">
            <a:extLst>
              <a:ext uri="{FF2B5EF4-FFF2-40B4-BE49-F238E27FC236}">
                <a16:creationId xmlns:a16="http://schemas.microsoft.com/office/drawing/2014/main" id="{AAB3522C-A4A4-4909-85F1-1A1405ACDF7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566" t="9709" r="22891"/>
          <a:stretch/>
        </p:blipFill>
        <p:spPr bwMode="auto">
          <a:xfrm>
            <a:off x="7988633" y="115784"/>
            <a:ext cx="1447390" cy="3169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7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lightly Stoopid Merch Mushroom Ufo Unisex T-Shirt Size S-5XL | eBay">
            <a:extLst>
              <a:ext uri="{FF2B5EF4-FFF2-40B4-BE49-F238E27FC236}">
                <a16:creationId xmlns:a16="http://schemas.microsoft.com/office/drawing/2014/main" id="{135CD25B-8051-4ED7-B987-7B818709E8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4581" y="2641773"/>
            <a:ext cx="1915678" cy="2099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ney The Lion King Hakuna Matata Girls Crop Hoodie | Cropped hoodie, Girl  sweatshirts, Lion king hakuna matata"/>
          <p:cNvPicPr>
            <a:picLocks noChangeAspect="1" noChangeArrowheads="1"/>
          </p:cNvPicPr>
          <p:nvPr/>
        </p:nvPicPr>
        <p:blipFill rotWithShape="1">
          <a:blip r:embed="rId3">
            <a:extLst>
              <a:ext uri="{28A0092B-C50C-407E-A947-70E740481C1C}">
                <a14:useLocalDpi xmlns:a14="http://schemas.microsoft.com/office/drawing/2010/main" val="0"/>
              </a:ext>
            </a:extLst>
          </a:blip>
          <a:srcRect l="21218" t="25865" r="10697" b="19470"/>
          <a:stretch/>
        </p:blipFill>
        <p:spPr bwMode="auto">
          <a:xfrm>
            <a:off x="6080101" y="332411"/>
            <a:ext cx="1981200" cy="2146300"/>
          </a:xfrm>
          <a:prstGeom prst="rect">
            <a:avLst/>
          </a:prstGeom>
          <a:noFill/>
          <a:extLst>
            <a:ext uri="{909E8E84-426E-40DD-AFC4-6F175D3DCCD1}">
              <a14:hiddenFill xmlns:a14="http://schemas.microsoft.com/office/drawing/2010/main">
                <a:solidFill>
                  <a:srgbClr val="FFFFFF"/>
                </a:solidFill>
              </a14:hiddenFill>
            </a:ext>
          </a:extLst>
        </p:spPr>
      </p:pic>
      <p:sp>
        <p:nvSpPr>
          <p:cNvPr id="32770" name="Title 1"/>
          <p:cNvSpPr>
            <a:spLocks noGrp="1"/>
          </p:cNvSpPr>
          <p:nvPr>
            <p:ph type="title"/>
          </p:nvPr>
        </p:nvSpPr>
        <p:spPr>
          <a:xfrm>
            <a:off x="1300601" y="678630"/>
            <a:ext cx="7886700" cy="1031529"/>
          </a:xfrm>
        </p:spPr>
        <p:txBody>
          <a:bodyPr/>
          <a:lstStyle/>
          <a:p>
            <a:r>
              <a:rPr lang="en-US" altLang="en-US" sz="4000">
                <a:latin typeface="Baskerville Old Face" panose="02020602080505020303" pitchFamily="18" charset="0"/>
              </a:rPr>
              <a:t>Dress Code</a:t>
            </a:r>
          </a:p>
        </p:txBody>
      </p:sp>
      <p:sp>
        <p:nvSpPr>
          <p:cNvPr id="32771" name="Content Placeholder 2"/>
          <p:cNvSpPr>
            <a:spLocks noGrp="1"/>
          </p:cNvSpPr>
          <p:nvPr>
            <p:ph idx="1"/>
          </p:nvPr>
        </p:nvSpPr>
        <p:spPr>
          <a:xfrm>
            <a:off x="560719" y="2369961"/>
            <a:ext cx="3241475" cy="4744010"/>
          </a:xfrm>
        </p:spPr>
        <p:txBody>
          <a:bodyPr vert="horz" lIns="91440" tIns="45720" rIns="91440" bIns="45720" rtlCol="0" anchor="t">
            <a:normAutofit/>
          </a:bodyPr>
          <a:lstStyle/>
          <a:p>
            <a:r>
              <a:rPr lang="en-US" altLang="en-US" b="1"/>
              <a:t>Shirts must touch belt line, with no revealing undergarments or midriff, while </a:t>
            </a:r>
            <a:r>
              <a:rPr lang="en-US" altLang="en-US" b="1">
                <a:solidFill>
                  <a:srgbClr val="FF0000"/>
                </a:solidFill>
              </a:rPr>
              <a:t>sitting or standing</a:t>
            </a:r>
            <a:r>
              <a:rPr lang="en-US" altLang="en-US" b="1"/>
              <a:t>, all the way around</a:t>
            </a:r>
          </a:p>
          <a:p>
            <a:r>
              <a:rPr lang="en-US" altLang="en-US" b="1"/>
              <a:t>Shirts may not have words/images relating to alcohol, tobacco, weapons, drugs or anything profane, violent,  offensive or insults to others. </a:t>
            </a:r>
          </a:p>
          <a:p>
            <a:pPr marL="0" indent="0">
              <a:buNone/>
            </a:pPr>
            <a:endParaRPr lang="en-US" altLang="en-US" sz="1600"/>
          </a:p>
        </p:txBody>
      </p:sp>
      <p:pic>
        <p:nvPicPr>
          <p:cNvPr id="5" name="Picture 4" descr="BS01884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850" y="3658255"/>
            <a:ext cx="2322614" cy="2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H="1" flipV="1">
            <a:off x="6668807" y="2503327"/>
            <a:ext cx="723863" cy="1064882"/>
          </a:xfrm>
          <a:prstGeom prst="straightConnector1">
            <a:avLst/>
          </a:prstGeom>
          <a:ln w="76200">
            <a:solidFill>
              <a:srgbClr val="FF0066"/>
            </a:solidFill>
            <a:tailEnd type="triangle"/>
          </a:ln>
        </p:spPr>
        <p:style>
          <a:lnRef idx="3">
            <a:schemeClr val="dk1"/>
          </a:lnRef>
          <a:fillRef idx="0">
            <a:schemeClr val="dk1"/>
          </a:fillRef>
          <a:effectRef idx="2">
            <a:schemeClr val="dk1"/>
          </a:effectRef>
          <a:fontRef idx="minor">
            <a:schemeClr val="tx1"/>
          </a:fontRef>
        </p:style>
      </p:cxnSp>
      <p:pic>
        <p:nvPicPr>
          <p:cNvPr id="1026" name="Picture 2" descr="Backwoods Rick and Morty T-Shirt Cheap Custom Unisex - Trendste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90" r="9326" b="11336"/>
          <a:stretch/>
        </p:blipFill>
        <p:spPr bwMode="auto">
          <a:xfrm>
            <a:off x="8758056" y="3609661"/>
            <a:ext cx="1900380" cy="2103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boy x Playboy Graphic T-Shirt | PacSu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10" t="15165" r="4645" b="15270"/>
          <a:stretch/>
        </p:blipFill>
        <p:spPr bwMode="auto">
          <a:xfrm>
            <a:off x="4133142" y="4389617"/>
            <a:ext cx="1994553" cy="233508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y black tshirt for girl cheap online"/>
          <p:cNvPicPr>
            <a:picLocks noChangeAspect="1" noChangeArrowheads="1"/>
          </p:cNvPicPr>
          <p:nvPr/>
        </p:nvPicPr>
        <p:blipFill rotWithShape="1">
          <a:blip r:embed="rId7">
            <a:extLst>
              <a:ext uri="{28A0092B-C50C-407E-A947-70E740481C1C}">
                <a14:useLocalDpi xmlns:a14="http://schemas.microsoft.com/office/drawing/2010/main" val="0"/>
              </a:ext>
            </a:extLst>
          </a:blip>
          <a:srcRect l="25795" t="33230" r="31128" b="8923"/>
          <a:stretch/>
        </p:blipFill>
        <p:spPr bwMode="auto">
          <a:xfrm>
            <a:off x="4250877" y="224461"/>
            <a:ext cx="1759085" cy="23622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flipV="1">
            <a:off x="5345298" y="2415249"/>
            <a:ext cx="1284102" cy="1189928"/>
          </a:xfrm>
          <a:prstGeom prst="straightConnector1">
            <a:avLst/>
          </a:prstGeom>
          <a:ln w="76200">
            <a:solidFill>
              <a:srgbClr val="FF0066"/>
            </a:solidFill>
            <a:tailEnd type="triangle"/>
          </a:ln>
        </p:spPr>
        <p:style>
          <a:lnRef idx="3">
            <a:schemeClr val="dk1"/>
          </a:lnRef>
          <a:fillRef idx="0">
            <a:schemeClr val="dk1"/>
          </a:fillRef>
          <a:effectRef idx="2">
            <a:schemeClr val="dk1"/>
          </a:effectRef>
          <a:fontRef idx="minor">
            <a:schemeClr val="tx1"/>
          </a:fontRef>
        </p:style>
      </p:cxnSp>
      <p:pic>
        <p:nvPicPr>
          <p:cNvPr id="13" name="Picture 2" descr="bell sleeve keyhole top">
            <a:extLst>
              <a:ext uri="{FF2B5EF4-FFF2-40B4-BE49-F238E27FC236}">
                <a16:creationId xmlns:a16="http://schemas.microsoft.com/office/drawing/2014/main" id="{38C5F38C-3D2D-42ED-B98F-8A1D488F1E1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18" t="25226" r="13271" b="14811"/>
          <a:stretch/>
        </p:blipFill>
        <p:spPr bwMode="auto">
          <a:xfrm>
            <a:off x="8061301" y="904700"/>
            <a:ext cx="2557724" cy="2530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4"/>
          <p:cNvSpPr>
            <a:spLocks noGrp="1"/>
          </p:cNvSpPr>
          <p:nvPr>
            <p:ph idx="1"/>
          </p:nvPr>
        </p:nvSpPr>
        <p:spPr>
          <a:xfrm>
            <a:off x="433863" y="2461914"/>
            <a:ext cx="3852465" cy="3617343"/>
          </a:xfrm>
        </p:spPr>
        <p:txBody>
          <a:bodyPr vert="horz" lIns="91440" tIns="45720" rIns="91440" bIns="45720" rtlCol="0" anchor="t">
            <a:normAutofit fontScale="92500" lnSpcReduction="20000"/>
          </a:bodyPr>
          <a:lstStyle/>
          <a:p>
            <a:r>
              <a:rPr lang="en-US" altLang="en-US" b="1"/>
              <a:t>No pajama wear, unless it is a designated spirit day </a:t>
            </a:r>
          </a:p>
          <a:p>
            <a:r>
              <a:rPr lang="en-US" altLang="en-US" b="1"/>
              <a:t>No tights/leggings unless accompanied with a shirt that covers the posterior</a:t>
            </a:r>
          </a:p>
          <a:p>
            <a:r>
              <a:rPr lang="en-US" altLang="en-US" b="1"/>
              <a:t>Revealing clothing of any type is prohibited</a:t>
            </a:r>
          </a:p>
          <a:p>
            <a:r>
              <a:rPr lang="en-US" altLang="en-US" b="1"/>
              <a:t>No see-through material</a:t>
            </a:r>
          </a:p>
          <a:p>
            <a:r>
              <a:rPr lang="en-US" b="1"/>
              <a:t>Oversized pants/shorts that sag and worn below the waist are inappropriate. Pants/jeans/shorts must be worn at the hip and must cover undergarments</a:t>
            </a:r>
            <a:endParaRPr lang="en-US" altLang="en-US" b="1"/>
          </a:p>
          <a:p>
            <a:pPr marL="0" indent="0">
              <a:buNone/>
            </a:pPr>
            <a:endParaRPr lang="en-US" altLang="en-US"/>
          </a:p>
          <a:p>
            <a:endParaRPr lang="en-US" altLang="en-US"/>
          </a:p>
        </p:txBody>
      </p:sp>
      <p:pic>
        <p:nvPicPr>
          <p:cNvPr id="7" name="Picture 4" descr="BS0188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691" y="1513686"/>
            <a:ext cx="805775" cy="77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Related image"/>
          <p:cNvPicPr/>
          <p:nvPr/>
        </p:nvPicPr>
        <p:blipFill rotWithShape="1">
          <a:blip r:embed="rId3">
            <a:extLst>
              <a:ext uri="{28A0092B-C50C-407E-A947-70E740481C1C}">
                <a14:useLocalDpi xmlns:a14="http://schemas.microsoft.com/office/drawing/2010/main" val="0"/>
              </a:ext>
            </a:extLst>
          </a:blip>
          <a:srcRect l="26183" t="15159" r="19792"/>
          <a:stretch/>
        </p:blipFill>
        <p:spPr bwMode="auto">
          <a:xfrm>
            <a:off x="8331455" y="900327"/>
            <a:ext cx="1304658" cy="2949074"/>
          </a:xfrm>
          <a:prstGeom prst="rect">
            <a:avLst/>
          </a:prstGeom>
          <a:noFill/>
          <a:ln>
            <a:noFill/>
          </a:ln>
          <a:extLst>
            <a:ext uri="{53640926-AAD7-44D8-BBD7-CCE9431645EC}">
              <a14:shadowObscured xmlns:a14="http://schemas.microsoft.com/office/drawing/2010/main"/>
            </a:ext>
          </a:extLst>
        </p:spPr>
      </p:pic>
      <p:pic>
        <p:nvPicPr>
          <p:cNvPr id="9" name="Picture 8" descr="Image result for pajamas"/>
          <p:cNvPicPr/>
          <p:nvPr/>
        </p:nvPicPr>
        <p:blipFill rotWithShape="1">
          <a:blip r:embed="rId4" cstate="print">
            <a:extLst>
              <a:ext uri="{28A0092B-C50C-407E-A947-70E740481C1C}">
                <a14:useLocalDpi xmlns:a14="http://schemas.microsoft.com/office/drawing/2010/main" val="0"/>
              </a:ext>
            </a:extLst>
          </a:blip>
          <a:srcRect l="25327" t="20915" r="22840"/>
          <a:stretch/>
        </p:blipFill>
        <p:spPr bwMode="auto">
          <a:xfrm>
            <a:off x="9442261" y="1024587"/>
            <a:ext cx="1218194" cy="2892598"/>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979622" y="837273"/>
            <a:ext cx="3039808" cy="769441"/>
          </a:xfrm>
          <a:prstGeom prst="rect">
            <a:avLst/>
          </a:prstGeom>
        </p:spPr>
        <p:txBody>
          <a:bodyPr wrap="square" lIns="91440" tIns="45720" rIns="91440" bIns="45720" anchor="t">
            <a:spAutoFit/>
          </a:bodyPr>
          <a:lstStyle/>
          <a:p>
            <a:r>
              <a:rPr lang="en-US" sz="4400">
                <a:solidFill>
                  <a:schemeClr val="bg1"/>
                </a:solidFill>
                <a:latin typeface="Baskerville Old Face"/>
              </a:rPr>
              <a:t>Dress Code</a:t>
            </a:r>
          </a:p>
        </p:txBody>
      </p:sp>
      <p:pic>
        <p:nvPicPr>
          <p:cNvPr id="12" name="Picture 4" descr="Image result for old navy denim shorts for girls">
            <a:extLst>
              <a:ext uri="{FF2B5EF4-FFF2-40B4-BE49-F238E27FC236}">
                <a16:creationId xmlns:a16="http://schemas.microsoft.com/office/drawing/2014/main" id="{096BC6E3-8FD2-4C3E-B49E-A7F5064A71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8798"/>
          <a:stretch/>
        </p:blipFill>
        <p:spPr bwMode="auto">
          <a:xfrm>
            <a:off x="9218546" y="3973661"/>
            <a:ext cx="1375026" cy="27024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7 Stylish Tops And Shirts To Wear With Leggings">
            <a:extLst>
              <a:ext uri="{FF2B5EF4-FFF2-40B4-BE49-F238E27FC236}">
                <a16:creationId xmlns:a16="http://schemas.microsoft.com/office/drawing/2014/main" id="{6C0542B5-C08B-4549-9C5E-12E91EFBF9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48" t="5799"/>
          <a:stretch/>
        </p:blipFill>
        <p:spPr bwMode="auto">
          <a:xfrm>
            <a:off x="6013184" y="1033499"/>
            <a:ext cx="1324663" cy="27024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 Look Petite 2 pack leggings in black | ASOS">
            <a:extLst>
              <a:ext uri="{FF2B5EF4-FFF2-40B4-BE49-F238E27FC236}">
                <a16:creationId xmlns:a16="http://schemas.microsoft.com/office/drawing/2014/main" id="{F4AE95BE-86E3-4FEB-BEA2-4E5DEA18F4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48" t="6234" r="54612" b="9656"/>
          <a:stretch/>
        </p:blipFill>
        <p:spPr bwMode="auto">
          <a:xfrm>
            <a:off x="7274203" y="945339"/>
            <a:ext cx="1110806" cy="28925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thikas | Explore Tumblr Posts and Blogs | Tumpik">
            <a:extLst>
              <a:ext uri="{FF2B5EF4-FFF2-40B4-BE49-F238E27FC236}">
                <a16:creationId xmlns:a16="http://schemas.microsoft.com/office/drawing/2014/main" id="{2A7E169A-FF8A-4545-9ACC-9C539B93110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266" t="18143" r="10195"/>
          <a:stretch/>
        </p:blipFill>
        <p:spPr bwMode="auto">
          <a:xfrm>
            <a:off x="6376848" y="3780994"/>
            <a:ext cx="1452759" cy="29490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 shiny, so bright, my lovely Air Max 90 Hyperfus... - Tumbex">
            <a:extLst>
              <a:ext uri="{FF2B5EF4-FFF2-40B4-BE49-F238E27FC236}">
                <a16:creationId xmlns:a16="http://schemas.microsoft.com/office/drawing/2014/main" id="{B418FB97-7412-45CA-B314-150BA23EB8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381" t="18736" r="23658"/>
          <a:stretch/>
        </p:blipFill>
        <p:spPr bwMode="auto">
          <a:xfrm>
            <a:off x="7829607" y="3780992"/>
            <a:ext cx="1521135" cy="29490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6 Best Biker Shorts Outfits for Summer 2023 - Bike Shorts Outfit Ideas">
            <a:extLst>
              <a:ext uri="{FF2B5EF4-FFF2-40B4-BE49-F238E27FC236}">
                <a16:creationId xmlns:a16="http://schemas.microsoft.com/office/drawing/2014/main" id="{A3BBACE9-11E8-4209-B905-74A208539B1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876" t="3566" r="27061"/>
          <a:stretch/>
        </p:blipFill>
        <p:spPr bwMode="auto">
          <a:xfrm>
            <a:off x="4865579" y="836933"/>
            <a:ext cx="1105989" cy="28990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0F50998-D346-4797-B967-ECF08C2DEB0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6605"/>
          <a:stretch/>
        </p:blipFill>
        <p:spPr bwMode="auto">
          <a:xfrm>
            <a:off x="4535905" y="4353868"/>
            <a:ext cx="1840943" cy="2123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191110" y="761612"/>
            <a:ext cx="7269163" cy="625475"/>
          </a:xfrm>
        </p:spPr>
        <p:txBody>
          <a:bodyPr/>
          <a:lstStyle/>
          <a:p>
            <a:r>
              <a:rPr lang="en-US" altLang="en-US" sz="4000">
                <a:latin typeface="Baskerville Old Face" panose="02020602080505020303" pitchFamily="18" charset="0"/>
              </a:rPr>
              <a:t>Dress Code</a:t>
            </a:r>
          </a:p>
        </p:txBody>
      </p:sp>
      <p:sp>
        <p:nvSpPr>
          <p:cNvPr id="37891" name="Content Placeholder 2"/>
          <p:cNvSpPr>
            <a:spLocks noGrp="1"/>
          </p:cNvSpPr>
          <p:nvPr>
            <p:ph idx="1"/>
          </p:nvPr>
        </p:nvSpPr>
        <p:spPr>
          <a:xfrm>
            <a:off x="93752" y="2353217"/>
            <a:ext cx="5245100" cy="4876800"/>
          </a:xfrm>
        </p:spPr>
        <p:txBody>
          <a:bodyPr vert="horz" lIns="91440" tIns="45720" rIns="91440" bIns="45720" rtlCol="0" anchor="t">
            <a:normAutofit/>
          </a:bodyPr>
          <a:lstStyle/>
          <a:p>
            <a:r>
              <a:rPr lang="en-US" altLang="en-US" b="1"/>
              <a:t>Attire that is distracting or causes a disturbance or identifies a student as part of an unauthorized group is prohibited (bandanas, shoelaces, chains, t-shirts, etc.)</a:t>
            </a:r>
            <a:endParaRPr lang="en-US" altLang="en-US" b="1">
              <a:cs typeface="Calibri"/>
            </a:endParaRPr>
          </a:p>
          <a:p>
            <a:r>
              <a:rPr lang="en-US" altLang="en-US" b="1"/>
              <a:t>No hats/caps/doo-rags/wave caps/bandanas/ hoods/bonnets worn inside the building.</a:t>
            </a:r>
            <a:endParaRPr lang="en-US" altLang="en-US" b="1">
              <a:cs typeface="Calibri"/>
            </a:endParaRPr>
          </a:p>
          <a:p>
            <a:r>
              <a:rPr lang="en-US" altLang="en-US" b="1">
                <a:solidFill>
                  <a:srgbClr val="0000FF"/>
                </a:solidFill>
              </a:rPr>
              <a:t>A hat MAY be worn on a designated spirit </a:t>
            </a:r>
            <a:r>
              <a:rPr lang="en-US" altLang="en-US" b="1"/>
              <a:t>day or as a purchased PBIS Reward</a:t>
            </a:r>
            <a:endParaRPr lang="en-US" altLang="en-US" b="1">
              <a:cs typeface="Calibri"/>
            </a:endParaRPr>
          </a:p>
          <a:p>
            <a:pPr marL="0" indent="0">
              <a:buNone/>
            </a:pPr>
            <a:endParaRPr lang="en-US" altLang="en-US"/>
          </a:p>
        </p:txBody>
      </p:sp>
      <p:pic>
        <p:nvPicPr>
          <p:cNvPr id="3789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6870" y="14719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2537" y="1634522"/>
            <a:ext cx="1663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S01884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499" y="4837230"/>
            <a:ext cx="1754728" cy="185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Bad Hair Day Beanie Beanies Mütze Hat BadHairDay Aufschrift Bad Hair ..."/>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06501" y="2078610"/>
            <a:ext cx="19780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36111"/>
          <a:stretch/>
        </p:blipFill>
        <p:spPr>
          <a:xfrm>
            <a:off x="7239000" y="3939033"/>
            <a:ext cx="1752600" cy="2743200"/>
          </a:xfrm>
          <a:prstGeom prst="rect">
            <a:avLst/>
          </a:prstGeom>
        </p:spPr>
      </p:pic>
      <p:pic>
        <p:nvPicPr>
          <p:cNvPr id="9" name="Picture 8" descr="Free Spirit Bandana Headband"/>
          <p:cNvPicPr/>
          <p:nvPr/>
        </p:nvPicPr>
        <p:blipFill rotWithShape="1">
          <a:blip r:embed="rId7">
            <a:extLst>
              <a:ext uri="{28A0092B-C50C-407E-A947-70E740481C1C}">
                <a14:useLocalDpi xmlns:a14="http://schemas.microsoft.com/office/drawing/2010/main" val="0"/>
              </a:ext>
            </a:extLst>
          </a:blip>
          <a:srcRect l="14142" t="8456" r="16983" b="62318"/>
          <a:stretch/>
        </p:blipFill>
        <p:spPr bwMode="auto">
          <a:xfrm>
            <a:off x="8649799" y="3635789"/>
            <a:ext cx="1638300" cy="1042670"/>
          </a:xfrm>
          <a:prstGeom prst="rect">
            <a:avLst/>
          </a:prstGeom>
          <a:noFill/>
          <a:ln>
            <a:noFill/>
          </a:ln>
          <a:extLst>
            <a:ext uri="{53640926-AAD7-44D8-BBD7-CCE9431645EC}">
              <a14:shadowObscured xmlns:a14="http://schemas.microsoft.com/office/drawing/2010/main"/>
            </a:ext>
          </a:extLst>
        </p:spPr>
      </p:pic>
      <p:pic>
        <p:nvPicPr>
          <p:cNvPr id="10" name="Picture 9" descr="Silk Hair Head Scarf Satin Bonnet Head Wrap Chemo Hat Turbans Headwear Sleeping Cap Headbands for Women Black"/>
          <p:cNvPicPr/>
          <p:nvPr/>
        </p:nvPicPr>
        <p:blipFill rotWithShape="1">
          <a:blip r:embed="rId8" cstate="print">
            <a:extLst>
              <a:ext uri="{28A0092B-C50C-407E-A947-70E740481C1C}">
                <a14:useLocalDpi xmlns:a14="http://schemas.microsoft.com/office/drawing/2010/main" val="0"/>
              </a:ext>
            </a:extLst>
          </a:blip>
          <a:srcRect b="36354"/>
          <a:stretch/>
        </p:blipFill>
        <p:spPr bwMode="auto">
          <a:xfrm>
            <a:off x="9012238" y="371870"/>
            <a:ext cx="1380490" cy="1080570"/>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736978" y="91321"/>
            <a:ext cx="3168650" cy="1325562"/>
          </a:xfrm>
        </p:spPr>
        <p:txBody>
          <a:bodyPr/>
          <a:lstStyle/>
          <a:p>
            <a:r>
              <a:rPr lang="en-US" altLang="en-US" sz="4800">
                <a:latin typeface="Baskerville Old Face" panose="02020602080505020303" pitchFamily="18" charset="0"/>
              </a:rPr>
              <a:t>Dress Code</a:t>
            </a:r>
          </a:p>
        </p:txBody>
      </p:sp>
      <p:sp>
        <p:nvSpPr>
          <p:cNvPr id="38915" name="Content Placeholder 2"/>
          <p:cNvSpPr>
            <a:spLocks noGrp="1"/>
          </p:cNvSpPr>
          <p:nvPr>
            <p:ph idx="1"/>
          </p:nvPr>
        </p:nvSpPr>
        <p:spPr>
          <a:xfrm>
            <a:off x="5201728" y="3131389"/>
            <a:ext cx="2650102" cy="2410686"/>
          </a:xfrm>
        </p:spPr>
        <p:txBody>
          <a:bodyPr>
            <a:normAutofit fontScale="92500" lnSpcReduction="20000"/>
          </a:bodyPr>
          <a:lstStyle/>
          <a:p>
            <a:r>
              <a:rPr lang="en-US" altLang="en-US" sz="2400" b="1"/>
              <a:t>Appropriate shoes must be worn for student safety.</a:t>
            </a:r>
          </a:p>
          <a:p>
            <a:r>
              <a:rPr lang="en-US" altLang="en-US" sz="2400" b="1"/>
              <a:t>House shoes and  slippers are not allowed.</a:t>
            </a:r>
          </a:p>
          <a:p>
            <a:pPr marL="0" indent="0">
              <a:buNone/>
            </a:pPr>
            <a:endParaRPr lang="en-US" altLang="en-US" b="1"/>
          </a:p>
          <a:p>
            <a:endParaRPr lang="en-US" altLang="en-US" b="1">
              <a:solidFill>
                <a:srgbClr val="FF0000"/>
              </a:solidFill>
            </a:endParaRPr>
          </a:p>
          <a:p>
            <a:endParaRPr lang="en-US" altLang="en-US"/>
          </a:p>
        </p:txBody>
      </p:sp>
      <p:pic>
        <p:nvPicPr>
          <p:cNvPr id="4" name="Picture 4" descr="BS0188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454" y="4245462"/>
            <a:ext cx="2430462"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085" y="545920"/>
            <a:ext cx="1946036" cy="133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3E3AB27B-E6F7-4FB3-B467-6C06A70A14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748" y="2446521"/>
            <a:ext cx="1222607" cy="135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BS01886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1" y="4245463"/>
            <a:ext cx="2560149" cy="25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5AD80EC8-319C-478D-9494-29298DCFA0F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539" b="21734"/>
          <a:stretch/>
        </p:blipFill>
        <p:spPr bwMode="auto">
          <a:xfrm>
            <a:off x="3030884" y="1219200"/>
            <a:ext cx="1946036" cy="12012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Crocs Review - YouTube">
            <a:extLst>
              <a:ext uri="{FF2B5EF4-FFF2-40B4-BE49-F238E27FC236}">
                <a16:creationId xmlns:a16="http://schemas.microsoft.com/office/drawing/2014/main" id="{94897145-41CB-468C-8755-054F2D09159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559"/>
          <a:stretch/>
        </p:blipFill>
        <p:spPr bwMode="auto">
          <a:xfrm>
            <a:off x="8299042" y="355651"/>
            <a:ext cx="1947910" cy="172709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rocs Bistro 420 Hemp Leaf - Mens Size 10 - Womens Size 12 - NEW IN BOX |  eBay">
            <a:extLst>
              <a:ext uri="{FF2B5EF4-FFF2-40B4-BE49-F238E27FC236}">
                <a16:creationId xmlns:a16="http://schemas.microsoft.com/office/drawing/2014/main" id="{391CE600-08FF-427C-A6AB-BEB5C4F39E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4095" y="2065832"/>
            <a:ext cx="1870879" cy="15640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aring Socks and Slides is a Bad Trend? — Posh Lifestyle &amp; Beauty Blog">
            <a:extLst>
              <a:ext uri="{FF2B5EF4-FFF2-40B4-BE49-F238E27FC236}">
                <a16:creationId xmlns:a16="http://schemas.microsoft.com/office/drawing/2014/main" id="{CDB1699C-004B-417A-A275-03946ECBB6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4163" y="2314631"/>
            <a:ext cx="2671254" cy="17591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190452A4-72F6-F74D-5B0B-2AB74CCE884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539" b="21734"/>
          <a:stretch/>
        </p:blipFill>
        <p:spPr bwMode="auto">
          <a:xfrm>
            <a:off x="2952424" y="1159932"/>
            <a:ext cx="1946036" cy="12012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67A5D28-3569-1E25-7AB5-B0535110DB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539" b="21734"/>
          <a:stretch/>
        </p:blipFill>
        <p:spPr bwMode="auto">
          <a:xfrm>
            <a:off x="2886457" y="1113387"/>
            <a:ext cx="1946036" cy="1201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130C-A593-4938-A792-46A6BFB26AAE}"/>
              </a:ext>
            </a:extLst>
          </p:cNvPr>
          <p:cNvSpPr>
            <a:spLocks noGrp="1"/>
          </p:cNvSpPr>
          <p:nvPr>
            <p:ph type="title"/>
          </p:nvPr>
        </p:nvSpPr>
        <p:spPr/>
        <p:txBody>
          <a:bodyPr/>
          <a:lstStyle/>
          <a:p>
            <a:r>
              <a:rPr lang="en-US"/>
              <a:t>Student ID Expectations</a:t>
            </a:r>
          </a:p>
        </p:txBody>
      </p:sp>
      <p:sp>
        <p:nvSpPr>
          <p:cNvPr id="3" name="Content Placeholder 2">
            <a:extLst>
              <a:ext uri="{FF2B5EF4-FFF2-40B4-BE49-F238E27FC236}">
                <a16:creationId xmlns:a16="http://schemas.microsoft.com/office/drawing/2014/main" id="{42923876-709D-4D0E-ACA0-7AECA03D4EE3}"/>
              </a:ext>
            </a:extLst>
          </p:cNvPr>
          <p:cNvSpPr>
            <a:spLocks noGrp="1"/>
          </p:cNvSpPr>
          <p:nvPr>
            <p:ph idx="1"/>
          </p:nvPr>
        </p:nvSpPr>
        <p:spPr>
          <a:xfrm>
            <a:off x="557212" y="2428875"/>
            <a:ext cx="11077575" cy="4429125"/>
          </a:xfrm>
        </p:spPr>
        <p:txBody>
          <a:bodyPr>
            <a:normAutofit lnSpcReduction="10000"/>
          </a:bodyPr>
          <a:lstStyle/>
          <a:p>
            <a:r>
              <a:rPr lang="en-US" sz="2800"/>
              <a:t>IDs must be worn on campus at all times (before/after school activities as well), with the exception of PE. </a:t>
            </a:r>
          </a:p>
          <a:p>
            <a:r>
              <a:rPr lang="en-US" sz="2800"/>
              <a:t>Damaging IDs will result in a $5 fee and referral. Damaging your ID includes drawing on it, breaking it, putting stickers on it, etc.</a:t>
            </a:r>
          </a:p>
          <a:p>
            <a:r>
              <a:rPr lang="en-US" sz="2800"/>
              <a:t>Students shouldn’t swap IDs with any other students. Doing so is not following our safety protocol on campus.</a:t>
            </a:r>
          </a:p>
          <a:p>
            <a:r>
              <a:rPr lang="en-US" sz="2800"/>
              <a:t>If you forgot your ID for the day, you need to get a temporary one. You get 3 warnings before you have to pay a fee and receive a referral. </a:t>
            </a:r>
          </a:p>
        </p:txBody>
      </p:sp>
    </p:spTree>
    <p:extLst>
      <p:ext uri="{BB962C8B-B14F-4D97-AF65-F5344CB8AC3E}">
        <p14:creationId xmlns:p14="http://schemas.microsoft.com/office/powerpoint/2010/main" val="1248552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Security</a:t>
            </a:r>
          </a:p>
        </p:txBody>
      </p:sp>
      <p:sp>
        <p:nvSpPr>
          <p:cNvPr id="3" name="Content Placeholder 2"/>
          <p:cNvSpPr>
            <a:spLocks noGrp="1"/>
          </p:cNvSpPr>
          <p:nvPr>
            <p:ph idx="1"/>
          </p:nvPr>
        </p:nvSpPr>
        <p:spPr>
          <a:xfrm>
            <a:off x="655609" y="2482731"/>
            <a:ext cx="7993092" cy="3416300"/>
          </a:xfrm>
        </p:spPr>
        <p:txBody>
          <a:bodyPr>
            <a:noAutofit/>
          </a:bodyPr>
          <a:lstStyle/>
          <a:p>
            <a:r>
              <a:rPr lang="en-US" sz="2800" b="1">
                <a:solidFill>
                  <a:schemeClr val="tx1"/>
                </a:solidFill>
              </a:rPr>
              <a:t>Officer Hoang </a:t>
            </a:r>
            <a:r>
              <a:rPr lang="en-US" sz="2800">
                <a:solidFill>
                  <a:schemeClr val="tx1"/>
                </a:solidFill>
              </a:rPr>
              <a:t>is our campus police officer.</a:t>
            </a:r>
          </a:p>
          <a:p>
            <a:r>
              <a:rPr lang="en-US" sz="2800">
                <a:solidFill>
                  <a:schemeClr val="tx1"/>
                </a:solidFill>
              </a:rPr>
              <a:t>His office is located in the hallway behind the AP office (back science hallway)</a:t>
            </a:r>
          </a:p>
          <a:p>
            <a:r>
              <a:rPr lang="en-US" sz="2800"/>
              <a:t>You are responsible for your own belongings. Please do not leave your stuff lying around.</a:t>
            </a:r>
          </a:p>
          <a:p>
            <a:r>
              <a:rPr lang="en-US" sz="2800"/>
              <a:t>Security cameras are in place for your safety and the school’s safety.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pic>
        <p:nvPicPr>
          <p:cNvPr id="4" name="Picture 3">
            <a:extLst>
              <a:ext uri="{FF2B5EF4-FFF2-40B4-BE49-F238E27FC236}">
                <a16:creationId xmlns:a16="http://schemas.microsoft.com/office/drawing/2014/main" id="{08357964-FC37-4BD4-A83E-AD10C078DADB}"/>
              </a:ext>
            </a:extLst>
          </p:cNvPr>
          <p:cNvPicPr>
            <a:picLocks noChangeAspect="1"/>
          </p:cNvPicPr>
          <p:nvPr/>
        </p:nvPicPr>
        <p:blipFill>
          <a:blip r:embed="rId3"/>
          <a:stretch>
            <a:fillRect/>
          </a:stretch>
        </p:blipFill>
        <p:spPr>
          <a:xfrm>
            <a:off x="9095441" y="1327150"/>
            <a:ext cx="2568240" cy="3944454"/>
          </a:xfrm>
          <a:prstGeom prst="rect">
            <a:avLst/>
          </a:prstGeom>
        </p:spPr>
      </p:pic>
    </p:spTree>
    <p:extLst>
      <p:ext uri="{BB962C8B-B14F-4D97-AF65-F5344CB8AC3E}">
        <p14:creationId xmlns:p14="http://schemas.microsoft.com/office/powerpoint/2010/main" val="2239363323"/>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People You Need to Know</a:t>
            </a:r>
          </a:p>
        </p:txBody>
      </p:sp>
      <p:sp>
        <p:nvSpPr>
          <p:cNvPr id="7" name="Text Placeholder 5"/>
          <p:cNvSpPr txBox="1">
            <a:spLocks/>
          </p:cNvSpPr>
          <p:nvPr/>
        </p:nvSpPr>
        <p:spPr>
          <a:xfrm>
            <a:off x="2803190" y="5459400"/>
            <a:ext cx="3310128" cy="576264"/>
          </a:xfrm>
          <a:prstGeom prst="rect">
            <a:avLst/>
          </a:prstGeom>
        </p:spPr>
        <p:txBody>
          <a:bodyPr vert="horz" lIns="91440" tIns="45720" rIns="91440" bIns="45720" rtlCol="0" anchor="b"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90000"/>
              </a:lnSpc>
              <a:buFont typeface="Wingdings 3" charset="2"/>
              <a:buNone/>
            </a:pPr>
            <a:r>
              <a:rPr lang="en-US" sz="2800">
                <a:solidFill>
                  <a:srgbClr val="346492"/>
                </a:solidFill>
              </a:rPr>
              <a:t>Ms. Richmond</a:t>
            </a:r>
          </a:p>
        </p:txBody>
      </p:sp>
      <p:sp>
        <p:nvSpPr>
          <p:cNvPr id="8" name="Text Placeholder 7"/>
          <p:cNvSpPr txBox="1">
            <a:spLocks/>
          </p:cNvSpPr>
          <p:nvPr/>
        </p:nvSpPr>
        <p:spPr>
          <a:xfrm>
            <a:off x="2800406" y="5994004"/>
            <a:ext cx="3310128" cy="644642"/>
          </a:xfrm>
          <a:prstGeom prst="rect">
            <a:avLst/>
          </a:prstGeom>
        </p:spPr>
        <p:txBody>
          <a:bodyPr vert="horz" lIns="91440" tIns="45720" rIns="91440" bIns="45720" rtlCol="0"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n-US" sz="1600"/>
              <a:t>8</a:t>
            </a:r>
            <a:r>
              <a:rPr lang="en-US" sz="1600" baseline="30000"/>
              <a:t>th</a:t>
            </a:r>
            <a:r>
              <a:rPr lang="en-US" sz="1600"/>
              <a:t> Grade Associate Principal</a:t>
            </a:r>
          </a:p>
        </p:txBody>
      </p:sp>
      <p:sp>
        <p:nvSpPr>
          <p:cNvPr id="9" name="Text Placeholder 8"/>
          <p:cNvSpPr txBox="1">
            <a:spLocks/>
          </p:cNvSpPr>
          <p:nvPr/>
        </p:nvSpPr>
        <p:spPr>
          <a:xfrm>
            <a:off x="5800905" y="5504194"/>
            <a:ext cx="3310128" cy="563069"/>
          </a:xfrm>
          <a:prstGeom prst="rect">
            <a:avLst/>
          </a:prstGeom>
        </p:spPr>
        <p:txBody>
          <a:bodyPr vert="horz" lIns="91440" tIns="45720" rIns="91440" bIns="45720" rtlCol="0" anchor="b"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90000"/>
              </a:lnSpc>
              <a:buFont typeface="Wingdings 3" charset="2"/>
              <a:buNone/>
            </a:pPr>
            <a:r>
              <a:rPr lang="en-US" sz="2800">
                <a:solidFill>
                  <a:srgbClr val="346492"/>
                </a:solidFill>
              </a:rPr>
              <a:t>Mrs. Lucas</a:t>
            </a:r>
          </a:p>
        </p:txBody>
      </p:sp>
      <p:sp>
        <p:nvSpPr>
          <p:cNvPr id="10" name="Text Placeholder 10"/>
          <p:cNvSpPr txBox="1">
            <a:spLocks/>
          </p:cNvSpPr>
          <p:nvPr/>
        </p:nvSpPr>
        <p:spPr>
          <a:xfrm>
            <a:off x="5859184" y="6026290"/>
            <a:ext cx="3310128" cy="644642"/>
          </a:xfrm>
          <a:prstGeom prst="rect">
            <a:avLst/>
          </a:prstGeom>
        </p:spPr>
        <p:txBody>
          <a:bodyPr vert="horz" lIns="91440" tIns="45720" rIns="91440" bIns="45720" rtlCol="0"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n-US" sz="1600"/>
              <a:t>7</a:t>
            </a:r>
            <a:r>
              <a:rPr lang="en-US" sz="1600" baseline="30000"/>
              <a:t>th</a:t>
            </a:r>
            <a:r>
              <a:rPr lang="en-US" sz="1600"/>
              <a:t> Grade Assistant Principal</a:t>
            </a:r>
          </a:p>
        </p:txBody>
      </p:sp>
      <p:sp>
        <p:nvSpPr>
          <p:cNvPr id="11" name="Text Placeholder 2"/>
          <p:cNvSpPr txBox="1">
            <a:spLocks/>
          </p:cNvSpPr>
          <p:nvPr/>
        </p:nvSpPr>
        <p:spPr>
          <a:xfrm>
            <a:off x="112321" y="5490944"/>
            <a:ext cx="2423845" cy="532016"/>
          </a:xfrm>
          <a:prstGeom prst="rect">
            <a:avLst/>
          </a:prstGeom>
        </p:spPr>
        <p:txBody>
          <a:bodyPr vert="horz" lIns="91440" tIns="45720" rIns="91440" bIns="45720" rtlCol="0" anchor="b"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90000"/>
              </a:lnSpc>
              <a:buFont typeface="Wingdings 3" charset="2"/>
              <a:buNone/>
            </a:pPr>
            <a:endParaRPr lang="en-US" sz="2800">
              <a:solidFill>
                <a:srgbClr val="346492"/>
              </a:solidFill>
            </a:endParaRPr>
          </a:p>
          <a:p>
            <a:pPr marL="0" indent="0" algn="ctr">
              <a:lnSpc>
                <a:spcPct val="90000"/>
              </a:lnSpc>
              <a:buFont typeface="Wingdings 3" charset="2"/>
              <a:buNone/>
            </a:pPr>
            <a:endParaRPr lang="en-US" sz="2800"/>
          </a:p>
          <a:p>
            <a:pPr marL="0" indent="0" algn="ctr">
              <a:lnSpc>
                <a:spcPct val="90000"/>
              </a:lnSpc>
              <a:buFont typeface="Wingdings 3" charset="2"/>
              <a:buNone/>
            </a:pPr>
            <a:r>
              <a:rPr lang="en-US" sz="2800">
                <a:solidFill>
                  <a:srgbClr val="346492"/>
                </a:solidFill>
              </a:rPr>
              <a:t>Ms. Petru</a:t>
            </a:r>
          </a:p>
        </p:txBody>
      </p:sp>
      <p:sp>
        <p:nvSpPr>
          <p:cNvPr id="12" name="Text Placeholder 4"/>
          <p:cNvSpPr txBox="1">
            <a:spLocks/>
          </p:cNvSpPr>
          <p:nvPr/>
        </p:nvSpPr>
        <p:spPr>
          <a:xfrm>
            <a:off x="-258372" y="5991783"/>
            <a:ext cx="3310128" cy="536579"/>
          </a:xfrm>
          <a:prstGeom prst="rect">
            <a:avLst/>
          </a:prstGeom>
        </p:spPr>
        <p:txBody>
          <a:bodyPr vert="horz" lIns="91440" tIns="45720" rIns="91440" bIns="45720" rtlCol="0" anchorCtr="1">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n-US" sz="2000"/>
              <a:t>Principal</a:t>
            </a:r>
          </a:p>
        </p:txBody>
      </p:sp>
      <p:sp>
        <p:nvSpPr>
          <p:cNvPr id="16" name="Text Placeholder 2"/>
          <p:cNvSpPr txBox="1">
            <a:spLocks/>
          </p:cNvSpPr>
          <p:nvPr/>
        </p:nvSpPr>
        <p:spPr>
          <a:xfrm>
            <a:off x="8826852" y="5528782"/>
            <a:ext cx="3310128" cy="532016"/>
          </a:xfrm>
          <a:prstGeom prst="rect">
            <a:avLst/>
          </a:prstGeom>
        </p:spPr>
        <p:txBody>
          <a:bodyPr vert="horz" lIns="91440" tIns="45720" rIns="91440" bIns="45720" rtlCol="0" anchor="b"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90000"/>
              </a:lnSpc>
              <a:buFont typeface="Wingdings 3" charset="2"/>
              <a:buNone/>
            </a:pPr>
            <a:endParaRPr lang="en-US" sz="2800">
              <a:solidFill>
                <a:srgbClr val="346492"/>
              </a:solidFill>
            </a:endParaRPr>
          </a:p>
          <a:p>
            <a:pPr marL="0" indent="0" algn="ctr">
              <a:lnSpc>
                <a:spcPct val="90000"/>
              </a:lnSpc>
              <a:buFont typeface="Wingdings 3" charset="2"/>
              <a:buNone/>
            </a:pPr>
            <a:endParaRPr lang="en-US" sz="2800"/>
          </a:p>
          <a:p>
            <a:pPr marL="0" indent="0" algn="ctr">
              <a:lnSpc>
                <a:spcPct val="90000"/>
              </a:lnSpc>
              <a:buFont typeface="Wingdings 3" charset="2"/>
              <a:buNone/>
            </a:pPr>
            <a:r>
              <a:rPr lang="en-US" sz="2800">
                <a:solidFill>
                  <a:srgbClr val="346492"/>
                </a:solidFill>
              </a:rPr>
              <a:t>Mr. Goodwin</a:t>
            </a:r>
          </a:p>
        </p:txBody>
      </p:sp>
      <p:sp>
        <p:nvSpPr>
          <p:cNvPr id="17" name="Text Placeholder 4"/>
          <p:cNvSpPr txBox="1">
            <a:spLocks/>
          </p:cNvSpPr>
          <p:nvPr/>
        </p:nvSpPr>
        <p:spPr>
          <a:xfrm>
            <a:off x="8430207" y="5992204"/>
            <a:ext cx="4176085" cy="536579"/>
          </a:xfrm>
          <a:prstGeom prst="rect">
            <a:avLst/>
          </a:prstGeom>
        </p:spPr>
        <p:txBody>
          <a:bodyPr vert="horz" lIns="91440" tIns="45720" rIns="91440" bIns="45720" rtlCol="0" anchorCtr="1">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n-US" sz="1600"/>
              <a:t>6</a:t>
            </a:r>
            <a:r>
              <a:rPr lang="en-US" sz="1600" baseline="30000"/>
              <a:t>th</a:t>
            </a:r>
            <a:r>
              <a:rPr lang="en-US" sz="1600"/>
              <a:t> Grade Assistant Principal</a:t>
            </a:r>
          </a:p>
        </p:txBody>
      </p:sp>
      <p:pic>
        <p:nvPicPr>
          <p:cNvPr id="4" name="Picture 3">
            <a:extLst>
              <a:ext uri="{FF2B5EF4-FFF2-40B4-BE49-F238E27FC236}">
                <a16:creationId xmlns:a16="http://schemas.microsoft.com/office/drawing/2014/main" id="{5114CF91-13AF-62D3-0CF8-5990DCFE1E6C}"/>
              </a:ext>
            </a:extLst>
          </p:cNvPr>
          <p:cNvPicPr>
            <a:picLocks noChangeAspect="1"/>
          </p:cNvPicPr>
          <p:nvPr/>
        </p:nvPicPr>
        <p:blipFill>
          <a:blip r:embed="rId2"/>
          <a:stretch>
            <a:fillRect/>
          </a:stretch>
        </p:blipFill>
        <p:spPr>
          <a:xfrm>
            <a:off x="294012" y="2442459"/>
            <a:ext cx="2205360" cy="2897292"/>
          </a:xfrm>
          <a:prstGeom prst="rect">
            <a:avLst/>
          </a:prstGeom>
        </p:spPr>
      </p:pic>
      <p:pic>
        <p:nvPicPr>
          <p:cNvPr id="5" name="Picture 4">
            <a:extLst>
              <a:ext uri="{FF2B5EF4-FFF2-40B4-BE49-F238E27FC236}">
                <a16:creationId xmlns:a16="http://schemas.microsoft.com/office/drawing/2014/main" id="{29ABEE3B-C13D-42E6-BAA1-652E97D01DE8}"/>
              </a:ext>
            </a:extLst>
          </p:cNvPr>
          <p:cNvPicPr>
            <a:picLocks noChangeAspect="1"/>
          </p:cNvPicPr>
          <p:nvPr/>
        </p:nvPicPr>
        <p:blipFill>
          <a:blip r:embed="rId3"/>
          <a:stretch>
            <a:fillRect/>
          </a:stretch>
        </p:blipFill>
        <p:spPr>
          <a:xfrm>
            <a:off x="3288907" y="2425207"/>
            <a:ext cx="2424928" cy="3031160"/>
          </a:xfrm>
          <a:prstGeom prst="rect">
            <a:avLst/>
          </a:prstGeom>
        </p:spPr>
      </p:pic>
      <p:pic>
        <p:nvPicPr>
          <p:cNvPr id="14" name="Picture 13" descr="A person in a black suit&#10;&#10;Description automatically generated">
            <a:extLst>
              <a:ext uri="{FF2B5EF4-FFF2-40B4-BE49-F238E27FC236}">
                <a16:creationId xmlns:a16="http://schemas.microsoft.com/office/drawing/2014/main" id="{3F0C12AF-F9BA-38E9-331D-CCC3D952568C}"/>
              </a:ext>
            </a:extLst>
          </p:cNvPr>
          <p:cNvPicPr>
            <a:picLocks noChangeAspect="1"/>
          </p:cNvPicPr>
          <p:nvPr/>
        </p:nvPicPr>
        <p:blipFill>
          <a:blip r:embed="rId4"/>
          <a:stretch>
            <a:fillRect/>
          </a:stretch>
        </p:blipFill>
        <p:spPr>
          <a:xfrm>
            <a:off x="6237771" y="2384633"/>
            <a:ext cx="2589081" cy="3071733"/>
          </a:xfrm>
          <a:prstGeom prst="rect">
            <a:avLst/>
          </a:prstGeom>
        </p:spPr>
      </p:pic>
      <p:pic>
        <p:nvPicPr>
          <p:cNvPr id="6" name="Picture 5" descr="A person with a white beard&#10;&#10;Description automatically generated">
            <a:extLst>
              <a:ext uri="{FF2B5EF4-FFF2-40B4-BE49-F238E27FC236}">
                <a16:creationId xmlns:a16="http://schemas.microsoft.com/office/drawing/2014/main" id="{7A2CA455-47E6-6B8E-4DF0-E28CF8490001}"/>
              </a:ext>
            </a:extLst>
          </p:cNvPr>
          <p:cNvPicPr>
            <a:picLocks noChangeAspect="1"/>
          </p:cNvPicPr>
          <p:nvPr/>
        </p:nvPicPr>
        <p:blipFill>
          <a:blip r:embed="rId5"/>
          <a:stretch>
            <a:fillRect/>
          </a:stretch>
        </p:blipFill>
        <p:spPr>
          <a:xfrm>
            <a:off x="9350788" y="2341951"/>
            <a:ext cx="1940794" cy="3100182"/>
          </a:xfrm>
          <a:prstGeom prst="rect">
            <a:avLst/>
          </a:prstGeom>
        </p:spPr>
      </p:pic>
    </p:spTree>
    <p:extLst>
      <p:ext uri="{BB962C8B-B14F-4D97-AF65-F5344CB8AC3E}">
        <p14:creationId xmlns:p14="http://schemas.microsoft.com/office/powerpoint/2010/main" val="1132605418"/>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Being a Bobcat</a:t>
            </a:r>
          </a:p>
        </p:txBody>
      </p:sp>
      <p:pic>
        <p:nvPicPr>
          <p:cNvPr id="1026" name="Picture 2" descr="The Bobcat Way Final 2021-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758" y="-12886"/>
            <a:ext cx="5282242" cy="687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345057" y="5335439"/>
            <a:ext cx="6435305" cy="13543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We expect your behavior at school activities to be the same behavior we expect at school.  This includes athletic events and other extra curricular events.</a:t>
            </a:r>
          </a:p>
        </p:txBody>
      </p:sp>
      <p:sp>
        <p:nvSpPr>
          <p:cNvPr id="8" name="Rounded Rectangle 7"/>
          <p:cNvSpPr/>
          <p:nvPr/>
        </p:nvSpPr>
        <p:spPr>
          <a:xfrm>
            <a:off x="345057" y="2389517"/>
            <a:ext cx="6357669" cy="111280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a:t>You are expected to follow the FBISD Student Code of Conduct at all times.</a:t>
            </a:r>
          </a:p>
        </p:txBody>
      </p:sp>
      <p:sp>
        <p:nvSpPr>
          <p:cNvPr id="9" name="Rounded Rectangle 8"/>
          <p:cNvSpPr/>
          <p:nvPr/>
        </p:nvSpPr>
        <p:spPr>
          <a:xfrm>
            <a:off x="345058" y="3700735"/>
            <a:ext cx="6357668" cy="14664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n w="0"/>
                <a:solidFill>
                  <a:schemeClr val="accent1"/>
                </a:solidFill>
                <a:effectLst>
                  <a:outerShdw blurRad="38100" dist="25400" dir="5400000" algn="ctr" rotWithShape="0">
                    <a:srgbClr val="6E747A">
                      <a:alpha val="43000"/>
                    </a:srgbClr>
                  </a:outerShdw>
                </a:effectLst>
              </a:rPr>
              <a:t>Demonstrate courtesy and respect to all students, staff, teachers, and other volunteers.</a:t>
            </a:r>
          </a:p>
          <a:p>
            <a:pPr algn="ctr"/>
            <a:r>
              <a:rPr lang="en-US" sz="2000">
                <a:ln w="0"/>
                <a:solidFill>
                  <a:schemeClr val="accent1"/>
                </a:solidFill>
                <a:effectLst>
                  <a:outerShdw blurRad="38100" dist="25400" dir="5400000" algn="ctr" rotWithShape="0">
                    <a:srgbClr val="6E747A">
                      <a:alpha val="43000"/>
                    </a:srgbClr>
                  </a:outerShdw>
                </a:effectLst>
              </a:rPr>
              <a:t>Get to class on time and be prepared with appropriate materials.</a:t>
            </a:r>
          </a:p>
        </p:txBody>
      </p:sp>
    </p:spTree>
    <p:extLst>
      <p:ext uri="{BB962C8B-B14F-4D97-AF65-F5344CB8AC3E}">
        <p14:creationId xmlns:p14="http://schemas.microsoft.com/office/powerpoint/2010/main" val="1110533563"/>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B5FF-00D2-881B-38DE-E1C739AA2418}"/>
              </a:ext>
            </a:extLst>
          </p:cNvPr>
          <p:cNvSpPr>
            <a:spLocks noGrp="1"/>
          </p:cNvSpPr>
          <p:nvPr>
            <p:ph type="title"/>
          </p:nvPr>
        </p:nvSpPr>
        <p:spPr/>
        <p:txBody>
          <a:bodyPr/>
          <a:lstStyle/>
          <a:p>
            <a:r>
              <a:rPr lang="en-US" dirty="0"/>
              <a:t>Turn and Talk with a Partner</a:t>
            </a:r>
          </a:p>
        </p:txBody>
      </p:sp>
      <p:sp>
        <p:nvSpPr>
          <p:cNvPr id="3" name="Content Placeholder 2">
            <a:extLst>
              <a:ext uri="{FF2B5EF4-FFF2-40B4-BE49-F238E27FC236}">
                <a16:creationId xmlns:a16="http://schemas.microsoft.com/office/drawing/2014/main" id="{9CC258CD-B1DD-DDA3-37FE-5BABA3C19354}"/>
              </a:ext>
            </a:extLst>
          </p:cNvPr>
          <p:cNvSpPr>
            <a:spLocks noGrp="1"/>
          </p:cNvSpPr>
          <p:nvPr>
            <p:ph idx="1"/>
          </p:nvPr>
        </p:nvSpPr>
        <p:spPr/>
        <p:txBody>
          <a:bodyPr>
            <a:normAutofit/>
          </a:bodyPr>
          <a:lstStyle/>
          <a:p>
            <a:r>
              <a:rPr lang="en-US" sz="2800" dirty="0"/>
              <a:t>Why do you believe that following school expectations/rules </a:t>
            </a:r>
            <a:r>
              <a:rPr lang="en-US" sz="2800"/>
              <a:t>is important? </a:t>
            </a:r>
            <a:endParaRPr lang="en-US" sz="2800" dirty="0"/>
          </a:p>
        </p:txBody>
      </p:sp>
    </p:spTree>
    <p:extLst>
      <p:ext uri="{BB962C8B-B14F-4D97-AF65-F5344CB8AC3E}">
        <p14:creationId xmlns:p14="http://schemas.microsoft.com/office/powerpoint/2010/main" val="3207060042"/>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pPr algn="ctr"/>
            <a:r>
              <a:rPr lang="en-US" sz="4000"/>
              <a:t>Make it a Great Day Bobcats!</a:t>
            </a:r>
          </a:p>
        </p:txBody>
      </p:sp>
      <p:pic>
        <p:nvPicPr>
          <p:cNvPr id="6" name="Picture 5"/>
          <p:cNvPicPr>
            <a:picLocks noChangeAspect="1"/>
          </p:cNvPicPr>
          <p:nvPr/>
        </p:nvPicPr>
        <p:blipFill>
          <a:blip r:embed="rId2"/>
          <a:stretch>
            <a:fillRect/>
          </a:stretch>
        </p:blipFill>
        <p:spPr>
          <a:xfrm>
            <a:off x="3635802" y="971220"/>
            <a:ext cx="3863961" cy="2936057"/>
          </a:xfrm>
          <a:prstGeom prst="rect">
            <a:avLst/>
          </a:prstGeom>
        </p:spPr>
      </p:pic>
    </p:spTree>
    <p:extLst>
      <p:ext uri="{BB962C8B-B14F-4D97-AF65-F5344CB8AC3E}">
        <p14:creationId xmlns:p14="http://schemas.microsoft.com/office/powerpoint/2010/main" val="3986818535"/>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Tardies</a:t>
            </a:r>
            <a:r>
              <a:rPr lang="en-US"/>
              <a:t> and Hall Passes</a:t>
            </a:r>
          </a:p>
        </p:txBody>
      </p:sp>
      <p:sp>
        <p:nvSpPr>
          <p:cNvPr id="3" name="Content Placeholder 2"/>
          <p:cNvSpPr>
            <a:spLocks noGrp="1"/>
          </p:cNvSpPr>
          <p:nvPr>
            <p:ph idx="1"/>
          </p:nvPr>
        </p:nvSpPr>
        <p:spPr>
          <a:xfrm>
            <a:off x="445581" y="2382558"/>
            <a:ext cx="10180155" cy="4289006"/>
          </a:xfrm>
        </p:spPr>
        <p:txBody>
          <a:bodyPr>
            <a:normAutofit fontScale="77500" lnSpcReduction="20000"/>
          </a:bodyPr>
          <a:lstStyle/>
          <a:p>
            <a:r>
              <a:rPr lang="en-US" sz="2800" dirty="0"/>
              <a:t>Students who are late to class (after the bell rings) will receive a tardy. After 3 tardies, you will get a referral and have a consequence. Consistent tardies or misuse of restroom privileges may result in loss of hallway privileges</a:t>
            </a:r>
          </a:p>
          <a:p>
            <a:r>
              <a:rPr lang="en-US" sz="2800" dirty="0"/>
              <a:t>Students must follow the 10/10 rule: You cannot leave class the first or last ten minutes.</a:t>
            </a:r>
          </a:p>
          <a:p>
            <a:r>
              <a:rPr lang="en-US" sz="2800" dirty="0"/>
              <a:t>Tardy Sweeps occur frequently. Tardy sweeps are when randomly selected periods are checked for tardy students. If you are caught in one of these “sweeps” you will have to serve a PM detention.</a:t>
            </a:r>
          </a:p>
          <a:p>
            <a:r>
              <a:rPr lang="en-US" sz="2800" dirty="0"/>
              <a:t>If you are out in the hallway not during a passing period, </a:t>
            </a:r>
            <a:r>
              <a:rPr lang="en-US" sz="2800" b="1" u="sng" dirty="0"/>
              <a:t>you MUST have a hall pass.</a:t>
            </a:r>
          </a:p>
          <a:p>
            <a:pPr lvl="1"/>
            <a:r>
              <a:rPr lang="en-US" sz="2800" dirty="0"/>
              <a:t>Different areas of the building are designated to different zones for the restroom. You need to stick with your area. </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8451" y="5377130"/>
            <a:ext cx="1701156" cy="1296929"/>
          </a:xfrm>
          <a:prstGeom prst="rect">
            <a:avLst/>
          </a:prstGeom>
        </p:spPr>
      </p:pic>
    </p:spTree>
    <p:extLst>
      <p:ext uri="{BB962C8B-B14F-4D97-AF65-F5344CB8AC3E}">
        <p14:creationId xmlns:p14="http://schemas.microsoft.com/office/powerpoint/2010/main" val="3023245309"/>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9C2F-4E84-FF04-B237-E26839256DA0}"/>
              </a:ext>
            </a:extLst>
          </p:cNvPr>
          <p:cNvSpPr>
            <a:spLocks noGrp="1"/>
          </p:cNvSpPr>
          <p:nvPr>
            <p:ph type="title"/>
          </p:nvPr>
        </p:nvSpPr>
        <p:spPr/>
        <p:txBody>
          <a:bodyPr/>
          <a:lstStyle/>
          <a:p>
            <a:r>
              <a:rPr lang="en-US"/>
              <a:t>In the Hallways… The Bobcat Way</a:t>
            </a:r>
          </a:p>
        </p:txBody>
      </p:sp>
      <p:sp>
        <p:nvSpPr>
          <p:cNvPr id="3" name="Content Placeholder 2">
            <a:extLst>
              <a:ext uri="{FF2B5EF4-FFF2-40B4-BE49-F238E27FC236}">
                <a16:creationId xmlns:a16="http://schemas.microsoft.com/office/drawing/2014/main" id="{58A026A9-5BF3-64B1-5BEB-073CC49E6EE5}"/>
              </a:ext>
            </a:extLst>
          </p:cNvPr>
          <p:cNvSpPr>
            <a:spLocks noGrp="1"/>
          </p:cNvSpPr>
          <p:nvPr>
            <p:ph idx="1"/>
          </p:nvPr>
        </p:nvSpPr>
        <p:spPr>
          <a:xfrm>
            <a:off x="677334" y="1556085"/>
            <a:ext cx="8596668" cy="4485278"/>
          </a:xfrm>
        </p:spPr>
        <p:txBody>
          <a:bodyPr>
            <a:normAutofit/>
          </a:bodyPr>
          <a:lstStyle/>
          <a:p>
            <a:pPr marL="0" marR="0" indent="0" algn="l">
              <a:spcBef>
                <a:spcPts val="0"/>
              </a:spcBef>
              <a:spcAft>
                <a:spcPts val="0"/>
              </a:spcAft>
              <a:buNone/>
            </a:pPr>
            <a:r>
              <a:rPr lang="en-US" sz="4800" b="1" i="0" u="sng">
                <a:solidFill>
                  <a:srgbClr val="0070C0"/>
                </a:solidFill>
                <a:effectLst/>
                <a:latin typeface="Calibri" panose="020F0502020204030204" pitchFamily="34" charset="0"/>
              </a:rPr>
              <a:t>B</a:t>
            </a:r>
            <a:r>
              <a:rPr lang="en-US" sz="3600" b="0" i="0">
                <a:solidFill>
                  <a:srgbClr val="201F1E"/>
                </a:solidFill>
                <a:effectLst/>
                <a:latin typeface="Calibri" panose="020F0502020204030204" pitchFamily="34" charset="0"/>
              </a:rPr>
              <a:t>e Respectful</a:t>
            </a:r>
          </a:p>
          <a:p>
            <a:pPr marL="0" marR="0" indent="0" algn="l">
              <a:spcBef>
                <a:spcPts val="0"/>
              </a:spcBef>
              <a:spcAft>
                <a:spcPts val="0"/>
              </a:spcAft>
              <a:buNone/>
            </a:pPr>
            <a:r>
              <a:rPr lang="en-US" sz="4800" b="1" i="0" u="sng">
                <a:solidFill>
                  <a:srgbClr val="0070C0"/>
                </a:solidFill>
                <a:effectLst/>
                <a:latin typeface="Calibri" panose="020F0502020204030204" pitchFamily="34" charset="0"/>
              </a:rPr>
              <a:t>O</a:t>
            </a:r>
            <a:r>
              <a:rPr lang="en-US" sz="3600" b="0" i="0">
                <a:solidFill>
                  <a:srgbClr val="201F1E"/>
                </a:solidFill>
                <a:effectLst/>
                <a:latin typeface="Calibri" panose="020F0502020204030204" pitchFamily="34" charset="0"/>
              </a:rPr>
              <a:t>thers’ space respected</a:t>
            </a:r>
          </a:p>
          <a:p>
            <a:pPr marL="0" marR="0" indent="0" algn="l">
              <a:spcBef>
                <a:spcPts val="0"/>
              </a:spcBef>
              <a:spcAft>
                <a:spcPts val="0"/>
              </a:spcAft>
              <a:buNone/>
            </a:pPr>
            <a:r>
              <a:rPr lang="en-US" sz="4800" b="1" i="0" u="sng">
                <a:solidFill>
                  <a:srgbClr val="0070C0"/>
                </a:solidFill>
                <a:effectLst/>
                <a:latin typeface="Calibri" panose="020F0502020204030204" pitchFamily="34" charset="0"/>
              </a:rPr>
              <a:t>B</a:t>
            </a:r>
            <a:r>
              <a:rPr lang="en-US" sz="3600" b="0" i="0">
                <a:solidFill>
                  <a:srgbClr val="201F1E"/>
                </a:solidFill>
                <a:effectLst/>
                <a:latin typeface="Calibri" panose="020F0502020204030204" pitchFamily="34" charset="0"/>
              </a:rPr>
              <a:t>e on time to class</a:t>
            </a:r>
          </a:p>
          <a:p>
            <a:pPr marL="0" marR="0" indent="0" algn="l">
              <a:spcBef>
                <a:spcPts val="0"/>
              </a:spcBef>
              <a:spcAft>
                <a:spcPts val="0"/>
              </a:spcAft>
              <a:buNone/>
            </a:pPr>
            <a:r>
              <a:rPr lang="en-US" sz="4800" b="1" i="0" u="sng">
                <a:solidFill>
                  <a:srgbClr val="0070C0"/>
                </a:solidFill>
                <a:effectLst/>
                <a:latin typeface="Calibri" panose="020F0502020204030204" pitchFamily="34" charset="0"/>
              </a:rPr>
              <a:t>C</a:t>
            </a:r>
            <a:r>
              <a:rPr lang="en-US" sz="3600" b="0" i="0">
                <a:solidFill>
                  <a:srgbClr val="201F1E"/>
                </a:solidFill>
                <a:effectLst/>
                <a:latin typeface="Calibri" panose="020F0502020204030204" pitchFamily="34" charset="0"/>
              </a:rPr>
              <a:t>onversation level 1 and school appropriate</a:t>
            </a:r>
          </a:p>
          <a:p>
            <a:pPr marL="0" marR="0" indent="0" algn="l">
              <a:spcBef>
                <a:spcPts val="0"/>
              </a:spcBef>
              <a:spcAft>
                <a:spcPts val="0"/>
              </a:spcAft>
              <a:buNone/>
            </a:pPr>
            <a:r>
              <a:rPr lang="en-US" sz="4800" b="1" i="0" u="sng">
                <a:solidFill>
                  <a:srgbClr val="0070C0"/>
                </a:solidFill>
                <a:effectLst/>
                <a:latin typeface="Calibri" panose="020F0502020204030204" pitchFamily="34" charset="0"/>
              </a:rPr>
              <a:t>A</a:t>
            </a:r>
            <a:r>
              <a:rPr lang="en-US" sz="3600" b="0" i="0">
                <a:solidFill>
                  <a:srgbClr val="201F1E"/>
                </a:solidFill>
                <a:effectLst/>
                <a:latin typeface="Calibri" panose="020F0502020204030204" pitchFamily="34" charset="0"/>
              </a:rPr>
              <a:t>lways walk on right side of hall</a:t>
            </a:r>
          </a:p>
          <a:p>
            <a:pPr marL="0" marR="0" indent="0" algn="l">
              <a:spcBef>
                <a:spcPts val="0"/>
              </a:spcBef>
              <a:spcAft>
                <a:spcPts val="0"/>
              </a:spcAft>
              <a:buNone/>
            </a:pPr>
            <a:r>
              <a:rPr lang="en-US" sz="4800" b="1" i="0" u="sng">
                <a:solidFill>
                  <a:srgbClr val="0070C0"/>
                </a:solidFill>
                <a:effectLst/>
                <a:latin typeface="Calibri" panose="020F0502020204030204" pitchFamily="34" charset="0"/>
              </a:rPr>
              <a:t>T</a:t>
            </a:r>
            <a:r>
              <a:rPr lang="en-US" sz="3600" b="0" i="0">
                <a:solidFill>
                  <a:srgbClr val="201F1E"/>
                </a:solidFill>
                <a:effectLst/>
                <a:latin typeface="Calibri" panose="020F0502020204030204" pitchFamily="34" charset="0"/>
              </a:rPr>
              <a:t>ech not allowed between 8:50 – 4:10</a:t>
            </a:r>
          </a:p>
          <a:p>
            <a:endParaRPr lang="en-US"/>
          </a:p>
        </p:txBody>
      </p:sp>
      <p:pic>
        <p:nvPicPr>
          <p:cNvPr id="4" name="Picture 3">
            <a:extLst>
              <a:ext uri="{FF2B5EF4-FFF2-40B4-BE49-F238E27FC236}">
                <a16:creationId xmlns:a16="http://schemas.microsoft.com/office/drawing/2014/main" id="{CD0216E5-B898-C3CC-E5FF-DEAD3F1B8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109364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Hallway Expectations</a:t>
            </a:r>
          </a:p>
        </p:txBody>
      </p:sp>
      <p:sp>
        <p:nvSpPr>
          <p:cNvPr id="3" name="Content Placeholder 2"/>
          <p:cNvSpPr>
            <a:spLocks noGrp="1"/>
          </p:cNvSpPr>
          <p:nvPr>
            <p:ph idx="1"/>
          </p:nvPr>
        </p:nvSpPr>
        <p:spPr>
          <a:xfrm>
            <a:off x="620116" y="2382132"/>
            <a:ext cx="10387189" cy="3416300"/>
          </a:xfrm>
        </p:spPr>
        <p:txBody>
          <a:bodyPr vert="horz" lIns="91440" tIns="45720" rIns="91440" bIns="45720" rtlCol="0" anchor="t">
            <a:noAutofit/>
          </a:bodyPr>
          <a:lstStyle/>
          <a:p>
            <a:r>
              <a:rPr lang="en-US" sz="2800"/>
              <a:t>Be courteous of where you are going.  Say excuse me. Always walk to the </a:t>
            </a:r>
            <a:r>
              <a:rPr lang="en-US" sz="2800" u="sng"/>
              <a:t>right side</a:t>
            </a:r>
            <a:r>
              <a:rPr lang="en-US" sz="2800"/>
              <a:t> of the hallway.</a:t>
            </a:r>
          </a:p>
          <a:p>
            <a:r>
              <a:rPr lang="en-US" sz="2800"/>
              <a:t>Do not stop and group up in the middle of the hallways.  You block the flow of traffic.</a:t>
            </a:r>
          </a:p>
          <a:p>
            <a:r>
              <a:rPr lang="en-US" sz="2800"/>
              <a:t>Do not run in the hallways. Horseplay (play fighting, dunking, etc.) are unacceptable. We walk at all times.</a:t>
            </a:r>
          </a:p>
          <a:p>
            <a:r>
              <a:rPr lang="en-US" sz="2800"/>
              <a:t>Personal displays of affection are not allowed on campus.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2390485164"/>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Before School Procedures</a:t>
            </a:r>
          </a:p>
        </p:txBody>
      </p:sp>
      <p:sp>
        <p:nvSpPr>
          <p:cNvPr id="3" name="Content Placeholder 2"/>
          <p:cNvSpPr>
            <a:spLocks noGrp="1"/>
          </p:cNvSpPr>
          <p:nvPr>
            <p:ph idx="1"/>
          </p:nvPr>
        </p:nvSpPr>
        <p:spPr>
          <a:xfrm>
            <a:off x="543464" y="2513206"/>
            <a:ext cx="10280046" cy="3613030"/>
          </a:xfrm>
        </p:spPr>
        <p:txBody>
          <a:bodyPr>
            <a:noAutofit/>
          </a:bodyPr>
          <a:lstStyle/>
          <a:p>
            <a:r>
              <a:rPr lang="en-US" sz="2800"/>
              <a:t>The building will open at 8:20 AM. 1</a:t>
            </a:r>
            <a:r>
              <a:rPr lang="en-US" sz="2800" baseline="30000"/>
              <a:t>st</a:t>
            </a:r>
            <a:r>
              <a:rPr lang="en-US" sz="2800"/>
              <a:t> period starts at 8:50am.</a:t>
            </a:r>
          </a:p>
          <a:p>
            <a:r>
              <a:rPr lang="en-US" sz="2800"/>
              <a:t>Report to your grade level areas, have breakfast in the commons, or go for tutorials. You must stay in your holding area (you must stay with your tutorial teacher until 8:45am)</a:t>
            </a:r>
          </a:p>
          <a:p>
            <a:r>
              <a:rPr lang="en-US" sz="2800"/>
              <a:t>Technology is OKAY (no camera usage, school appropriate content, one earbud in at a time etc.)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1703216350"/>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Before School Procedures</a:t>
            </a:r>
          </a:p>
        </p:txBody>
      </p:sp>
      <p:sp>
        <p:nvSpPr>
          <p:cNvPr id="3" name="Content Placeholder 2"/>
          <p:cNvSpPr>
            <a:spLocks noGrp="1"/>
          </p:cNvSpPr>
          <p:nvPr>
            <p:ph idx="1"/>
          </p:nvPr>
        </p:nvSpPr>
        <p:spPr>
          <a:xfrm>
            <a:off x="543464" y="2271302"/>
            <a:ext cx="10280046" cy="3613030"/>
          </a:xfrm>
        </p:spPr>
        <p:txBody>
          <a:bodyPr>
            <a:noAutofit/>
          </a:bodyPr>
          <a:lstStyle/>
          <a:p>
            <a:r>
              <a:rPr lang="en-US" sz="2800" dirty="0"/>
              <a:t>If you eat breakfast, you must sit at one of the designated breakfast tables.</a:t>
            </a:r>
          </a:p>
          <a:p>
            <a:r>
              <a:rPr lang="en-US" sz="2800" dirty="0"/>
              <a:t>You may only sit at the breakfast tables if you PURCHASE breakfast from FCMS.  Breakfast from home should be eaten at home. </a:t>
            </a:r>
          </a:p>
          <a:p>
            <a:r>
              <a:rPr lang="en-US" sz="2800" dirty="0"/>
              <a:t>You have </a:t>
            </a:r>
            <a:r>
              <a:rPr lang="en-US" sz="2800" b="1" u="sng" dirty="0"/>
              <a:t>5 minutes </a:t>
            </a:r>
            <a:r>
              <a:rPr lang="en-US" sz="2800" dirty="0"/>
              <a:t>once you sit down with your breakfast to finish.</a:t>
            </a:r>
          </a:p>
          <a:p>
            <a:r>
              <a:rPr lang="en-US" sz="2800" dirty="0"/>
              <a:t>Report immediately to your assigned holding area (6</a:t>
            </a:r>
            <a:r>
              <a:rPr lang="en-US" sz="2800" baseline="30000" dirty="0"/>
              <a:t>th</a:t>
            </a:r>
            <a:r>
              <a:rPr lang="en-US" sz="2800" dirty="0"/>
              <a:t> &amp; 7</a:t>
            </a:r>
            <a:r>
              <a:rPr lang="en-US" sz="2800" baseline="30000" dirty="0"/>
              <a:t>th</a:t>
            </a:r>
            <a:r>
              <a:rPr lang="en-US" sz="2800" dirty="0"/>
              <a:t> grade to gym, 8</a:t>
            </a:r>
            <a:r>
              <a:rPr lang="en-US" sz="2800" baseline="30000" dirty="0"/>
              <a:t>th</a:t>
            </a:r>
            <a:r>
              <a:rPr lang="en-US" sz="2800" dirty="0"/>
              <a:t> grade to other tables in Commons)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1583" y="5477772"/>
            <a:ext cx="1701156" cy="1296929"/>
          </a:xfrm>
          <a:prstGeom prst="rect">
            <a:avLst/>
          </a:prstGeom>
        </p:spPr>
      </p:pic>
    </p:spTree>
    <p:extLst>
      <p:ext uri="{BB962C8B-B14F-4D97-AF65-F5344CB8AC3E}">
        <p14:creationId xmlns:p14="http://schemas.microsoft.com/office/powerpoint/2010/main" val="448373380"/>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B5FF-00D2-881B-38DE-E1C739AA2418}"/>
              </a:ext>
            </a:extLst>
          </p:cNvPr>
          <p:cNvSpPr>
            <a:spLocks noGrp="1"/>
          </p:cNvSpPr>
          <p:nvPr>
            <p:ph type="title"/>
          </p:nvPr>
        </p:nvSpPr>
        <p:spPr/>
        <p:txBody>
          <a:bodyPr/>
          <a:lstStyle/>
          <a:p>
            <a:r>
              <a:rPr lang="en-US" dirty="0"/>
              <a:t>Turn and Talk with a Partner</a:t>
            </a:r>
          </a:p>
        </p:txBody>
      </p:sp>
      <p:sp>
        <p:nvSpPr>
          <p:cNvPr id="3" name="Content Placeholder 2">
            <a:extLst>
              <a:ext uri="{FF2B5EF4-FFF2-40B4-BE49-F238E27FC236}">
                <a16:creationId xmlns:a16="http://schemas.microsoft.com/office/drawing/2014/main" id="{9CC258CD-B1DD-DDA3-37FE-5BABA3C19354}"/>
              </a:ext>
            </a:extLst>
          </p:cNvPr>
          <p:cNvSpPr>
            <a:spLocks noGrp="1"/>
          </p:cNvSpPr>
          <p:nvPr>
            <p:ph idx="1"/>
          </p:nvPr>
        </p:nvSpPr>
        <p:spPr/>
        <p:txBody>
          <a:bodyPr>
            <a:normAutofit/>
          </a:bodyPr>
          <a:lstStyle/>
          <a:p>
            <a:r>
              <a:rPr lang="en-US" sz="2800" dirty="0"/>
              <a:t>What is new about the before school procedures?</a:t>
            </a:r>
          </a:p>
          <a:p>
            <a:r>
              <a:rPr lang="en-US" sz="2800" dirty="0"/>
              <a:t>Can you sit at the breakfast tables if you bring breakfast from home?  </a:t>
            </a:r>
          </a:p>
        </p:txBody>
      </p:sp>
    </p:spTree>
    <p:extLst>
      <p:ext uri="{BB962C8B-B14F-4D97-AF65-F5344CB8AC3E}">
        <p14:creationId xmlns:p14="http://schemas.microsoft.com/office/powerpoint/2010/main" val="2290779212"/>
      </p:ext>
    </p:extLst>
  </p:cSld>
  <p:clrMapOvr>
    <a:masterClrMapping/>
  </p:clrMapOvr>
  <mc:AlternateContent xmlns:mc="http://schemas.openxmlformats.org/markup-compatibility/2006" xmlns:p14="http://schemas.microsoft.com/office/powerpoint/2010/main">
    <mc:Choice Requires="p14">
      <p:transition p14:dur="200">
        <p:wipe/>
      </p:transition>
    </mc:Choice>
    <mc:Fallback xmlns="">
      <p:transition>
        <p:wip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6">
      <a:dk1>
        <a:sysClr val="windowText" lastClr="000000"/>
      </a:dk1>
      <a:lt1>
        <a:sysClr val="window" lastClr="FFFFFF"/>
      </a:lt1>
      <a:dk2>
        <a:srgbClr val="0E5580"/>
      </a:dk2>
      <a:lt2>
        <a:srgbClr val="EBEBEB"/>
      </a:lt2>
      <a:accent1>
        <a:srgbClr val="FFCC00"/>
      </a:accent1>
      <a:accent2>
        <a:srgbClr val="E6C133"/>
      </a:accent2>
      <a:accent3>
        <a:srgbClr val="EF7A24"/>
      </a:accent3>
      <a:accent4>
        <a:srgbClr val="5AA0F5"/>
      </a:accent4>
      <a:accent5>
        <a:srgbClr val="75CEEC"/>
      </a:accent5>
      <a:accent6>
        <a:srgbClr val="65D6A0"/>
      </a:accent6>
      <a:hlink>
        <a:srgbClr val="BF9000"/>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Facet">
  <a:themeElements>
    <a:clrScheme name="Custom 1">
      <a:dk1>
        <a:sysClr val="windowText" lastClr="000000"/>
      </a:dk1>
      <a:lt1>
        <a:sysClr val="window" lastClr="FFFFFF"/>
      </a:lt1>
      <a:dk2>
        <a:srgbClr val="44546A"/>
      </a:dk2>
      <a:lt2>
        <a:srgbClr val="E7E6E6"/>
      </a:lt2>
      <a:accent1>
        <a:srgbClr val="4472C4"/>
      </a:accent1>
      <a:accent2>
        <a:srgbClr val="FFD965"/>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wner xmlns="b86c3ea7-2199-47bd-afb0-491a80c20136">
      <UserInfo>
        <DisplayName/>
        <AccountId xsi:nil="true"/>
        <AccountType/>
      </UserInfo>
    </Owner>
    <_ip_UnifiedCompliancePolicyUIAction xmlns="http://schemas.microsoft.com/sharepoint/v3" xsi:nil="true"/>
    <Has_Teacher_Only_SectionGroup xmlns="b86c3ea7-2199-47bd-afb0-491a80c20136" xsi:nil="true"/>
    <DefaultSectionNames xmlns="b86c3ea7-2199-47bd-afb0-491a80c20136" xsi:nil="true"/>
    <Is_Collaboration_Space_Locked xmlns="b86c3ea7-2199-47bd-afb0-491a80c20136" xsi:nil="true"/>
    <Invited_Teachers xmlns="b86c3ea7-2199-47bd-afb0-491a80c20136" xsi:nil="true"/>
    <CultureName xmlns="b86c3ea7-2199-47bd-afb0-491a80c20136" xsi:nil="true"/>
    <Distribution_Groups xmlns="b86c3ea7-2199-47bd-afb0-491a80c20136" xsi:nil="true"/>
    <Invited_Students xmlns="b86c3ea7-2199-47bd-afb0-491a80c20136" xsi:nil="true"/>
    <Teachers xmlns="b86c3ea7-2199-47bd-afb0-491a80c20136">
      <UserInfo>
        <DisplayName/>
        <AccountId xsi:nil="true"/>
        <AccountType/>
      </UserInfo>
    </Teachers>
    <Math_Settings xmlns="b86c3ea7-2199-47bd-afb0-491a80c20136" xsi:nil="true"/>
    <_ip_UnifiedCompliancePolicyProperties xmlns="http://schemas.microsoft.com/sharepoint/v3" xsi:nil="true"/>
    <TeamsChannelId xmlns="b86c3ea7-2199-47bd-afb0-491a80c20136" xsi:nil="true"/>
    <FolderType xmlns="b86c3ea7-2199-47bd-afb0-491a80c20136" xsi:nil="true"/>
    <Templates xmlns="b86c3ea7-2199-47bd-afb0-491a80c20136" xsi:nil="true"/>
    <Self_Registration_Enabled xmlns="b86c3ea7-2199-47bd-afb0-491a80c20136" xsi:nil="true"/>
    <IsNotebookLocked xmlns="b86c3ea7-2199-47bd-afb0-491a80c20136" xsi:nil="true"/>
    <NotebookType xmlns="b86c3ea7-2199-47bd-afb0-491a80c20136" xsi:nil="true"/>
    <Students xmlns="b86c3ea7-2199-47bd-afb0-491a80c20136">
      <UserInfo>
        <DisplayName/>
        <AccountId xsi:nil="true"/>
        <AccountType/>
      </UserInfo>
    </Students>
    <Student_Groups xmlns="b86c3ea7-2199-47bd-afb0-491a80c20136">
      <UserInfo>
        <DisplayName/>
        <AccountId xsi:nil="true"/>
        <AccountType/>
      </UserInfo>
    </Student_Groups>
    <AppVersion xmlns="b86c3ea7-2199-47bd-afb0-491a80c20136" xsi:nil="true"/>
    <LMS_Mappings xmlns="b86c3ea7-2199-47bd-afb0-491a80c2013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B29F4CEBAD8B4D94001027D5F2A6A3" ma:contentTypeVersion="36" ma:contentTypeDescription="Create a new document." ma:contentTypeScope="" ma:versionID="a705b2670fd7b8ae12141904f6c73c1c">
  <xsd:schema xmlns:xsd="http://www.w3.org/2001/XMLSchema" xmlns:xs="http://www.w3.org/2001/XMLSchema" xmlns:p="http://schemas.microsoft.com/office/2006/metadata/properties" xmlns:ns1="http://schemas.microsoft.com/sharepoint/v3" xmlns:ns3="444868e5-8de2-4433-b955-377e737eef04" xmlns:ns4="b86c3ea7-2199-47bd-afb0-491a80c20136" targetNamespace="http://schemas.microsoft.com/office/2006/metadata/properties" ma:root="true" ma:fieldsID="8654af66412ef3732e7ea0502f967e18" ns1:_="" ns3:_="" ns4:_="">
    <xsd:import namespace="http://schemas.microsoft.com/sharepoint/v3"/>
    <xsd:import namespace="444868e5-8de2-4433-b955-377e737eef04"/>
    <xsd:import namespace="b86c3ea7-2199-47bd-afb0-491a80c20136"/>
    <xsd:element name="properties">
      <xsd:complexType>
        <xsd:sequence>
          <xsd:element name="documentManagement">
            <xsd:complexType>
              <xsd:all>
                <xsd:element ref="ns3:SharedWithUsers" minOccurs="0"/>
                <xsd:element ref="ns3:SharedWithDetails" minOccurs="0"/>
                <xsd:element ref="ns3:SharingHintHash" minOccurs="0"/>
                <xsd:element ref="ns1:_ip_UnifiedCompliancePolicyProperties" minOccurs="0"/>
                <xsd:element ref="ns1:_ip_UnifiedCompliancePolicyUIAction"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DateTaken"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AutoKeyPoints" minOccurs="0"/>
                <xsd:element ref="ns4:MediaServiceKeyPoints" minOccurs="0"/>
                <xsd:element ref="ns4:MediaServiceLocation" minOccurs="0"/>
                <xsd:element ref="ns4:Math_Settings" minOccurs="0"/>
                <xsd:element ref="ns4:Distribution_Groups" minOccurs="0"/>
                <xsd:element ref="ns4:LMS_Mappin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4868e5-8de2-4433-b955-377e737eef0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6c3ea7-2199-47bd-afb0-491a80c20136"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6" nillable="true" ma:displayName="Default Section Names" ma:internalName="DefaultSectionNames">
      <xsd:simpleType>
        <xsd:restriction base="dms:Note">
          <xsd:maxLength value="255"/>
        </xsd:restriction>
      </xsd:simpleType>
    </xsd:element>
    <xsd:element name="Templates" ma:index="27" nillable="true" ma:displayName="Templates" ma:internalName="Templates">
      <xsd:simpleType>
        <xsd:restriction base="dms:Note">
          <xsd:maxLength value="255"/>
        </xsd:restriction>
      </xsd:simpleType>
    </xsd:element>
    <xsd:element name="Teachers" ma:index="2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1" nillable="true" ma:displayName="Invited Teachers" ma:internalName="Invited_Teachers">
      <xsd:simpleType>
        <xsd:restriction base="dms:Note">
          <xsd:maxLength value="255"/>
        </xsd:restriction>
      </xsd:simpleType>
    </xsd:element>
    <xsd:element name="Invited_Students" ma:index="32" nillable="true" ma:displayName="Invited Students" ma:internalName="Invited_Students">
      <xsd:simpleType>
        <xsd:restriction base="dms:Note">
          <xsd:maxLength value="255"/>
        </xsd:restriction>
      </xsd:simpleType>
    </xsd:element>
    <xsd:element name="Self_Registration_Enabled" ma:index="33" nillable="true" ma:displayName="Self Registration Enabled" ma:internalName="Self_Registration_Enabled">
      <xsd:simpleType>
        <xsd:restriction base="dms:Boolean"/>
      </xsd:simpleType>
    </xsd:element>
    <xsd:element name="Has_Teacher_Only_SectionGroup" ma:index="34" nillable="true" ma:displayName="Has Teacher Only SectionGroup" ma:internalName="Has_Teacher_Only_SectionGroup">
      <xsd:simpleType>
        <xsd:restriction base="dms:Boolean"/>
      </xsd:simpleType>
    </xsd:element>
    <xsd:element name="Is_Collaboration_Space_Locked" ma:index="35" nillable="true" ma:displayName="Is Collaboration Space Locked" ma:internalName="Is_Collaboration_Space_Locked">
      <xsd:simpleType>
        <xsd:restriction base="dms:Boolean"/>
      </xsd:simpleType>
    </xsd:element>
    <xsd:element name="IsNotebookLocked" ma:index="36" nillable="true" ma:displayName="Is Notebook Locked" ma:internalName="IsNotebookLocked">
      <xsd:simpleType>
        <xsd:restriction base="dms:Boolean"/>
      </xsd:simpleType>
    </xsd:element>
    <xsd:element name="MediaServiceAutoKeyPoints" ma:index="37" nillable="true" ma:displayName="MediaServiceAutoKeyPoints" ma:hidden="true" ma:internalName="MediaServiceAutoKeyPoints" ma:readOnly="true">
      <xsd:simpleType>
        <xsd:restriction base="dms:Note"/>
      </xsd:simpleType>
    </xsd:element>
    <xsd:element name="MediaServiceKeyPoints" ma:index="38" nillable="true" ma:displayName="KeyPoints" ma:internalName="MediaServiceKeyPoints" ma:readOnly="true">
      <xsd:simpleType>
        <xsd:restriction base="dms:Note">
          <xsd:maxLength value="255"/>
        </xsd:restriction>
      </xsd:simpleType>
    </xsd:element>
    <xsd:element name="MediaServiceLocation" ma:index="39" nillable="true" ma:displayName="Location" ma:internalName="MediaServiceLocation" ma:readOnly="true">
      <xsd:simpleType>
        <xsd:restriction base="dms:Text"/>
      </xsd:simpleType>
    </xsd:element>
    <xsd:element name="Math_Settings" ma:index="40" nillable="true" ma:displayName="Math Settings" ma:internalName="Math_Settings">
      <xsd:simpleType>
        <xsd:restriction base="dms:Text"/>
      </xsd:simpleType>
    </xsd:element>
    <xsd:element name="Distribution_Groups" ma:index="41" nillable="true" ma:displayName="Distribution Groups" ma:internalName="Distribution_Groups">
      <xsd:simpleType>
        <xsd:restriction base="dms:Note">
          <xsd:maxLength value="255"/>
        </xsd:restriction>
      </xsd:simpleType>
    </xsd:element>
    <xsd:element name="LMS_Mappings" ma:index="42" nillable="true" ma:displayName="LMS Mappings" ma:internalName="LMS_Mappings">
      <xsd:simpleType>
        <xsd:restriction base="dms:Note">
          <xsd:maxLength value="255"/>
        </xsd:restriction>
      </xsd:simpleType>
    </xsd:element>
    <xsd:element name="MediaLengthInSeconds" ma:index="4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9222FF-1025-426E-B1CC-7AB8F0A5AF96}">
  <ds:schemaRefs>
    <ds:schemaRef ds:uri="http://schemas.microsoft.com/sharepoint/v3/contenttype/forms"/>
  </ds:schemaRefs>
</ds:datastoreItem>
</file>

<file path=customXml/itemProps2.xml><?xml version="1.0" encoding="utf-8"?>
<ds:datastoreItem xmlns:ds="http://schemas.openxmlformats.org/officeDocument/2006/customXml" ds:itemID="{A48DA4A4-FBE0-4522-8086-A316F62FE66B}">
  <ds:schemaRefs>
    <ds:schemaRef ds:uri="444868e5-8de2-4433-b955-377e737eef04"/>
    <ds:schemaRef ds:uri="b86c3ea7-2199-47bd-afb0-491a80c201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DEFF661-31C1-40BB-B348-521C17609663}">
  <ds:schemaRefs>
    <ds:schemaRef ds:uri="444868e5-8de2-4433-b955-377e737eef04"/>
    <ds:schemaRef ds:uri="b86c3ea7-2199-47bd-afb0-491a80c201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FCMS Fall Grade Level Assemblies 23-24</Template>
  <TotalTime>36</TotalTime>
  <Words>1904</Words>
  <Application>Microsoft Office PowerPoint</Application>
  <PresentationFormat>Widescreen</PresentationFormat>
  <Paragraphs>151</Paragraphs>
  <Slides>32</Slides>
  <Notes>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Baskerville Old Face</vt:lpstr>
      <vt:lpstr>Calibri</vt:lpstr>
      <vt:lpstr>Century Gothic</vt:lpstr>
      <vt:lpstr>Trebuchet MS</vt:lpstr>
      <vt:lpstr>Wingdings 3</vt:lpstr>
      <vt:lpstr>Ion Boardroom</vt:lpstr>
      <vt:lpstr>Facet</vt:lpstr>
      <vt:lpstr>Today’s Goals</vt:lpstr>
      <vt:lpstr>First Colony Middle School</vt:lpstr>
      <vt:lpstr>People You Need to Know</vt:lpstr>
      <vt:lpstr>Tardies and Hall Passes</vt:lpstr>
      <vt:lpstr>In the Hallways… The Bobcat Way</vt:lpstr>
      <vt:lpstr>Hallway Expectations</vt:lpstr>
      <vt:lpstr>Before School Procedures</vt:lpstr>
      <vt:lpstr>Before School Procedures</vt:lpstr>
      <vt:lpstr>Turn and Talk with a Partner</vt:lpstr>
      <vt:lpstr>Tutorials</vt:lpstr>
      <vt:lpstr>Morning Tutorials</vt:lpstr>
      <vt:lpstr>Turn and Talk with a Partner</vt:lpstr>
      <vt:lpstr>Lunch Procedures</vt:lpstr>
      <vt:lpstr>Lunch Procedures</vt:lpstr>
      <vt:lpstr>Lunch Procedures</vt:lpstr>
      <vt:lpstr>Turn and Talk with a Partner</vt:lpstr>
      <vt:lpstr>Cafeteria Expectations</vt:lpstr>
      <vt:lpstr>After School Procedures</vt:lpstr>
      <vt:lpstr>Turn and Talk with a Partner</vt:lpstr>
      <vt:lpstr>Digital Citizenship</vt:lpstr>
      <vt:lpstr>Technology Use for the School Year </vt:lpstr>
      <vt:lpstr>We are not responsible…</vt:lpstr>
      <vt:lpstr>Dress Code</vt:lpstr>
      <vt:lpstr>Dress Code</vt:lpstr>
      <vt:lpstr>PowerPoint Presentation</vt:lpstr>
      <vt:lpstr>Dress Code</vt:lpstr>
      <vt:lpstr>Dress Code</vt:lpstr>
      <vt:lpstr>Student ID Expectations</vt:lpstr>
      <vt:lpstr>Security</vt:lpstr>
      <vt:lpstr>Being a Bobcat</vt:lpstr>
      <vt:lpstr>Turn and Talk with a Partner</vt:lpstr>
      <vt:lpstr>PowerPoint Presentation</vt:lpstr>
    </vt:vector>
  </TitlesOfParts>
  <Company>FBISD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Colony Middle School</dc:title>
  <dc:creator>Daniel, Geordie</dc:creator>
  <cp:lastModifiedBy>Burton, Christie</cp:lastModifiedBy>
  <cp:revision>11</cp:revision>
  <dcterms:created xsi:type="dcterms:W3CDTF">2024-08-12T13:57:14Z</dcterms:created>
  <dcterms:modified xsi:type="dcterms:W3CDTF">2025-03-06T21:57:27Z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0x01010001B29F4CEBAD8B4D94001027D5F2A6A3</vt:lpwstr>
  </property>
</Properties>
</file>