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5.xml" ContentType="application/vnd.openxmlformats-officedocument.theme+xml"/>
  <Override PartName="/ppt/slideLayouts/slideLayout2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62" r:id="rId5"/>
    <p:sldMasterId id="2147483682" r:id="rId6"/>
    <p:sldMasterId id="2147483661" r:id="rId7"/>
    <p:sldMasterId id="2147483673" r:id="rId8"/>
    <p:sldMasterId id="2147483648" r:id="rId9"/>
  </p:sldMasterIdLst>
  <p:notesMasterIdLst>
    <p:notesMasterId r:id="rId35"/>
  </p:notesMasterIdLst>
  <p:handoutMasterIdLst>
    <p:handoutMasterId r:id="rId36"/>
  </p:handoutMasterIdLst>
  <p:sldIdLst>
    <p:sldId id="396" r:id="rId10"/>
    <p:sldId id="289" r:id="rId11"/>
    <p:sldId id="258" r:id="rId12"/>
    <p:sldId id="257" r:id="rId13"/>
    <p:sldId id="394" r:id="rId14"/>
    <p:sldId id="376" r:id="rId15"/>
    <p:sldId id="259" r:id="rId16"/>
    <p:sldId id="387" r:id="rId17"/>
    <p:sldId id="378" r:id="rId18"/>
    <p:sldId id="261" r:id="rId19"/>
    <p:sldId id="393" r:id="rId20"/>
    <p:sldId id="379" r:id="rId21"/>
    <p:sldId id="380" r:id="rId22"/>
    <p:sldId id="266" r:id="rId23"/>
    <p:sldId id="267" r:id="rId24"/>
    <p:sldId id="268" r:id="rId25"/>
    <p:sldId id="395" r:id="rId26"/>
    <p:sldId id="381" r:id="rId27"/>
    <p:sldId id="392" r:id="rId28"/>
    <p:sldId id="382" r:id="rId29"/>
    <p:sldId id="383" r:id="rId30"/>
    <p:sldId id="384" r:id="rId31"/>
    <p:sldId id="325" r:id="rId32"/>
    <p:sldId id="389" r:id="rId33"/>
    <p:sldId id="264" r:id="rId34"/>
  </p:sldIdLst>
  <p:sldSz cx="12192000" cy="6858000"/>
  <p:notesSz cx="6986588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C5CF12-6D32-4102-84CE-2A78ED950CB8}" v="4" dt="2024-08-23T14:21:13.9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8" autoAdjust="0"/>
    <p:restoredTop sz="94660"/>
  </p:normalViewPr>
  <p:slideViewPr>
    <p:cSldViewPr snapToGrid="0">
      <p:cViewPr varScale="1">
        <p:scale>
          <a:sx n="62" d="100"/>
          <a:sy n="62" d="100"/>
        </p:scale>
        <p:origin x="8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heme" Target="theme/theme1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965844-E09F-4C21-B99D-D75FABB38972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E0FF5E0-5534-4D1D-9157-AA22A728C967}">
      <dgm:prSet phldrT="[Text]"/>
      <dgm:spPr>
        <a:xfrm>
          <a:off x="944715" y="841381"/>
          <a:ext cx="581354" cy="555984"/>
        </a:xfrm>
        <a:prstGeom prst="ellipse">
          <a:avLst/>
        </a:prstGeom>
        <a:solidFill>
          <a:srgbClr val="4F81B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FBISD Gifted and Talented Student</a:t>
          </a:r>
        </a:p>
      </dgm:t>
    </dgm:pt>
    <dgm:pt modelId="{7D23D07C-E360-4D84-B6A8-FF4D76E5B80A}" type="parTrans" cxnId="{4D45167E-ABE7-4385-82CB-2D3B408CC32D}">
      <dgm:prSet/>
      <dgm:spPr/>
      <dgm:t>
        <a:bodyPr/>
        <a:lstStyle/>
        <a:p>
          <a:endParaRPr lang="en-US"/>
        </a:p>
      </dgm:t>
    </dgm:pt>
    <dgm:pt modelId="{188AEEB8-B55C-4EDA-85C2-DFFBC15E0822}" type="sibTrans" cxnId="{4D45167E-ABE7-4385-82CB-2D3B408CC32D}">
      <dgm:prSet/>
      <dgm:spPr/>
      <dgm:t>
        <a:bodyPr/>
        <a:lstStyle/>
        <a:p>
          <a:endParaRPr lang="en-US"/>
        </a:p>
      </dgm:t>
    </dgm:pt>
    <dgm:pt modelId="{0162300E-A92A-4DC5-BEFB-9C2F1215D2DE}">
      <dgm:prSet phldrT="[Text]"/>
      <dgm:spPr>
        <a:xfrm>
          <a:off x="527906" y="28209"/>
          <a:ext cx="633756" cy="507005"/>
        </a:xfrm>
        <a:prstGeom prst="roundRect">
          <a:avLst>
            <a:gd name="adj" fmla="val 10000"/>
          </a:avLst>
        </a:prstGeom>
        <a:solidFill>
          <a:srgbClr val="9E3735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/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English Language Arts</a:t>
          </a:r>
        </a:p>
      </dgm:t>
    </dgm:pt>
    <dgm:pt modelId="{21DA5E57-2474-4E8D-8573-4CAF95EF0FA6}" type="parTrans" cxnId="{54331A5E-3933-42BF-9136-7DC9027C10C0}">
      <dgm:prSet/>
      <dgm:spPr>
        <a:xfrm rot="14700000">
          <a:off x="573811" y="386279"/>
          <a:ext cx="608694" cy="190126"/>
        </a:xfrm>
        <a:prstGeom prst="leftArrow">
          <a:avLst>
            <a:gd name="adj1" fmla="val 60000"/>
            <a:gd name="adj2" fmla="val 50000"/>
          </a:avLst>
        </a:prstGeom>
        <a:solidFill>
          <a:srgbClr val="BBBBBC"/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066B1AAC-E3A5-43A5-834C-2C6F95CE9104}" type="sibTrans" cxnId="{54331A5E-3933-42BF-9136-7DC9027C10C0}">
      <dgm:prSet/>
      <dgm:spPr/>
      <dgm:t>
        <a:bodyPr/>
        <a:lstStyle/>
        <a:p>
          <a:endParaRPr lang="en-US"/>
        </a:p>
      </dgm:t>
    </dgm:pt>
    <dgm:pt modelId="{9C3036A2-B1F4-492A-AA66-34F40C1A82D7}">
      <dgm:prSet phldrT="[Text]"/>
      <dgm:spPr>
        <a:xfrm>
          <a:off x="1309122" y="28209"/>
          <a:ext cx="633756" cy="507005"/>
        </a:xfrm>
        <a:prstGeom prst="roundRect">
          <a:avLst>
            <a:gd name="adj" fmla="val 10000"/>
          </a:avLst>
        </a:prstGeom>
        <a:solidFill>
          <a:srgbClr val="00990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Mathematics</a:t>
          </a:r>
        </a:p>
      </dgm:t>
    </dgm:pt>
    <dgm:pt modelId="{5CDE4861-143B-448F-A224-09DF44CBCDF1}" type="parTrans" cxnId="{204C0FA8-11E3-4F96-A4ED-DFDBAC7BEC67}">
      <dgm:prSet/>
      <dgm:spPr>
        <a:xfrm rot="17700000">
          <a:off x="1193030" y="462480"/>
          <a:ext cx="608694" cy="190126"/>
        </a:xfrm>
        <a:prstGeom prst="leftArrow">
          <a:avLst>
            <a:gd name="adj1" fmla="val 60000"/>
            <a:gd name="adj2" fmla="val 50000"/>
          </a:avLst>
        </a:prstGeom>
        <a:solidFill>
          <a:srgbClr val="BBBBBC"/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DD6E6EBC-5FBD-4C1C-8F04-C423B618082D}" type="sibTrans" cxnId="{204C0FA8-11E3-4F96-A4ED-DFDBAC7BEC67}">
      <dgm:prSet/>
      <dgm:spPr/>
      <dgm:t>
        <a:bodyPr/>
        <a:lstStyle/>
        <a:p>
          <a:endParaRPr lang="en-US"/>
        </a:p>
      </dgm:t>
    </dgm:pt>
    <dgm:pt modelId="{A885B388-96EB-4B4E-8A82-1EA77F142308}">
      <dgm:prSet phldrT="[Text]"/>
      <dgm:spPr>
        <a:xfrm>
          <a:off x="0" y="635291"/>
          <a:ext cx="633756" cy="507005"/>
        </a:xfrm>
        <a:prstGeom prst="roundRect">
          <a:avLst>
            <a:gd name="adj" fmla="val 10000"/>
          </a:avLst>
        </a:prstGeom>
        <a:solidFill>
          <a:srgbClr val="C0504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Social Studies</a:t>
          </a:r>
        </a:p>
      </dgm:t>
    </dgm:pt>
    <dgm:pt modelId="{705DFA90-9D66-4A17-B89C-F7910F61E4CE}" type="sibTrans" cxnId="{8F3FB4FF-0021-4E2D-B433-6C188727D34E}">
      <dgm:prSet/>
      <dgm:spPr/>
      <dgm:t>
        <a:bodyPr/>
        <a:lstStyle/>
        <a:p>
          <a:endParaRPr lang="en-US"/>
        </a:p>
      </dgm:t>
    </dgm:pt>
    <dgm:pt modelId="{4C286511-99B7-42C6-A1CA-EAEB41F6BD05}" type="parTrans" cxnId="{8F3FB4FF-0021-4E2D-B433-6C188727D34E}">
      <dgm:prSet/>
      <dgm:spPr>
        <a:xfrm rot="11645525">
          <a:off x="307533" y="869330"/>
          <a:ext cx="620995" cy="190126"/>
        </a:xfrm>
        <a:prstGeom prst="leftArrow">
          <a:avLst>
            <a:gd name="adj1" fmla="val 60000"/>
            <a:gd name="adj2" fmla="val 50000"/>
          </a:avLst>
        </a:prstGeom>
        <a:solidFill>
          <a:srgbClr val="BBBBBC"/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BBB31788-FC14-4DFA-9673-BECFD0B5FE2D}">
      <dgm:prSet phldrT="[Text]"/>
      <dgm:spPr>
        <a:xfrm>
          <a:off x="1837028" y="665350"/>
          <a:ext cx="633756" cy="507005"/>
        </a:xfrm>
        <a:prstGeom prst="roundRect">
          <a:avLst>
            <a:gd name="adj" fmla="val 10000"/>
          </a:avLst>
        </a:prstGeom>
        <a:solidFill>
          <a:srgbClr val="00990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Science</a:t>
          </a:r>
        </a:p>
      </dgm:t>
    </dgm:pt>
    <dgm:pt modelId="{A95D4A0A-AD2B-4CF3-8237-413FA72C2082}" type="parTrans" cxnId="{017AACCE-4354-4895-867D-5D30858FAE89}">
      <dgm:prSet/>
      <dgm:spPr>
        <a:xfrm rot="20861101">
          <a:off x="1546644" y="889304"/>
          <a:ext cx="614330" cy="190126"/>
        </a:xfrm>
        <a:prstGeom prst="leftArrow">
          <a:avLst>
            <a:gd name="adj1" fmla="val 60000"/>
            <a:gd name="adj2" fmla="val 50000"/>
          </a:avLst>
        </a:prstGeom>
        <a:solidFill>
          <a:srgbClr val="BBBBBC"/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9918196F-8725-45BC-89EC-038608DC06CE}" type="sibTrans" cxnId="{017AACCE-4354-4895-867D-5D30858FAE89}">
      <dgm:prSet/>
      <dgm:spPr/>
      <dgm:t>
        <a:bodyPr/>
        <a:lstStyle/>
        <a:p>
          <a:endParaRPr lang="en-US"/>
        </a:p>
      </dgm:t>
    </dgm:pt>
    <dgm:pt modelId="{28103668-56EC-4249-B8FF-5050D8E79634}" type="pres">
      <dgm:prSet presAssocID="{5F965844-E09F-4C21-B99D-D75FABB38972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345E388-1302-4065-9258-19626A48E890}" type="pres">
      <dgm:prSet presAssocID="{BE0FF5E0-5534-4D1D-9157-AA22A728C967}" presName="centerShape" presStyleLbl="node0" presStyleIdx="0" presStyleCnt="1" custScaleX="87145" custScaleY="83342"/>
      <dgm:spPr>
        <a:prstGeom prst="ellipse">
          <a:avLst/>
        </a:prstGeom>
      </dgm:spPr>
    </dgm:pt>
    <dgm:pt modelId="{49035009-185A-4AC9-BBE7-155BB8101328}" type="pres">
      <dgm:prSet presAssocID="{4C286511-99B7-42C6-A1CA-EAEB41F6BD05}" presName="parTrans" presStyleLbl="bgSibTrans2D1" presStyleIdx="0" presStyleCnt="4"/>
      <dgm:spPr>
        <a:prstGeom prst="leftArrow">
          <a:avLst>
            <a:gd name="adj1" fmla="val 60000"/>
            <a:gd name="adj2" fmla="val 50000"/>
          </a:avLst>
        </a:prstGeom>
      </dgm:spPr>
    </dgm:pt>
    <dgm:pt modelId="{82403DD3-B98C-4EC4-8C88-DBCB236D877F}" type="pres">
      <dgm:prSet presAssocID="{A885B388-96EB-4B4E-8A82-1EA77F142308}" presName="node" presStyleLbl="node1" presStyleIdx="0" presStyleCnt="4" custRadScaleRad="110129" custRadScaleInc="-4238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  <dgm:pt modelId="{63794E4E-135A-4D24-BBC8-45EABD56B6BF}" type="pres">
      <dgm:prSet presAssocID="{21DA5E57-2474-4E8D-8573-4CAF95EF0FA6}" presName="parTrans" presStyleLbl="bgSibTrans2D1" presStyleIdx="1" presStyleCnt="4" custLinFactNeighborX="-15648" custLinFactNeighborY="-40079"/>
      <dgm:spPr>
        <a:prstGeom prst="leftArrow">
          <a:avLst>
            <a:gd name="adj1" fmla="val 60000"/>
            <a:gd name="adj2" fmla="val 50000"/>
          </a:avLst>
        </a:prstGeom>
      </dgm:spPr>
    </dgm:pt>
    <dgm:pt modelId="{8C152327-5B93-4625-A369-3263501A8DE4}" type="pres">
      <dgm:prSet presAssocID="{0162300E-A92A-4DC5-BEFB-9C2F1215D2DE}" presName="node" presStyleLbl="node1" presStyleIdx="1" presStyleCnt="4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  <dgm:pt modelId="{A2582031-46FF-404F-92B5-2663FDC00543}" type="pres">
      <dgm:prSet presAssocID="{5CDE4861-143B-448F-A224-09DF44CBCDF1}" presName="parTrans" presStyleLbl="bgSibTrans2D1" presStyleIdx="2" presStyleCnt="4"/>
      <dgm:spPr>
        <a:prstGeom prst="leftArrow">
          <a:avLst>
            <a:gd name="adj1" fmla="val 60000"/>
            <a:gd name="adj2" fmla="val 50000"/>
          </a:avLst>
        </a:prstGeom>
      </dgm:spPr>
    </dgm:pt>
    <dgm:pt modelId="{E2F0BCEE-B6BC-433E-B4DA-39315F1742E1}" type="pres">
      <dgm:prSet presAssocID="{9C3036A2-B1F4-492A-AA66-34F40C1A82D7}" presName="node" presStyleLbl="node1" presStyleIdx="2" presStyleCnt="4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  <dgm:pt modelId="{0963B246-9D84-430A-8590-2237AC6E60F1}" type="pres">
      <dgm:prSet presAssocID="{A95D4A0A-AD2B-4CF3-8237-413FA72C2082}" presName="parTrans" presStyleLbl="bgSibTrans2D1" presStyleIdx="3" presStyleCnt="4"/>
      <dgm:spPr/>
    </dgm:pt>
    <dgm:pt modelId="{0E7D415F-E7D3-47E8-BCCA-68FB847EDAE0}" type="pres">
      <dgm:prSet presAssocID="{BBB31788-FC14-4DFA-9673-BECFD0B5FE2D}" presName="node" presStyleLbl="node1" presStyleIdx="3" presStyleCnt="4" custRadScaleRad="109438" custRadScaleInc="7924">
        <dgm:presLayoutVars>
          <dgm:bulletEnabled val="1"/>
        </dgm:presLayoutVars>
      </dgm:prSet>
      <dgm:spPr/>
    </dgm:pt>
  </dgm:ptLst>
  <dgm:cxnLst>
    <dgm:cxn modelId="{E9F48802-B64F-4291-A8E3-4D3045BD7727}" type="presOf" srcId="{9C3036A2-B1F4-492A-AA66-34F40C1A82D7}" destId="{E2F0BCEE-B6BC-433E-B4DA-39315F1742E1}" srcOrd="0" destOrd="0" presId="urn:microsoft.com/office/officeart/2005/8/layout/radial4"/>
    <dgm:cxn modelId="{54331A5E-3933-42BF-9136-7DC9027C10C0}" srcId="{BE0FF5E0-5534-4D1D-9157-AA22A728C967}" destId="{0162300E-A92A-4DC5-BEFB-9C2F1215D2DE}" srcOrd="1" destOrd="0" parTransId="{21DA5E57-2474-4E8D-8573-4CAF95EF0FA6}" sibTransId="{066B1AAC-E3A5-43A5-834C-2C6F95CE9104}"/>
    <dgm:cxn modelId="{496C5E42-430A-494E-AC03-F5678D32A704}" type="presOf" srcId="{A95D4A0A-AD2B-4CF3-8237-413FA72C2082}" destId="{0963B246-9D84-430A-8590-2237AC6E60F1}" srcOrd="0" destOrd="0" presId="urn:microsoft.com/office/officeart/2005/8/layout/radial4"/>
    <dgm:cxn modelId="{50837F6E-3806-46E4-A1A4-919822660E1C}" type="presOf" srcId="{BBB31788-FC14-4DFA-9673-BECFD0B5FE2D}" destId="{0E7D415F-E7D3-47E8-BCCA-68FB847EDAE0}" srcOrd="0" destOrd="0" presId="urn:microsoft.com/office/officeart/2005/8/layout/radial4"/>
    <dgm:cxn modelId="{4D45167E-ABE7-4385-82CB-2D3B408CC32D}" srcId="{5F965844-E09F-4C21-B99D-D75FABB38972}" destId="{BE0FF5E0-5534-4D1D-9157-AA22A728C967}" srcOrd="0" destOrd="0" parTransId="{7D23D07C-E360-4D84-B6A8-FF4D76E5B80A}" sibTransId="{188AEEB8-B55C-4EDA-85C2-DFFBC15E0822}"/>
    <dgm:cxn modelId="{52A54A82-3328-4B94-8E7C-1E069D08A0A8}" type="presOf" srcId="{5F965844-E09F-4C21-B99D-D75FABB38972}" destId="{28103668-56EC-4249-B8FF-5050D8E79634}" srcOrd="0" destOrd="0" presId="urn:microsoft.com/office/officeart/2005/8/layout/radial4"/>
    <dgm:cxn modelId="{4F198989-9DB9-4A53-8818-8479542B0311}" type="presOf" srcId="{A885B388-96EB-4B4E-8A82-1EA77F142308}" destId="{82403DD3-B98C-4EC4-8C88-DBCB236D877F}" srcOrd="0" destOrd="0" presId="urn:microsoft.com/office/officeart/2005/8/layout/radial4"/>
    <dgm:cxn modelId="{0C7F1C9E-652A-4EFF-958F-C645B8C5E98D}" type="presOf" srcId="{0162300E-A92A-4DC5-BEFB-9C2F1215D2DE}" destId="{8C152327-5B93-4625-A369-3263501A8DE4}" srcOrd="0" destOrd="0" presId="urn:microsoft.com/office/officeart/2005/8/layout/radial4"/>
    <dgm:cxn modelId="{774864A1-98A1-46D6-BD40-74DF649264C0}" type="presOf" srcId="{5CDE4861-143B-448F-A224-09DF44CBCDF1}" destId="{A2582031-46FF-404F-92B5-2663FDC00543}" srcOrd="0" destOrd="0" presId="urn:microsoft.com/office/officeart/2005/8/layout/radial4"/>
    <dgm:cxn modelId="{204C0FA8-11E3-4F96-A4ED-DFDBAC7BEC67}" srcId="{BE0FF5E0-5534-4D1D-9157-AA22A728C967}" destId="{9C3036A2-B1F4-492A-AA66-34F40C1A82D7}" srcOrd="2" destOrd="0" parTransId="{5CDE4861-143B-448F-A224-09DF44CBCDF1}" sibTransId="{DD6E6EBC-5FBD-4C1C-8F04-C423B618082D}"/>
    <dgm:cxn modelId="{9F79B1CD-D03D-423B-8473-EC3B08191380}" type="presOf" srcId="{21DA5E57-2474-4E8D-8573-4CAF95EF0FA6}" destId="{63794E4E-135A-4D24-BBC8-45EABD56B6BF}" srcOrd="0" destOrd="0" presId="urn:microsoft.com/office/officeart/2005/8/layout/radial4"/>
    <dgm:cxn modelId="{017AACCE-4354-4895-867D-5D30858FAE89}" srcId="{BE0FF5E0-5534-4D1D-9157-AA22A728C967}" destId="{BBB31788-FC14-4DFA-9673-BECFD0B5FE2D}" srcOrd="3" destOrd="0" parTransId="{A95D4A0A-AD2B-4CF3-8237-413FA72C2082}" sibTransId="{9918196F-8725-45BC-89EC-038608DC06CE}"/>
    <dgm:cxn modelId="{9CBF00ED-D89B-4D85-B06E-BC17199E5D84}" type="presOf" srcId="{BE0FF5E0-5534-4D1D-9157-AA22A728C967}" destId="{E345E388-1302-4065-9258-19626A48E890}" srcOrd="0" destOrd="0" presId="urn:microsoft.com/office/officeart/2005/8/layout/radial4"/>
    <dgm:cxn modelId="{766632FD-E725-4726-80C4-616EC4897CAD}" type="presOf" srcId="{4C286511-99B7-42C6-A1CA-EAEB41F6BD05}" destId="{49035009-185A-4AC9-BBE7-155BB8101328}" srcOrd="0" destOrd="0" presId="urn:microsoft.com/office/officeart/2005/8/layout/radial4"/>
    <dgm:cxn modelId="{8F3FB4FF-0021-4E2D-B433-6C188727D34E}" srcId="{BE0FF5E0-5534-4D1D-9157-AA22A728C967}" destId="{A885B388-96EB-4B4E-8A82-1EA77F142308}" srcOrd="0" destOrd="0" parTransId="{4C286511-99B7-42C6-A1CA-EAEB41F6BD05}" sibTransId="{705DFA90-9D66-4A17-B89C-F7910F61E4CE}"/>
    <dgm:cxn modelId="{DDA29DAB-7890-4F98-BAFE-51A08AD4EB33}" type="presParOf" srcId="{28103668-56EC-4249-B8FF-5050D8E79634}" destId="{E345E388-1302-4065-9258-19626A48E890}" srcOrd="0" destOrd="0" presId="urn:microsoft.com/office/officeart/2005/8/layout/radial4"/>
    <dgm:cxn modelId="{2623BF4B-D2A5-4253-995F-71E8026A6981}" type="presParOf" srcId="{28103668-56EC-4249-B8FF-5050D8E79634}" destId="{49035009-185A-4AC9-BBE7-155BB8101328}" srcOrd="1" destOrd="0" presId="urn:microsoft.com/office/officeart/2005/8/layout/radial4"/>
    <dgm:cxn modelId="{3FCCC359-B2C7-492B-9D36-70F70AC6F460}" type="presParOf" srcId="{28103668-56EC-4249-B8FF-5050D8E79634}" destId="{82403DD3-B98C-4EC4-8C88-DBCB236D877F}" srcOrd="2" destOrd="0" presId="urn:microsoft.com/office/officeart/2005/8/layout/radial4"/>
    <dgm:cxn modelId="{DF91F845-BB05-44D7-A04F-962064F004FA}" type="presParOf" srcId="{28103668-56EC-4249-B8FF-5050D8E79634}" destId="{63794E4E-135A-4D24-BBC8-45EABD56B6BF}" srcOrd="3" destOrd="0" presId="urn:microsoft.com/office/officeart/2005/8/layout/radial4"/>
    <dgm:cxn modelId="{18B94B2B-7A57-4EFF-BC64-50AC8BD24FEC}" type="presParOf" srcId="{28103668-56EC-4249-B8FF-5050D8E79634}" destId="{8C152327-5B93-4625-A369-3263501A8DE4}" srcOrd="4" destOrd="0" presId="urn:microsoft.com/office/officeart/2005/8/layout/radial4"/>
    <dgm:cxn modelId="{A996C7FE-725C-43B9-BB7F-8628FDC99454}" type="presParOf" srcId="{28103668-56EC-4249-B8FF-5050D8E79634}" destId="{A2582031-46FF-404F-92B5-2663FDC00543}" srcOrd="5" destOrd="0" presId="urn:microsoft.com/office/officeart/2005/8/layout/radial4"/>
    <dgm:cxn modelId="{26A52F74-D26D-4465-A8FE-22219EDD62E4}" type="presParOf" srcId="{28103668-56EC-4249-B8FF-5050D8E79634}" destId="{E2F0BCEE-B6BC-433E-B4DA-39315F1742E1}" srcOrd="6" destOrd="0" presId="urn:microsoft.com/office/officeart/2005/8/layout/radial4"/>
    <dgm:cxn modelId="{94B5BF3E-F93B-473D-8EA8-724FBA1571BF}" type="presParOf" srcId="{28103668-56EC-4249-B8FF-5050D8E79634}" destId="{0963B246-9D84-430A-8590-2237AC6E60F1}" srcOrd="7" destOrd="0" presId="urn:microsoft.com/office/officeart/2005/8/layout/radial4"/>
    <dgm:cxn modelId="{A8E1EF97-DC27-4A7E-8FFE-07CBAE806A3F}" type="presParOf" srcId="{28103668-56EC-4249-B8FF-5050D8E79634}" destId="{0E7D415F-E7D3-47E8-BCCA-68FB847EDAE0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1ADCB90-CD74-486A-80B0-460CE14AA847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2A63A306-3C76-41D1-9178-BF1103CA967B}">
      <dgm:prSet/>
      <dgm:spPr/>
      <dgm:t>
        <a:bodyPr/>
        <a:lstStyle/>
        <a:p>
          <a:r>
            <a:rPr lang="en-US" dirty="0"/>
            <a:t>Gifted and Talented students are ensured opportunities to work together as a group, work with other students, and work independently during the school day as well as the entire school year.</a:t>
          </a:r>
        </a:p>
      </dgm:t>
    </dgm:pt>
    <dgm:pt modelId="{DCD71DAA-1625-4669-B7C7-9DE8748EBF2A}" type="parTrans" cxnId="{E1A310E7-2909-4B86-B038-FDCDAC977E06}">
      <dgm:prSet/>
      <dgm:spPr/>
      <dgm:t>
        <a:bodyPr/>
        <a:lstStyle/>
        <a:p>
          <a:endParaRPr lang="en-US"/>
        </a:p>
      </dgm:t>
    </dgm:pt>
    <dgm:pt modelId="{7A364BC1-AD14-4401-8B2A-95BEBF6E05FF}" type="sibTrans" cxnId="{E1A310E7-2909-4B86-B038-FDCDAC977E06}">
      <dgm:prSet/>
      <dgm:spPr/>
      <dgm:t>
        <a:bodyPr/>
        <a:lstStyle/>
        <a:p>
          <a:endParaRPr lang="en-US"/>
        </a:p>
      </dgm:t>
    </dgm:pt>
    <dgm:pt modelId="{7CDB7B91-28A2-427F-8560-3405F97B197D}">
      <dgm:prSet/>
      <dgm:spPr/>
      <dgm:t>
        <a:bodyPr/>
        <a:lstStyle/>
        <a:p>
          <a:r>
            <a:rPr lang="en-US" dirty="0"/>
            <a:t>GT students are placed together for instruction in the appropriate content area(s) for which they have been identified in cluster grouping. </a:t>
          </a:r>
        </a:p>
      </dgm:t>
    </dgm:pt>
    <dgm:pt modelId="{29882BEF-D211-4FC5-9EF5-1877E76B5550}" type="parTrans" cxnId="{34DDDDBB-900B-4AA1-BD20-068C27208F00}">
      <dgm:prSet/>
      <dgm:spPr/>
      <dgm:t>
        <a:bodyPr/>
        <a:lstStyle/>
        <a:p>
          <a:endParaRPr lang="en-US"/>
        </a:p>
      </dgm:t>
    </dgm:pt>
    <dgm:pt modelId="{2ABBC0B3-466C-40A1-B53B-079D92A88B23}" type="sibTrans" cxnId="{34DDDDBB-900B-4AA1-BD20-068C27208F00}">
      <dgm:prSet/>
      <dgm:spPr/>
      <dgm:t>
        <a:bodyPr/>
        <a:lstStyle/>
        <a:p>
          <a:endParaRPr lang="en-US"/>
        </a:p>
      </dgm:t>
    </dgm:pt>
    <dgm:pt modelId="{90689652-8BF2-47BB-8169-718DFCADB576}">
      <dgm:prSet/>
      <dgm:spPr/>
      <dgm:t>
        <a:bodyPr/>
        <a:lstStyle/>
        <a:p>
          <a:r>
            <a:rPr lang="en-US"/>
            <a:t>Teachers are trained to adapt curriculum and instruction for their gifted learners.</a:t>
          </a:r>
        </a:p>
      </dgm:t>
    </dgm:pt>
    <dgm:pt modelId="{E620F02E-EF5D-4F0F-8DC6-D1E9F826C2A5}" type="parTrans" cxnId="{E82A2354-1A4E-4960-9888-9F46B990E50B}">
      <dgm:prSet/>
      <dgm:spPr/>
      <dgm:t>
        <a:bodyPr/>
        <a:lstStyle/>
        <a:p>
          <a:endParaRPr lang="en-US"/>
        </a:p>
      </dgm:t>
    </dgm:pt>
    <dgm:pt modelId="{CA86D02E-3873-4E27-88E6-BA9B99D66DFB}" type="sibTrans" cxnId="{E82A2354-1A4E-4960-9888-9F46B990E50B}">
      <dgm:prSet/>
      <dgm:spPr/>
      <dgm:t>
        <a:bodyPr/>
        <a:lstStyle/>
        <a:p>
          <a:endParaRPr lang="en-US"/>
        </a:p>
      </dgm:t>
    </dgm:pt>
    <dgm:pt modelId="{B8EED16D-0F3F-4684-B0D2-6337F51005F1}" type="pres">
      <dgm:prSet presAssocID="{11ADCB90-CD74-486A-80B0-460CE14AA847}" presName="root" presStyleCnt="0">
        <dgm:presLayoutVars>
          <dgm:dir/>
          <dgm:resizeHandles val="exact"/>
        </dgm:presLayoutVars>
      </dgm:prSet>
      <dgm:spPr/>
    </dgm:pt>
    <dgm:pt modelId="{A3105B5B-FA01-4363-8538-53C84E26F0F3}" type="pres">
      <dgm:prSet presAssocID="{2A63A306-3C76-41D1-9178-BF1103CA967B}" presName="compNode" presStyleCnt="0"/>
      <dgm:spPr/>
    </dgm:pt>
    <dgm:pt modelId="{947A4B57-EF24-4314-AD84-D21EC62419FE}" type="pres">
      <dgm:prSet presAssocID="{2A63A306-3C76-41D1-9178-BF1103CA967B}" presName="bgRect" presStyleLbl="bgShp" presStyleIdx="0" presStyleCnt="3"/>
      <dgm:spPr/>
    </dgm:pt>
    <dgm:pt modelId="{AF41E78E-BD8B-41AD-B210-3B89E89DAB64}" type="pres">
      <dgm:prSet presAssocID="{2A63A306-3C76-41D1-9178-BF1103CA967B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5B8C2972-B35F-4B7F-8421-239E069BA18A}" type="pres">
      <dgm:prSet presAssocID="{2A63A306-3C76-41D1-9178-BF1103CA967B}" presName="spaceRect" presStyleCnt="0"/>
      <dgm:spPr/>
    </dgm:pt>
    <dgm:pt modelId="{42F8468D-68A5-43CC-985C-133BEF62F136}" type="pres">
      <dgm:prSet presAssocID="{2A63A306-3C76-41D1-9178-BF1103CA967B}" presName="parTx" presStyleLbl="revTx" presStyleIdx="0" presStyleCnt="3" custLinFactNeighborY="-43">
        <dgm:presLayoutVars>
          <dgm:chMax val="0"/>
          <dgm:chPref val="0"/>
        </dgm:presLayoutVars>
      </dgm:prSet>
      <dgm:spPr/>
    </dgm:pt>
    <dgm:pt modelId="{5E90F1B9-75EE-4D80-87AD-DCCC0F9597CE}" type="pres">
      <dgm:prSet presAssocID="{7A364BC1-AD14-4401-8B2A-95BEBF6E05FF}" presName="sibTrans" presStyleCnt="0"/>
      <dgm:spPr/>
    </dgm:pt>
    <dgm:pt modelId="{2B418485-EC1A-4AB5-8012-5E056ACAD8EB}" type="pres">
      <dgm:prSet presAssocID="{7CDB7B91-28A2-427F-8560-3405F97B197D}" presName="compNode" presStyleCnt="0"/>
      <dgm:spPr/>
    </dgm:pt>
    <dgm:pt modelId="{8BFD5F3A-EA92-4E53-8980-FFE6F3CF8458}" type="pres">
      <dgm:prSet presAssocID="{7CDB7B91-28A2-427F-8560-3405F97B197D}" presName="bgRect" presStyleLbl="bgShp" presStyleIdx="1" presStyleCnt="3"/>
      <dgm:spPr/>
    </dgm:pt>
    <dgm:pt modelId="{90ECC26E-4EB8-4E69-9186-41F267D367DC}" type="pres">
      <dgm:prSet presAssocID="{7CDB7B91-28A2-427F-8560-3405F97B197D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 Network"/>
        </a:ext>
      </dgm:extLst>
    </dgm:pt>
    <dgm:pt modelId="{EEA7AD2A-E7A4-4784-90D6-0DEA27105ED3}" type="pres">
      <dgm:prSet presAssocID="{7CDB7B91-28A2-427F-8560-3405F97B197D}" presName="spaceRect" presStyleCnt="0"/>
      <dgm:spPr/>
    </dgm:pt>
    <dgm:pt modelId="{FB5D7958-D0A3-47A4-8853-DC67162D863F}" type="pres">
      <dgm:prSet presAssocID="{7CDB7B91-28A2-427F-8560-3405F97B197D}" presName="parTx" presStyleLbl="revTx" presStyleIdx="1" presStyleCnt="3">
        <dgm:presLayoutVars>
          <dgm:chMax val="0"/>
          <dgm:chPref val="0"/>
        </dgm:presLayoutVars>
      </dgm:prSet>
      <dgm:spPr/>
    </dgm:pt>
    <dgm:pt modelId="{5445CBD4-6B69-4091-AB7F-AD6CED6E2863}" type="pres">
      <dgm:prSet presAssocID="{2ABBC0B3-466C-40A1-B53B-079D92A88B23}" presName="sibTrans" presStyleCnt="0"/>
      <dgm:spPr/>
    </dgm:pt>
    <dgm:pt modelId="{5465276C-C368-447B-862A-8F01C7563623}" type="pres">
      <dgm:prSet presAssocID="{90689652-8BF2-47BB-8169-718DFCADB576}" presName="compNode" presStyleCnt="0"/>
      <dgm:spPr/>
    </dgm:pt>
    <dgm:pt modelId="{C4E04F7A-E3D9-40AD-A513-34900612C3E4}" type="pres">
      <dgm:prSet presAssocID="{90689652-8BF2-47BB-8169-718DFCADB576}" presName="bgRect" presStyleLbl="bgShp" presStyleIdx="2" presStyleCnt="3"/>
      <dgm:spPr/>
    </dgm:pt>
    <dgm:pt modelId="{F3B48553-4797-4CD4-A9EC-5B0658C756EA}" type="pres">
      <dgm:prSet presAssocID="{90689652-8BF2-47BB-8169-718DFCADB576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2736E6A1-B350-40D4-9DEA-53FC7B1518B7}" type="pres">
      <dgm:prSet presAssocID="{90689652-8BF2-47BB-8169-718DFCADB576}" presName="spaceRect" presStyleCnt="0"/>
      <dgm:spPr/>
    </dgm:pt>
    <dgm:pt modelId="{A8DF3FDF-17AB-453C-817D-52FC088C2FCC}" type="pres">
      <dgm:prSet presAssocID="{90689652-8BF2-47BB-8169-718DFCADB576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265C2416-F989-4A18-8989-A843E7B9397F}" type="presOf" srcId="{90689652-8BF2-47BB-8169-718DFCADB576}" destId="{A8DF3FDF-17AB-453C-817D-52FC088C2FCC}" srcOrd="0" destOrd="0" presId="urn:microsoft.com/office/officeart/2018/2/layout/IconVerticalSolidList"/>
    <dgm:cxn modelId="{E873EB68-5CE0-4D86-843E-752F5C7C284D}" type="presOf" srcId="{7CDB7B91-28A2-427F-8560-3405F97B197D}" destId="{FB5D7958-D0A3-47A4-8853-DC67162D863F}" srcOrd="0" destOrd="0" presId="urn:microsoft.com/office/officeart/2018/2/layout/IconVerticalSolidList"/>
    <dgm:cxn modelId="{E82A2354-1A4E-4960-9888-9F46B990E50B}" srcId="{11ADCB90-CD74-486A-80B0-460CE14AA847}" destId="{90689652-8BF2-47BB-8169-718DFCADB576}" srcOrd="2" destOrd="0" parTransId="{E620F02E-EF5D-4F0F-8DC6-D1E9F826C2A5}" sibTransId="{CA86D02E-3873-4E27-88E6-BA9B99D66DFB}"/>
    <dgm:cxn modelId="{7A2FFA79-31EE-40CF-B42D-ED3F7A92F078}" type="presOf" srcId="{2A63A306-3C76-41D1-9178-BF1103CA967B}" destId="{42F8468D-68A5-43CC-985C-133BEF62F136}" srcOrd="0" destOrd="0" presId="urn:microsoft.com/office/officeart/2018/2/layout/IconVerticalSolidList"/>
    <dgm:cxn modelId="{34DDDDBB-900B-4AA1-BD20-068C27208F00}" srcId="{11ADCB90-CD74-486A-80B0-460CE14AA847}" destId="{7CDB7B91-28A2-427F-8560-3405F97B197D}" srcOrd="1" destOrd="0" parTransId="{29882BEF-D211-4FC5-9EF5-1877E76B5550}" sibTransId="{2ABBC0B3-466C-40A1-B53B-079D92A88B23}"/>
    <dgm:cxn modelId="{6CFA45CD-577C-4EE1-91D0-DA50C5F1A547}" type="presOf" srcId="{11ADCB90-CD74-486A-80B0-460CE14AA847}" destId="{B8EED16D-0F3F-4684-B0D2-6337F51005F1}" srcOrd="0" destOrd="0" presId="urn:microsoft.com/office/officeart/2018/2/layout/IconVerticalSolidList"/>
    <dgm:cxn modelId="{E1A310E7-2909-4B86-B038-FDCDAC977E06}" srcId="{11ADCB90-CD74-486A-80B0-460CE14AA847}" destId="{2A63A306-3C76-41D1-9178-BF1103CA967B}" srcOrd="0" destOrd="0" parTransId="{DCD71DAA-1625-4669-B7C7-9DE8748EBF2A}" sibTransId="{7A364BC1-AD14-4401-8B2A-95BEBF6E05FF}"/>
    <dgm:cxn modelId="{6650F7EF-A193-4AEB-81B0-25BDDB42C5C6}" type="presParOf" srcId="{B8EED16D-0F3F-4684-B0D2-6337F51005F1}" destId="{A3105B5B-FA01-4363-8538-53C84E26F0F3}" srcOrd="0" destOrd="0" presId="urn:microsoft.com/office/officeart/2018/2/layout/IconVerticalSolidList"/>
    <dgm:cxn modelId="{561AC848-F21B-4DB8-87F7-E7FAB2441C4D}" type="presParOf" srcId="{A3105B5B-FA01-4363-8538-53C84E26F0F3}" destId="{947A4B57-EF24-4314-AD84-D21EC62419FE}" srcOrd="0" destOrd="0" presId="urn:microsoft.com/office/officeart/2018/2/layout/IconVerticalSolidList"/>
    <dgm:cxn modelId="{AA0F57FA-D189-41EF-AC52-6648E2F3AC31}" type="presParOf" srcId="{A3105B5B-FA01-4363-8538-53C84E26F0F3}" destId="{AF41E78E-BD8B-41AD-B210-3B89E89DAB64}" srcOrd="1" destOrd="0" presId="urn:microsoft.com/office/officeart/2018/2/layout/IconVerticalSolidList"/>
    <dgm:cxn modelId="{ACF48302-7C71-4415-8A84-C3C6E475C2AE}" type="presParOf" srcId="{A3105B5B-FA01-4363-8538-53C84E26F0F3}" destId="{5B8C2972-B35F-4B7F-8421-239E069BA18A}" srcOrd="2" destOrd="0" presId="urn:microsoft.com/office/officeart/2018/2/layout/IconVerticalSolidList"/>
    <dgm:cxn modelId="{034E7DAB-3F02-44A1-9A6C-B4367D8246A0}" type="presParOf" srcId="{A3105B5B-FA01-4363-8538-53C84E26F0F3}" destId="{42F8468D-68A5-43CC-985C-133BEF62F136}" srcOrd="3" destOrd="0" presId="urn:microsoft.com/office/officeart/2018/2/layout/IconVerticalSolidList"/>
    <dgm:cxn modelId="{EA94E1C0-59C8-4E76-97D7-370BEB3E6A66}" type="presParOf" srcId="{B8EED16D-0F3F-4684-B0D2-6337F51005F1}" destId="{5E90F1B9-75EE-4D80-87AD-DCCC0F9597CE}" srcOrd="1" destOrd="0" presId="urn:microsoft.com/office/officeart/2018/2/layout/IconVerticalSolidList"/>
    <dgm:cxn modelId="{A37A0628-3106-4463-99D3-C2FC0031A5CE}" type="presParOf" srcId="{B8EED16D-0F3F-4684-B0D2-6337F51005F1}" destId="{2B418485-EC1A-4AB5-8012-5E056ACAD8EB}" srcOrd="2" destOrd="0" presId="urn:microsoft.com/office/officeart/2018/2/layout/IconVerticalSolidList"/>
    <dgm:cxn modelId="{38E30FF2-89B1-41B8-94CB-E14112FD9B2E}" type="presParOf" srcId="{2B418485-EC1A-4AB5-8012-5E056ACAD8EB}" destId="{8BFD5F3A-EA92-4E53-8980-FFE6F3CF8458}" srcOrd="0" destOrd="0" presId="urn:microsoft.com/office/officeart/2018/2/layout/IconVerticalSolidList"/>
    <dgm:cxn modelId="{D6742274-5B50-4731-8C72-59101130C744}" type="presParOf" srcId="{2B418485-EC1A-4AB5-8012-5E056ACAD8EB}" destId="{90ECC26E-4EB8-4E69-9186-41F267D367DC}" srcOrd="1" destOrd="0" presId="urn:microsoft.com/office/officeart/2018/2/layout/IconVerticalSolidList"/>
    <dgm:cxn modelId="{D22A6474-D48C-4C35-9D74-640F388258B6}" type="presParOf" srcId="{2B418485-EC1A-4AB5-8012-5E056ACAD8EB}" destId="{EEA7AD2A-E7A4-4784-90D6-0DEA27105ED3}" srcOrd="2" destOrd="0" presId="urn:microsoft.com/office/officeart/2018/2/layout/IconVerticalSolidList"/>
    <dgm:cxn modelId="{1739A3CD-653D-4022-851E-72A1BBFABE97}" type="presParOf" srcId="{2B418485-EC1A-4AB5-8012-5E056ACAD8EB}" destId="{FB5D7958-D0A3-47A4-8853-DC67162D863F}" srcOrd="3" destOrd="0" presId="urn:microsoft.com/office/officeart/2018/2/layout/IconVerticalSolidList"/>
    <dgm:cxn modelId="{ED8F0E30-B52C-4501-9EFB-7474333EA386}" type="presParOf" srcId="{B8EED16D-0F3F-4684-B0D2-6337F51005F1}" destId="{5445CBD4-6B69-4091-AB7F-AD6CED6E2863}" srcOrd="3" destOrd="0" presId="urn:microsoft.com/office/officeart/2018/2/layout/IconVerticalSolidList"/>
    <dgm:cxn modelId="{884BBB81-B2B3-4EE6-ACE7-35109F70E630}" type="presParOf" srcId="{B8EED16D-0F3F-4684-B0D2-6337F51005F1}" destId="{5465276C-C368-447B-862A-8F01C7563623}" srcOrd="4" destOrd="0" presId="urn:microsoft.com/office/officeart/2018/2/layout/IconVerticalSolidList"/>
    <dgm:cxn modelId="{C7861D1A-0D63-4A48-9B21-8E209AB58882}" type="presParOf" srcId="{5465276C-C368-447B-862A-8F01C7563623}" destId="{C4E04F7A-E3D9-40AD-A513-34900612C3E4}" srcOrd="0" destOrd="0" presId="urn:microsoft.com/office/officeart/2018/2/layout/IconVerticalSolidList"/>
    <dgm:cxn modelId="{82EEF80F-185F-4C7D-A06A-982980857FF4}" type="presParOf" srcId="{5465276C-C368-447B-862A-8F01C7563623}" destId="{F3B48553-4797-4CD4-A9EC-5B0658C756EA}" srcOrd="1" destOrd="0" presId="urn:microsoft.com/office/officeart/2018/2/layout/IconVerticalSolidList"/>
    <dgm:cxn modelId="{B0BEEACF-3642-4A42-ADFF-7ED357A4B2DF}" type="presParOf" srcId="{5465276C-C368-447B-862A-8F01C7563623}" destId="{2736E6A1-B350-40D4-9DEA-53FC7B1518B7}" srcOrd="2" destOrd="0" presId="urn:microsoft.com/office/officeart/2018/2/layout/IconVerticalSolidList"/>
    <dgm:cxn modelId="{8AED7ED2-C6AF-422C-A4A3-1A66C027AB56}" type="presParOf" srcId="{5465276C-C368-447B-862A-8F01C7563623}" destId="{A8DF3FDF-17AB-453C-817D-52FC088C2FC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45E388-1302-4065-9258-19626A48E890}">
      <dsp:nvSpPr>
        <dsp:cNvPr id="0" name=""/>
        <dsp:cNvSpPr/>
      </dsp:nvSpPr>
      <dsp:spPr>
        <a:xfrm>
          <a:off x="2628014" y="1673401"/>
          <a:ext cx="1244163" cy="1189868"/>
        </a:xfrm>
        <a:prstGeom prst="ellipse">
          <a:avLst/>
        </a:prstGeom>
        <a:solidFill>
          <a:srgbClr val="4F81B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FBISD Gifted and Talented Student</a:t>
          </a:r>
        </a:p>
      </dsp:txBody>
      <dsp:txXfrm>
        <a:off x="2810217" y="1847653"/>
        <a:ext cx="879757" cy="841364"/>
      </dsp:txXfrm>
    </dsp:sp>
    <dsp:sp modelId="{49035009-185A-4AC9-BBE7-155BB8101328}">
      <dsp:nvSpPr>
        <dsp:cNvPr id="0" name=""/>
        <dsp:cNvSpPr/>
      </dsp:nvSpPr>
      <dsp:spPr>
        <a:xfrm rot="11585574">
          <a:off x="1261421" y="1756598"/>
          <a:ext cx="1326265" cy="406892"/>
        </a:xfrm>
        <a:prstGeom prst="leftArrow">
          <a:avLst>
            <a:gd name="adj1" fmla="val 60000"/>
            <a:gd name="adj2" fmla="val 50000"/>
          </a:avLst>
        </a:prstGeom>
        <a:solidFill>
          <a:srgbClr val="BBBBB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403DD3-B98C-4EC4-8C88-DBCB236D877F}">
      <dsp:nvSpPr>
        <dsp:cNvPr id="0" name=""/>
        <dsp:cNvSpPr/>
      </dsp:nvSpPr>
      <dsp:spPr>
        <a:xfrm>
          <a:off x="600506" y="1267301"/>
          <a:ext cx="1356308" cy="1085047"/>
        </a:xfrm>
        <a:prstGeom prst="roundRect">
          <a:avLst>
            <a:gd name="adj" fmla="val 10000"/>
          </a:avLst>
        </a:prstGeom>
        <a:solidFill>
          <a:srgbClr val="C0504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Social Studies</a:t>
          </a:r>
        </a:p>
      </dsp:txBody>
      <dsp:txXfrm>
        <a:off x="632286" y="1299081"/>
        <a:ext cx="1292748" cy="1021487"/>
      </dsp:txXfrm>
    </dsp:sp>
    <dsp:sp modelId="{63794E4E-135A-4D24-BBC8-45EABD56B6BF}">
      <dsp:nvSpPr>
        <dsp:cNvPr id="0" name=""/>
        <dsp:cNvSpPr/>
      </dsp:nvSpPr>
      <dsp:spPr>
        <a:xfrm rot="14700000">
          <a:off x="1952403" y="766421"/>
          <a:ext cx="1170259" cy="406892"/>
        </a:xfrm>
        <a:prstGeom prst="leftArrow">
          <a:avLst>
            <a:gd name="adj1" fmla="val 60000"/>
            <a:gd name="adj2" fmla="val 50000"/>
          </a:avLst>
        </a:prstGeom>
        <a:solidFill>
          <a:srgbClr val="BBBBB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152327-5B93-4625-A369-3263501A8DE4}">
      <dsp:nvSpPr>
        <dsp:cNvPr id="0" name=""/>
        <dsp:cNvSpPr/>
      </dsp:nvSpPr>
      <dsp:spPr>
        <a:xfrm>
          <a:off x="1795214" y="60115"/>
          <a:ext cx="1356308" cy="1085047"/>
        </a:xfrm>
        <a:prstGeom prst="roundRect">
          <a:avLst>
            <a:gd name="adj" fmla="val 10000"/>
          </a:avLst>
        </a:prstGeom>
        <a:solidFill>
          <a:srgbClr val="9E3735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English Language Arts</a:t>
          </a:r>
        </a:p>
      </dsp:txBody>
      <dsp:txXfrm>
        <a:off x="1826994" y="91895"/>
        <a:ext cx="1292748" cy="1021487"/>
      </dsp:txXfrm>
    </dsp:sp>
    <dsp:sp modelId="{A2582031-46FF-404F-92B5-2663FDC00543}">
      <dsp:nvSpPr>
        <dsp:cNvPr id="0" name=""/>
        <dsp:cNvSpPr/>
      </dsp:nvSpPr>
      <dsp:spPr>
        <a:xfrm rot="17700000">
          <a:off x="3194406" y="929500"/>
          <a:ext cx="1170259" cy="406892"/>
        </a:xfrm>
        <a:prstGeom prst="leftArrow">
          <a:avLst>
            <a:gd name="adj1" fmla="val 60000"/>
            <a:gd name="adj2" fmla="val 50000"/>
          </a:avLst>
        </a:prstGeom>
        <a:solidFill>
          <a:srgbClr val="BBBBB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F0BCEE-B6BC-433E-B4DA-39315F1742E1}">
      <dsp:nvSpPr>
        <dsp:cNvPr id="0" name=""/>
        <dsp:cNvSpPr/>
      </dsp:nvSpPr>
      <dsp:spPr>
        <a:xfrm>
          <a:off x="3348668" y="60115"/>
          <a:ext cx="1356308" cy="1085047"/>
        </a:xfrm>
        <a:prstGeom prst="roundRect">
          <a:avLst>
            <a:gd name="adj" fmla="val 10000"/>
          </a:avLst>
        </a:prstGeom>
        <a:solidFill>
          <a:srgbClr val="00990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Mathematics</a:t>
          </a:r>
        </a:p>
      </dsp:txBody>
      <dsp:txXfrm>
        <a:off x="3380448" y="91895"/>
        <a:ext cx="1292748" cy="1021487"/>
      </dsp:txXfrm>
    </dsp:sp>
    <dsp:sp modelId="{0963B246-9D84-430A-8590-2237AC6E60F1}">
      <dsp:nvSpPr>
        <dsp:cNvPr id="0" name=""/>
        <dsp:cNvSpPr/>
      </dsp:nvSpPr>
      <dsp:spPr>
        <a:xfrm rot="20913948">
          <a:off x="3920631" y="1796392"/>
          <a:ext cx="1313936" cy="406892"/>
        </a:xfrm>
        <a:prstGeom prst="leftArrow">
          <a:avLst>
            <a:gd name="adj1" fmla="val 60000"/>
            <a:gd name="adj2" fmla="val 50000"/>
          </a:avLst>
        </a:prstGeom>
        <a:solidFill>
          <a:srgbClr val="BBBBB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7D415F-E7D3-47E8-BCCA-68FB847EDAE0}">
      <dsp:nvSpPr>
        <dsp:cNvPr id="0" name=""/>
        <dsp:cNvSpPr/>
      </dsp:nvSpPr>
      <dsp:spPr>
        <a:xfrm>
          <a:off x="4543374" y="1327076"/>
          <a:ext cx="1356308" cy="1085047"/>
        </a:xfrm>
        <a:prstGeom prst="roundRect">
          <a:avLst>
            <a:gd name="adj" fmla="val 10000"/>
          </a:avLst>
        </a:prstGeom>
        <a:solidFill>
          <a:srgbClr val="00990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Science</a:t>
          </a:r>
        </a:p>
      </dsp:txBody>
      <dsp:txXfrm>
        <a:off x="4575154" y="1358856"/>
        <a:ext cx="1292748" cy="10214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7A4B57-EF24-4314-AD84-D21EC62419FE}">
      <dsp:nvSpPr>
        <dsp:cNvPr id="0" name=""/>
        <dsp:cNvSpPr/>
      </dsp:nvSpPr>
      <dsp:spPr>
        <a:xfrm>
          <a:off x="0" y="473"/>
          <a:ext cx="11239500" cy="110908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41E78E-BD8B-41AD-B210-3B89E89DAB64}">
      <dsp:nvSpPr>
        <dsp:cNvPr id="0" name=""/>
        <dsp:cNvSpPr/>
      </dsp:nvSpPr>
      <dsp:spPr>
        <a:xfrm>
          <a:off x="335498" y="250018"/>
          <a:ext cx="609997" cy="6099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F8468D-68A5-43CC-985C-133BEF62F136}">
      <dsp:nvSpPr>
        <dsp:cNvPr id="0" name=""/>
        <dsp:cNvSpPr/>
      </dsp:nvSpPr>
      <dsp:spPr>
        <a:xfrm>
          <a:off x="1280994" y="0"/>
          <a:ext cx="9958505" cy="1109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78" tIns="117378" rIns="117378" bIns="117378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Gifted and Talented students are ensured opportunities to work together as a group, work with other students, and work independently during the school day as well as the entire school year.</a:t>
          </a:r>
        </a:p>
      </dsp:txBody>
      <dsp:txXfrm>
        <a:off x="1280994" y="0"/>
        <a:ext cx="9958505" cy="1109085"/>
      </dsp:txXfrm>
    </dsp:sp>
    <dsp:sp modelId="{8BFD5F3A-EA92-4E53-8980-FFE6F3CF8458}">
      <dsp:nvSpPr>
        <dsp:cNvPr id="0" name=""/>
        <dsp:cNvSpPr/>
      </dsp:nvSpPr>
      <dsp:spPr>
        <a:xfrm>
          <a:off x="0" y="1386831"/>
          <a:ext cx="11239500" cy="110908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ECC26E-4EB8-4E69-9186-41F267D367DC}">
      <dsp:nvSpPr>
        <dsp:cNvPr id="0" name=""/>
        <dsp:cNvSpPr/>
      </dsp:nvSpPr>
      <dsp:spPr>
        <a:xfrm>
          <a:off x="335498" y="1636375"/>
          <a:ext cx="609997" cy="6099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5D7958-D0A3-47A4-8853-DC67162D863F}">
      <dsp:nvSpPr>
        <dsp:cNvPr id="0" name=""/>
        <dsp:cNvSpPr/>
      </dsp:nvSpPr>
      <dsp:spPr>
        <a:xfrm>
          <a:off x="1280994" y="1386831"/>
          <a:ext cx="9958505" cy="1109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78" tIns="117378" rIns="117378" bIns="117378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GT students are placed together for instruction in the appropriate content area(s) for which they have been identified in cluster grouping. </a:t>
          </a:r>
        </a:p>
      </dsp:txBody>
      <dsp:txXfrm>
        <a:off x="1280994" y="1386831"/>
        <a:ext cx="9958505" cy="1109085"/>
      </dsp:txXfrm>
    </dsp:sp>
    <dsp:sp modelId="{C4E04F7A-E3D9-40AD-A513-34900612C3E4}">
      <dsp:nvSpPr>
        <dsp:cNvPr id="0" name=""/>
        <dsp:cNvSpPr/>
      </dsp:nvSpPr>
      <dsp:spPr>
        <a:xfrm>
          <a:off x="0" y="2773188"/>
          <a:ext cx="11239500" cy="110908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B48553-4797-4CD4-A9EC-5B0658C756EA}">
      <dsp:nvSpPr>
        <dsp:cNvPr id="0" name=""/>
        <dsp:cNvSpPr/>
      </dsp:nvSpPr>
      <dsp:spPr>
        <a:xfrm>
          <a:off x="335498" y="3022732"/>
          <a:ext cx="609997" cy="6099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DF3FDF-17AB-453C-817D-52FC088C2FCC}">
      <dsp:nvSpPr>
        <dsp:cNvPr id="0" name=""/>
        <dsp:cNvSpPr/>
      </dsp:nvSpPr>
      <dsp:spPr>
        <a:xfrm>
          <a:off x="1280994" y="2773188"/>
          <a:ext cx="9958505" cy="1109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78" tIns="117378" rIns="117378" bIns="117378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Teachers are trained to adapt curriculum and instruction for their gifted learners.</a:t>
          </a:r>
        </a:p>
      </dsp:txBody>
      <dsp:txXfrm>
        <a:off x="1280994" y="2773188"/>
        <a:ext cx="9958505" cy="11090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4FAC826-B800-4E69-95C8-12F744BB78B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521" cy="465797"/>
          </a:xfrm>
          <a:prstGeom prst="rect">
            <a:avLst/>
          </a:prstGeom>
        </p:spPr>
        <p:txBody>
          <a:bodyPr vert="horz" lIns="92967" tIns="46484" rIns="92967" bIns="4648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860AC5-3241-444A-B68F-D429C50E496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57450" y="0"/>
            <a:ext cx="3027521" cy="465797"/>
          </a:xfrm>
          <a:prstGeom prst="rect">
            <a:avLst/>
          </a:prstGeom>
        </p:spPr>
        <p:txBody>
          <a:bodyPr vert="horz" lIns="92967" tIns="46484" rIns="92967" bIns="46484" rtlCol="0"/>
          <a:lstStyle>
            <a:lvl1pPr algn="r">
              <a:defRPr sz="1200"/>
            </a:lvl1pPr>
          </a:lstStyle>
          <a:p>
            <a:fld id="{BA6F0269-8879-4C5A-82C8-655ACBC780CE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EE7E5D-EA23-42CB-BB9A-E89F60055E9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7521" cy="465796"/>
          </a:xfrm>
          <a:prstGeom prst="rect">
            <a:avLst/>
          </a:prstGeom>
        </p:spPr>
        <p:txBody>
          <a:bodyPr vert="horz" lIns="92967" tIns="46484" rIns="92967" bIns="4648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929F1E-9943-46B0-A727-EA3F8A37B8B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57450" y="8817904"/>
            <a:ext cx="3027521" cy="465796"/>
          </a:xfrm>
          <a:prstGeom prst="rect">
            <a:avLst/>
          </a:prstGeom>
        </p:spPr>
        <p:txBody>
          <a:bodyPr vert="horz" lIns="92967" tIns="46484" rIns="92967" bIns="46484" rtlCol="0" anchor="b"/>
          <a:lstStyle>
            <a:lvl1pPr algn="r">
              <a:defRPr sz="1200"/>
            </a:lvl1pPr>
          </a:lstStyle>
          <a:p>
            <a:fld id="{1B8AA284-74D7-451E-8CFE-E2C2470127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3595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521" cy="465797"/>
          </a:xfrm>
          <a:prstGeom prst="rect">
            <a:avLst/>
          </a:prstGeom>
        </p:spPr>
        <p:txBody>
          <a:bodyPr vert="horz" lIns="92967" tIns="46484" rIns="92967" bIns="4648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7450" y="0"/>
            <a:ext cx="3027521" cy="465797"/>
          </a:xfrm>
          <a:prstGeom prst="rect">
            <a:avLst/>
          </a:prstGeom>
        </p:spPr>
        <p:txBody>
          <a:bodyPr vert="horz" lIns="92967" tIns="46484" rIns="92967" bIns="46484" rtlCol="0"/>
          <a:lstStyle>
            <a:lvl1pPr algn="r">
              <a:defRPr sz="1200"/>
            </a:lvl1pPr>
          </a:lstStyle>
          <a:p>
            <a:fld id="{15EBC1C9-ACF0-4EC5-AE2A-8CF5C08FE709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8025" y="1160463"/>
            <a:ext cx="5570538" cy="3133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67" tIns="46484" rIns="92967" bIns="4648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659" y="4467781"/>
            <a:ext cx="5589270" cy="3655457"/>
          </a:xfrm>
          <a:prstGeom prst="rect">
            <a:avLst/>
          </a:prstGeom>
        </p:spPr>
        <p:txBody>
          <a:bodyPr vert="horz" lIns="92967" tIns="46484" rIns="92967" bIns="46484" rtlCol="0"/>
          <a:lstStyle/>
          <a:p>
            <a:endParaRPr lang="en-US" b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7521" cy="465796"/>
          </a:xfrm>
          <a:prstGeom prst="rect">
            <a:avLst/>
          </a:prstGeom>
        </p:spPr>
        <p:txBody>
          <a:bodyPr vert="horz" lIns="92967" tIns="46484" rIns="92967" bIns="4648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7450" y="8817904"/>
            <a:ext cx="3027521" cy="465796"/>
          </a:xfrm>
          <a:prstGeom prst="rect">
            <a:avLst/>
          </a:prstGeom>
        </p:spPr>
        <p:txBody>
          <a:bodyPr vert="horz" lIns="92967" tIns="46484" rIns="92967" bIns="46484" rtlCol="0" anchor="b"/>
          <a:lstStyle>
            <a:lvl1pPr algn="r">
              <a:defRPr sz="1200"/>
            </a:lvl1pPr>
          </a:lstStyle>
          <a:p>
            <a:fld id="{A9A4636E-9758-401B-944D-0365920F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167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4636E-9758-401B-944D-0365920FEAE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6141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4636E-9758-401B-944D-0365920FEA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673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35332-7F8E-4048-8FB2-6E1BEA0B615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1957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4636E-9758-401B-944D-0365920FEAE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9183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4636E-9758-401B-944D-0365920FEAE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1368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4636E-9758-401B-944D-0365920FEAE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6732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4636E-9758-401B-944D-0365920FEAE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45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4636E-9758-401B-944D-0365920FEAE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2978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4636E-9758-401B-944D-0365920FEAE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8117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4636E-9758-401B-944D-0365920FEAE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4990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35332-7F8E-4048-8FB2-6E1BEA0B615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132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4636E-9758-401B-944D-0365920FEAE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0063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35332-7F8E-4048-8FB2-6E1BEA0B615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1452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35332-7F8E-4048-8FB2-6E1BEA0B615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0105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670"/>
            <a:r>
              <a:rPr lang="en-US" dirty="0"/>
              <a:t>Say: We will take questions until the end of this information session at 7:00 pm. Please write them in the chat. </a:t>
            </a:r>
            <a:r>
              <a:rPr lang="en-US" b="0" baseline="0" dirty="0"/>
              <a:t>To review this video as well as Questions posed in the chat, please visit the GT Webpage.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4636E-9758-401B-944D-0365920FEAE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1092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4636E-9758-401B-944D-0365920FEAE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6594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Presenter:</a:t>
            </a:r>
            <a:r>
              <a:rPr lang="en-US" b="0"/>
              <a:t> </a:t>
            </a:r>
          </a:p>
          <a:p>
            <a:r>
              <a:rPr lang="en-US" b="1"/>
              <a:t>Time: </a:t>
            </a:r>
            <a:r>
              <a:rPr lang="en-US" b="0"/>
              <a:t> </a:t>
            </a:r>
          </a:p>
          <a:p>
            <a:r>
              <a:rPr lang="en-US" b="1"/>
              <a:t>Strategy:</a:t>
            </a:r>
            <a:r>
              <a:rPr lang="en-US" b="0"/>
              <a:t> </a:t>
            </a:r>
          </a:p>
          <a:p>
            <a:r>
              <a:rPr lang="en-US" b="1"/>
              <a:t>Materials:</a:t>
            </a:r>
            <a:r>
              <a:rPr lang="en-US" b="0"/>
              <a:t> </a:t>
            </a:r>
          </a:p>
          <a:p>
            <a:endParaRPr lang="en-US" b="0"/>
          </a:p>
          <a:p>
            <a:r>
              <a:rPr lang="en-US" b="1"/>
              <a:t>Say:</a:t>
            </a:r>
            <a:r>
              <a:rPr lang="en-US" b="0"/>
              <a:t> </a:t>
            </a:r>
            <a:endParaRPr lang="en-US" b="1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4636E-9758-401B-944D-0365920FEAE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416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4636E-9758-401B-944D-0365920FEAE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090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4636E-9758-401B-944D-0365920FEAE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025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Your</a:t>
            </a:r>
            <a:r>
              <a:rPr lang="en-US" baseline="0" dirty="0"/>
              <a:t> child is identified in either Math and Science, ELA and SS, or all areas. Your child’s teacher in these subject areas will provide additional differentiation according to your child’s needs. </a:t>
            </a:r>
          </a:p>
          <a:p>
            <a:endParaRPr lang="en-US" baseline="0" dirty="0"/>
          </a:p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32263868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4636E-9758-401B-944D-0365920FEAE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615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4636E-9758-401B-944D-0365920FEAE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8567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Differentiating the pace of learning for GT students provides an opportunity for them to learn at a pace commensurate with their abilities in order to maintain their interest and provide a developmentally appropriate level of challenge. </a:t>
            </a:r>
            <a:r>
              <a:rPr lang="en-US" baseline="0" dirty="0"/>
              <a:t>Acceleration practices involving pacing include continuous progress, curricular compacting, and subject-matter acceleration.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4278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4636E-9758-401B-944D-0365920FEAE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402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D1C394B-3B43-4A47-932B-FE0FF982EA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04D990A-E9EA-404C-B3AC-788F39E7529A}"/>
              </a:ext>
            </a:extLst>
          </p:cNvPr>
          <p:cNvSpPr txBox="1">
            <a:spLocks/>
          </p:cNvSpPr>
          <p:nvPr userDrawn="1"/>
        </p:nvSpPr>
        <p:spPr>
          <a:xfrm>
            <a:off x="1524000" y="5037350"/>
            <a:ext cx="9144000" cy="9609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Here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AB08F9A-4D9B-41C1-B3A4-08075F777EED}"/>
              </a:ext>
            </a:extLst>
          </p:cNvPr>
          <p:cNvSpPr txBox="1">
            <a:spLocks/>
          </p:cNvSpPr>
          <p:nvPr userDrawn="1"/>
        </p:nvSpPr>
        <p:spPr>
          <a:xfrm>
            <a:off x="1524000" y="5862539"/>
            <a:ext cx="9144000" cy="6058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Subtitle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06F198D-D171-4990-B256-FD3A4A40FEAF}"/>
              </a:ext>
            </a:extLst>
          </p:cNvPr>
          <p:cNvSpPr txBox="1">
            <a:spLocks/>
          </p:cNvSpPr>
          <p:nvPr userDrawn="1"/>
        </p:nvSpPr>
        <p:spPr>
          <a:xfrm>
            <a:off x="1524000" y="6304003"/>
            <a:ext cx="9144000" cy="3287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MONDAY, JUNE 6, 2022</a:t>
            </a:r>
          </a:p>
        </p:txBody>
      </p:sp>
    </p:spTree>
    <p:extLst>
      <p:ext uri="{BB962C8B-B14F-4D97-AF65-F5344CB8AC3E}">
        <p14:creationId xmlns:p14="http://schemas.microsoft.com/office/powerpoint/2010/main" val="1616565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E6AF0-587C-03B0-6DCE-F47811999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8E4558-BBE0-B657-5B57-5322F0DA1F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420113-073A-2CBB-0CE3-EB43A0D4B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77601-52A2-9442-B887-505897D4F8D7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D82CE9-1CB2-A9A4-DFC4-8404FF119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1DE8E-7B2B-CB83-253E-F1DFB67E4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F3E91-DE4E-EB4A-91A3-2E6579D5E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920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4D9A31-60B4-0D0B-5EF2-B1446D3E99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DC7FEE-614F-5039-9D5E-84D7D9029A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0EE22B-FB7E-B21B-14C6-2228FB1AF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77601-52A2-9442-B887-505897D4F8D7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AB1040-15D4-DF87-7270-21538DD03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1C57BE-79A4-EF87-D361-0ACE3E575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F3E91-DE4E-EB4A-91A3-2E6579D5E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198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2D310-51B5-DB46-AB73-24E65307D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78BC9C-0491-C743-BB76-B993F12DF1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11500B-5A2A-224C-B7EF-02A2F12DC5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CEE467-4F4A-604A-A440-0F69E402F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9CE11-A5F8-6B4D-A9CF-7125D4D3B0E9}" type="datetime1">
              <a:rPr lang="en-US" smtClean="0"/>
              <a:t>9/8/2024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0DCE72-440D-F245-AE14-1D975E9D7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5B9C19-4D93-8F47-9155-C9FAA99E8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767A7-2FAD-0742-A737-624EC4674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8839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B5A2B-BEB4-384C-951C-E6A367443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BE6B45-CBCF-B646-9D54-4256B6171C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B9F2C-9751-5A44-B47D-35A541338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B3BF7-91F3-424C-91BD-D9E92F03C739}" type="datetime1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976820-9734-2848-B096-096C6F6D3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B5CF47-2D57-DE4E-A823-F94F76848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767A7-2FAD-0742-A737-624EC4674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8980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D1C394B-3B43-4A47-932B-FE0FF982EA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0FEDE85-62F5-490B-A879-80059EE5C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21686"/>
            <a:ext cx="10515600" cy="848533"/>
          </a:xfrm>
        </p:spPr>
        <p:txBody>
          <a:bodyPr/>
          <a:lstStyle>
            <a:lvl1pPr algn="ctr">
              <a:lnSpc>
                <a:spcPct val="100000"/>
              </a:lnSpc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165651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o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114CBC15-3F30-403A-A756-0086E990DC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194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, rectangle&#10;&#10;Description automatically generated">
            <a:extLst>
              <a:ext uri="{FF2B5EF4-FFF2-40B4-BE49-F238E27FC236}">
                <a16:creationId xmlns:a16="http://schemas.microsoft.com/office/drawing/2014/main" id="{F10CA6E2-6400-4102-815C-82F25F6FE5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0438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, rectangle&#10;&#10;Description automatically generated">
            <a:extLst>
              <a:ext uri="{FF2B5EF4-FFF2-40B4-BE49-F238E27FC236}">
                <a16:creationId xmlns:a16="http://schemas.microsoft.com/office/drawing/2014/main" id="{A7723B37-BE44-4060-A935-6278C54A63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0644C7D-2A75-4617-8A9F-741917391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942" y="1"/>
            <a:ext cx="12034058" cy="113308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400881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67" b="0" i="0">
                <a:solidFill>
                  <a:srgbClr val="AE7A5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133" b="1" i="0">
                <a:solidFill>
                  <a:srgbClr val="233944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74561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F0625A-6DA4-2542-A4CE-A3929B57522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AC3D03-7BA6-1347-A9E9-1DB9DE93D801}"/>
              </a:ext>
            </a:extLst>
          </p:cNvPr>
          <p:cNvSpPr/>
          <p:nvPr userDrawn="1"/>
        </p:nvSpPr>
        <p:spPr>
          <a:xfrm>
            <a:off x="0" y="749009"/>
            <a:ext cx="12192000" cy="614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861C49-E29E-0648-96BB-0CE6961F15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04937" y="113294"/>
            <a:ext cx="2738556" cy="51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901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F8DF90A-0DE7-4BB9-A0B0-5A31EBF65201}"/>
              </a:ext>
            </a:extLst>
          </p:cNvPr>
          <p:cNvSpPr txBox="1"/>
          <p:nvPr userDrawn="1"/>
        </p:nvSpPr>
        <p:spPr>
          <a:xfrm>
            <a:off x="5009421" y="4311837"/>
            <a:ext cx="1086579" cy="397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Century Gothic" panose="020B0502020202020204" pitchFamily="34" charset="0"/>
              </a:rPr>
              <a:t>04</a:t>
            </a:r>
            <a:endParaRPr lang="en-IN" sz="2000" b="1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8E0E0E-1FA0-464E-9948-D8B001EC78E3}"/>
              </a:ext>
            </a:extLst>
          </p:cNvPr>
          <p:cNvSpPr txBox="1"/>
          <p:nvPr userDrawn="1"/>
        </p:nvSpPr>
        <p:spPr>
          <a:xfrm>
            <a:off x="4978931" y="5327771"/>
            <a:ext cx="1086579" cy="397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Century Gothic" panose="020B0502020202020204" pitchFamily="34" charset="0"/>
              </a:rPr>
              <a:t>05</a:t>
            </a:r>
            <a:endParaRPr lang="en-IN" sz="2000" b="1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Picture 8" descr="Shape, rectangle&#10;&#10;Description automatically generated">
            <a:extLst>
              <a:ext uri="{FF2B5EF4-FFF2-40B4-BE49-F238E27FC236}">
                <a16:creationId xmlns:a16="http://schemas.microsoft.com/office/drawing/2014/main" id="{8520115B-0179-4553-B1B0-6FA2AE1B12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A206DAE5-B20B-46B1-A165-94DEA1F4CDE5}"/>
              </a:ext>
            </a:extLst>
          </p:cNvPr>
          <p:cNvSpPr txBox="1">
            <a:spLocks/>
          </p:cNvSpPr>
          <p:nvPr userDrawn="1"/>
        </p:nvSpPr>
        <p:spPr>
          <a:xfrm>
            <a:off x="170351" y="355108"/>
            <a:ext cx="6041057" cy="5697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solidFill>
                  <a:schemeClr val="bg1"/>
                </a:solidFill>
                <a:latin typeface="Arial"/>
                <a:cs typeface="Arial"/>
              </a:rPr>
              <a:t>Learning Intentions &amp; Success Criteria</a:t>
            </a:r>
            <a:endParaRPr lang="en-US" sz="2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8146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09549" y="1600201"/>
            <a:ext cx="453029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0689" y="1600201"/>
            <a:ext cx="453029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FCD57-5D43-7148-BD1A-7A0E65B8A9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AC3D03-7BA6-1347-A9E9-1DB9DE93D801}"/>
              </a:ext>
            </a:extLst>
          </p:cNvPr>
          <p:cNvSpPr/>
          <p:nvPr userDrawn="1"/>
        </p:nvSpPr>
        <p:spPr>
          <a:xfrm>
            <a:off x="0" y="749009"/>
            <a:ext cx="12192000" cy="614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861C49-E29E-0648-96BB-0CE6961F15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04937" y="113294"/>
            <a:ext cx="2738556" cy="51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163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BEDC5-EE8D-B54B-8023-141D2C391C15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286FA-1E23-0F4D-9581-2DDA65654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614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BEDC5-EE8D-B54B-8023-141D2C391C15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286FA-1E23-0F4D-9581-2DDA65654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648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084EF34-F1FA-5BF8-502E-535A751A29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A0F118B-2E2B-F287-AF3F-298AD81150A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23122" y="1738588"/>
            <a:ext cx="5953539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612955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0D7DA23-9647-4B87-AFE2-AA10E38080AC}"/>
              </a:ext>
            </a:extLst>
          </p:cNvPr>
          <p:cNvGrpSpPr/>
          <p:nvPr userDrawn="1"/>
        </p:nvGrpSpPr>
        <p:grpSpPr>
          <a:xfrm>
            <a:off x="-1181" y="-14223"/>
            <a:ext cx="12192000" cy="6872223"/>
            <a:chOff x="-1181" y="-14223"/>
            <a:chExt cx="12192000" cy="687222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60E3B49-AC27-443F-8B90-4B1D0106C6D9}"/>
                </a:ext>
              </a:extLst>
            </p:cNvPr>
            <p:cNvSpPr/>
            <p:nvPr/>
          </p:nvSpPr>
          <p:spPr>
            <a:xfrm>
              <a:off x="3972200" y="868654"/>
              <a:ext cx="587177" cy="5989346"/>
            </a:xfrm>
            <a:prstGeom prst="rect">
              <a:avLst/>
            </a:prstGeom>
            <a:solidFill>
              <a:srgbClr val="6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35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44A3DCE-2511-4BC0-A984-8EAE8C2D4335}"/>
                </a:ext>
              </a:extLst>
            </p:cNvPr>
            <p:cNvSpPr/>
            <p:nvPr/>
          </p:nvSpPr>
          <p:spPr>
            <a:xfrm>
              <a:off x="11292" y="3132877"/>
              <a:ext cx="4559377" cy="1249411"/>
            </a:xfrm>
            <a:prstGeom prst="rect">
              <a:avLst/>
            </a:prstGeom>
            <a:solidFill>
              <a:srgbClr val="5555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350"/>
            </a:p>
          </p:txBody>
        </p:sp>
        <p:pic>
          <p:nvPicPr>
            <p:cNvPr id="10" name="Picture 9" descr="A drawing of a face&#10;&#10;Description automatically generated">
              <a:extLst>
                <a:ext uri="{FF2B5EF4-FFF2-40B4-BE49-F238E27FC236}">
                  <a16:creationId xmlns:a16="http://schemas.microsoft.com/office/drawing/2014/main" id="{22CC119A-CAC3-48CB-A13A-FE0B9E377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28458" y="6051104"/>
              <a:ext cx="1387128" cy="610491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4D586AC-3AD2-4181-86E6-37C059C72BA9}"/>
                </a:ext>
              </a:extLst>
            </p:cNvPr>
            <p:cNvSpPr/>
            <p:nvPr/>
          </p:nvSpPr>
          <p:spPr>
            <a:xfrm>
              <a:off x="666655" y="3345752"/>
              <a:ext cx="2624436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IN" sz="4800" b="1">
                  <a:solidFill>
                    <a:schemeClr val="bg1"/>
                  </a:solidFill>
                  <a:latin typeface="Century Gothic" panose="020B0502020202020204" pitchFamily="34" charset="0"/>
                  <a:ea typeface="Adobe Gothic Std B" panose="020B0800000000000000" pitchFamily="34" charset="-128"/>
                </a:rPr>
                <a:t>Agenda</a:t>
              </a:r>
              <a:endParaRPr lang="en-IN" sz="2800">
                <a:solidFill>
                  <a:schemeClr val="bg1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91293B7-4D7D-4FE9-BEEA-9066B57B5198}"/>
                </a:ext>
              </a:extLst>
            </p:cNvPr>
            <p:cNvSpPr txBox="1"/>
            <p:nvPr/>
          </p:nvSpPr>
          <p:spPr>
            <a:xfrm>
              <a:off x="44539" y="5045165"/>
              <a:ext cx="3938953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000" b="1">
                  <a:solidFill>
                    <a:srgbClr val="8F2928"/>
                  </a:solidFill>
                  <a:latin typeface="Century Gothic" panose="020B0502020202020204" pitchFamily="34" charset="0"/>
                  <a:ea typeface="Cambria Math" panose="02040503050406030204" pitchFamily="18" charset="0"/>
                  <a:cs typeface="Aparajita" panose="02020603050405020304" pitchFamily="18" charset="0"/>
                </a:rPr>
                <a:t>INSPIRE. </a:t>
              </a:r>
              <a:r>
                <a:rPr lang="en-US" sz="2000" b="1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ambria Math" panose="02040503050406030204" pitchFamily="18" charset="0"/>
                  <a:cs typeface="Aparajita" panose="02020603050405020304" pitchFamily="18" charset="0"/>
                </a:rPr>
                <a:t>EQUIP. </a:t>
              </a:r>
              <a:r>
                <a:rPr lang="en-US" sz="2000" b="1">
                  <a:solidFill>
                    <a:srgbClr val="8F2928"/>
                  </a:solidFill>
                  <a:latin typeface="Century Gothic" panose="020B0502020202020204" pitchFamily="34" charset="0"/>
                  <a:ea typeface="Cambria Math" panose="02040503050406030204" pitchFamily="18" charset="0"/>
                  <a:cs typeface="Aparajita" panose="02020603050405020304" pitchFamily="18" charset="0"/>
                </a:rPr>
                <a:t>IMAGINE.</a:t>
              </a:r>
            </a:p>
          </p:txBody>
        </p:sp>
        <p:pic>
          <p:nvPicPr>
            <p:cNvPr id="13" name="Picture 12" descr="Diagram&#10;&#10;Description automatically generated">
              <a:extLst>
                <a:ext uri="{FF2B5EF4-FFF2-40B4-BE49-F238E27FC236}">
                  <a16:creationId xmlns:a16="http://schemas.microsoft.com/office/drawing/2014/main" id="{C6D433D7-6898-4237-8CD6-ED2048F589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877652"/>
              <a:ext cx="3972200" cy="2262562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12D87EC-5052-49B8-AB21-ED9686AA115F}"/>
                </a:ext>
              </a:extLst>
            </p:cNvPr>
            <p:cNvGrpSpPr/>
            <p:nvPr/>
          </p:nvGrpSpPr>
          <p:grpSpPr>
            <a:xfrm>
              <a:off x="4968071" y="1360716"/>
              <a:ext cx="1097440" cy="5098142"/>
              <a:chOff x="4968071" y="1360716"/>
              <a:chExt cx="1097440" cy="5098142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19F748FD-5844-492B-B2A4-8CBF9B8ADBAE}"/>
                  </a:ext>
                </a:extLst>
              </p:cNvPr>
              <p:cNvGrpSpPr/>
              <p:nvPr/>
            </p:nvGrpSpPr>
            <p:grpSpPr>
              <a:xfrm>
                <a:off x="4978932" y="1360716"/>
                <a:ext cx="1086579" cy="2502611"/>
                <a:chOff x="4773471" y="754878"/>
                <a:chExt cx="610491" cy="2502611"/>
              </a:xfrm>
            </p:grpSpPr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5576017D-9629-4502-8A5B-B2036779465E}"/>
                    </a:ext>
                  </a:extLst>
                </p:cNvPr>
                <p:cNvGrpSpPr/>
                <p:nvPr/>
              </p:nvGrpSpPr>
              <p:grpSpPr>
                <a:xfrm>
                  <a:off x="4773471" y="754878"/>
                  <a:ext cx="610491" cy="610491"/>
                  <a:chOff x="6106717" y="501611"/>
                  <a:chExt cx="756974" cy="756974"/>
                </a:xfrm>
              </p:grpSpPr>
              <p:sp>
                <p:nvSpPr>
                  <p:cNvPr id="32" name="Rectangle 31">
                    <a:extLst>
                      <a:ext uri="{FF2B5EF4-FFF2-40B4-BE49-F238E27FC236}">
                        <a16:creationId xmlns:a16="http://schemas.microsoft.com/office/drawing/2014/main" id="{60C1A9BA-F399-439C-BDA4-4435B1FB2E48}"/>
                      </a:ext>
                    </a:extLst>
                  </p:cNvPr>
                  <p:cNvSpPr/>
                  <p:nvPr/>
                </p:nvSpPr>
                <p:spPr>
                  <a:xfrm>
                    <a:off x="6106717" y="501611"/>
                    <a:ext cx="756974" cy="756974"/>
                  </a:xfrm>
                  <a:prstGeom prst="rect">
                    <a:avLst/>
                  </a:prstGeom>
                  <a:solidFill>
                    <a:srgbClr val="8F2928"/>
                  </a:solidFill>
                  <a:ln w="12700">
                    <a:solidFill>
                      <a:schemeClr val="bg2">
                        <a:lumMod val="8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N" sz="135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09C55AF9-2416-4C44-BA52-C07C112C898C}"/>
                      </a:ext>
                    </a:extLst>
                  </p:cNvPr>
                  <p:cNvSpPr txBox="1"/>
                  <p:nvPr/>
                </p:nvSpPr>
                <p:spPr>
                  <a:xfrm>
                    <a:off x="6106717" y="633877"/>
                    <a:ext cx="756974" cy="49244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000" b="1">
                        <a:solidFill>
                          <a:schemeClr val="bg1"/>
                        </a:solidFill>
                        <a:latin typeface="Century Gothic" panose="020B0502020202020204" pitchFamily="34" charset="0"/>
                      </a:rPr>
                      <a:t>01</a:t>
                    </a:r>
                    <a:endParaRPr lang="en-IN" sz="2000" b="1">
                      <a:solidFill>
                        <a:schemeClr val="bg1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</p:grpSp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77DA2CFC-47D2-44A1-A8C1-5AE21CC1CB48}"/>
                    </a:ext>
                  </a:extLst>
                </p:cNvPr>
                <p:cNvGrpSpPr/>
                <p:nvPr/>
              </p:nvGrpSpPr>
              <p:grpSpPr>
                <a:xfrm>
                  <a:off x="4773471" y="1700938"/>
                  <a:ext cx="610491" cy="610491"/>
                  <a:chOff x="6514683" y="617027"/>
                  <a:chExt cx="756974" cy="756974"/>
                </a:xfrm>
              </p:grpSpPr>
              <p:sp>
                <p:nvSpPr>
                  <p:cNvPr id="30" name="Rectangle 29">
                    <a:extLst>
                      <a:ext uri="{FF2B5EF4-FFF2-40B4-BE49-F238E27FC236}">
                        <a16:creationId xmlns:a16="http://schemas.microsoft.com/office/drawing/2014/main" id="{B5E6DB11-C6BF-4300-9770-11F0BA6A46A8}"/>
                      </a:ext>
                    </a:extLst>
                  </p:cNvPr>
                  <p:cNvSpPr/>
                  <p:nvPr/>
                </p:nvSpPr>
                <p:spPr>
                  <a:xfrm>
                    <a:off x="6514683" y="617027"/>
                    <a:ext cx="756974" cy="756974"/>
                  </a:xfrm>
                  <a:prstGeom prst="rect">
                    <a:avLst/>
                  </a:prstGeom>
                  <a:solidFill>
                    <a:srgbClr val="555559"/>
                  </a:solidFill>
                  <a:ln w="12700">
                    <a:solidFill>
                      <a:schemeClr val="bg2">
                        <a:lumMod val="8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N" sz="1350"/>
                  </a:p>
                </p:txBody>
              </p:sp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938115F1-9876-413E-B53C-B7DE41C4C1CF}"/>
                      </a:ext>
                    </a:extLst>
                  </p:cNvPr>
                  <p:cNvSpPr txBox="1"/>
                  <p:nvPr/>
                </p:nvSpPr>
                <p:spPr>
                  <a:xfrm>
                    <a:off x="6514683" y="749293"/>
                    <a:ext cx="756974" cy="49244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000" b="1">
                        <a:solidFill>
                          <a:schemeClr val="bg1"/>
                        </a:solidFill>
                        <a:latin typeface="Century Gothic" panose="020B0502020202020204" pitchFamily="34" charset="0"/>
                      </a:rPr>
                      <a:t>02</a:t>
                    </a:r>
                    <a:endParaRPr lang="en-IN" sz="2000" b="1">
                      <a:solidFill>
                        <a:schemeClr val="bg1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</p:grpSp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B14477A2-2EF6-4C09-B260-AC3D874CC4D5}"/>
                    </a:ext>
                  </a:extLst>
                </p:cNvPr>
                <p:cNvGrpSpPr/>
                <p:nvPr/>
              </p:nvGrpSpPr>
              <p:grpSpPr>
                <a:xfrm>
                  <a:off x="4773471" y="2646998"/>
                  <a:ext cx="610491" cy="610491"/>
                  <a:chOff x="6514683" y="617027"/>
                  <a:chExt cx="756974" cy="756974"/>
                </a:xfrm>
              </p:grpSpPr>
              <p:sp>
                <p:nvSpPr>
                  <p:cNvPr id="28" name="Rectangle 27">
                    <a:extLst>
                      <a:ext uri="{FF2B5EF4-FFF2-40B4-BE49-F238E27FC236}">
                        <a16:creationId xmlns:a16="http://schemas.microsoft.com/office/drawing/2014/main" id="{028CA391-F7C5-4A7A-A62F-56F69295D091}"/>
                      </a:ext>
                    </a:extLst>
                  </p:cNvPr>
                  <p:cNvSpPr/>
                  <p:nvPr/>
                </p:nvSpPr>
                <p:spPr>
                  <a:xfrm>
                    <a:off x="6514683" y="617027"/>
                    <a:ext cx="756974" cy="756974"/>
                  </a:xfrm>
                  <a:prstGeom prst="rect">
                    <a:avLst/>
                  </a:prstGeom>
                  <a:solidFill>
                    <a:srgbClr val="8F2928"/>
                  </a:solidFill>
                  <a:ln w="12700">
                    <a:solidFill>
                      <a:schemeClr val="bg2">
                        <a:lumMod val="8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N" sz="1350"/>
                  </a:p>
                </p:txBody>
              </p:sp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4F02760B-E82B-46CB-A6D2-85144C6DD0EF}"/>
                      </a:ext>
                    </a:extLst>
                  </p:cNvPr>
                  <p:cNvSpPr txBox="1"/>
                  <p:nvPr/>
                </p:nvSpPr>
                <p:spPr>
                  <a:xfrm>
                    <a:off x="6514683" y="749293"/>
                    <a:ext cx="756974" cy="49244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000" b="1">
                        <a:solidFill>
                          <a:schemeClr val="bg1"/>
                        </a:solidFill>
                        <a:latin typeface="Century Gothic" panose="020B0502020202020204" pitchFamily="34" charset="0"/>
                      </a:rPr>
                      <a:t>03</a:t>
                    </a:r>
                    <a:endParaRPr lang="en-IN" sz="2000" b="1">
                      <a:solidFill>
                        <a:schemeClr val="bg1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</p:grp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00B74309-5E9E-4FBC-8B9C-F1A22B17D25A}"/>
                  </a:ext>
                </a:extLst>
              </p:cNvPr>
              <p:cNvGrpSpPr/>
              <p:nvPr/>
            </p:nvGrpSpPr>
            <p:grpSpPr>
              <a:xfrm>
                <a:off x="4968071" y="4169589"/>
                <a:ext cx="1097440" cy="2289269"/>
                <a:chOff x="4773471" y="861549"/>
                <a:chExt cx="616593" cy="2289269"/>
              </a:xfrm>
            </p:grpSpPr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C3EA26F0-001E-4F4A-B6BF-2E75E625D3A0}"/>
                    </a:ext>
                  </a:extLst>
                </p:cNvPr>
                <p:cNvSpPr txBox="1"/>
                <p:nvPr/>
              </p:nvSpPr>
              <p:spPr>
                <a:xfrm>
                  <a:off x="4773471" y="861549"/>
                  <a:ext cx="610491" cy="39714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b="1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01</a:t>
                  </a:r>
                  <a:endParaRPr lang="en-IN" sz="2000" b="1">
                    <a:solidFill>
                      <a:schemeClr val="bg1"/>
                    </a:solidFill>
                    <a:latin typeface="Century Gothic" panose="020B0502020202020204" pitchFamily="34" charset="0"/>
                  </a:endParaRPr>
                </a:p>
              </p:txBody>
            </p: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03F97867-39A5-433D-8B05-D40FBFE15448}"/>
                    </a:ext>
                  </a:extLst>
                </p:cNvPr>
                <p:cNvGrpSpPr/>
                <p:nvPr/>
              </p:nvGrpSpPr>
              <p:grpSpPr>
                <a:xfrm>
                  <a:off x="4773471" y="900729"/>
                  <a:ext cx="610491" cy="1304029"/>
                  <a:chOff x="6514683" y="-375186"/>
                  <a:chExt cx="756974" cy="1616921"/>
                </a:xfrm>
              </p:grpSpPr>
              <p:sp>
                <p:nvSpPr>
                  <p:cNvPr id="23" name="Rectangle 22">
                    <a:extLst>
                      <a:ext uri="{FF2B5EF4-FFF2-40B4-BE49-F238E27FC236}">
                        <a16:creationId xmlns:a16="http://schemas.microsoft.com/office/drawing/2014/main" id="{21A79FD6-EF31-423B-8FAE-8DCC64400B51}"/>
                      </a:ext>
                    </a:extLst>
                  </p:cNvPr>
                  <p:cNvSpPr/>
                  <p:nvPr/>
                </p:nvSpPr>
                <p:spPr>
                  <a:xfrm>
                    <a:off x="6514683" y="-375186"/>
                    <a:ext cx="756974" cy="756974"/>
                  </a:xfrm>
                  <a:prstGeom prst="rect">
                    <a:avLst/>
                  </a:prstGeom>
                  <a:solidFill>
                    <a:srgbClr val="555559"/>
                  </a:solidFill>
                  <a:ln w="12700">
                    <a:solidFill>
                      <a:schemeClr val="bg2">
                        <a:lumMod val="8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N" sz="1350"/>
                  </a:p>
                </p:txBody>
              </p:sp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09B8A3E6-77B6-49D2-9502-29197AB1A30A}"/>
                      </a:ext>
                    </a:extLst>
                  </p:cNvPr>
                  <p:cNvSpPr txBox="1"/>
                  <p:nvPr/>
                </p:nvSpPr>
                <p:spPr>
                  <a:xfrm>
                    <a:off x="6514683" y="749293"/>
                    <a:ext cx="756974" cy="49244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000" b="1">
                        <a:solidFill>
                          <a:schemeClr val="bg1"/>
                        </a:solidFill>
                        <a:latin typeface="Century Gothic" panose="020B0502020202020204" pitchFamily="34" charset="0"/>
                      </a:rPr>
                      <a:t>02</a:t>
                    </a:r>
                    <a:endParaRPr lang="en-IN" sz="2000" b="1">
                      <a:solidFill>
                        <a:schemeClr val="bg1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</p:grpSp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F7EA7A00-6012-45F5-9AC0-1FF298DE7CE2}"/>
                    </a:ext>
                  </a:extLst>
                </p:cNvPr>
                <p:cNvGrpSpPr/>
                <p:nvPr/>
              </p:nvGrpSpPr>
              <p:grpSpPr>
                <a:xfrm>
                  <a:off x="4773474" y="1931056"/>
                  <a:ext cx="616590" cy="1219762"/>
                  <a:chOff x="6514683" y="-270700"/>
                  <a:chExt cx="764536" cy="1512435"/>
                </a:xfrm>
              </p:grpSpPr>
              <p:sp>
                <p:nvSpPr>
                  <p:cNvPr id="21" name="Rectangle 20">
                    <a:extLst>
                      <a:ext uri="{FF2B5EF4-FFF2-40B4-BE49-F238E27FC236}">
                        <a16:creationId xmlns:a16="http://schemas.microsoft.com/office/drawing/2014/main" id="{D3A5B891-1C13-43CC-AE0F-98514A655AA5}"/>
                      </a:ext>
                    </a:extLst>
                  </p:cNvPr>
                  <p:cNvSpPr/>
                  <p:nvPr/>
                </p:nvSpPr>
                <p:spPr>
                  <a:xfrm>
                    <a:off x="6522245" y="-270700"/>
                    <a:ext cx="756974" cy="756974"/>
                  </a:xfrm>
                  <a:prstGeom prst="rect">
                    <a:avLst/>
                  </a:prstGeom>
                  <a:solidFill>
                    <a:srgbClr val="8F2928"/>
                  </a:solidFill>
                  <a:ln w="12700">
                    <a:solidFill>
                      <a:schemeClr val="bg2">
                        <a:lumMod val="8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N" sz="1350"/>
                  </a:p>
                </p:txBody>
              </p:sp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DF3AF1E0-6756-43E3-AD39-8431F3B2ADC8}"/>
                      </a:ext>
                    </a:extLst>
                  </p:cNvPr>
                  <p:cNvSpPr txBox="1"/>
                  <p:nvPr/>
                </p:nvSpPr>
                <p:spPr>
                  <a:xfrm>
                    <a:off x="6514683" y="749293"/>
                    <a:ext cx="756974" cy="49244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000" b="1">
                        <a:solidFill>
                          <a:schemeClr val="bg1"/>
                        </a:solidFill>
                        <a:latin typeface="Century Gothic" panose="020B0502020202020204" pitchFamily="34" charset="0"/>
                      </a:rPr>
                      <a:t>03</a:t>
                    </a:r>
                    <a:endParaRPr lang="en-IN" sz="2000" b="1">
                      <a:solidFill>
                        <a:schemeClr val="bg1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</p:grpSp>
          </p:grpSp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17BF827-A398-4432-A75D-BFAB44776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181" y="-14223"/>
              <a:ext cx="12192000" cy="1107558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894E5FB9-74EE-43FB-8BB4-5A2BA331BC97}"/>
              </a:ext>
            </a:extLst>
          </p:cNvPr>
          <p:cNvSpPr txBox="1"/>
          <p:nvPr userDrawn="1"/>
        </p:nvSpPr>
        <p:spPr>
          <a:xfrm>
            <a:off x="5009421" y="4311837"/>
            <a:ext cx="1086579" cy="397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Century Gothic" panose="020B0502020202020204" pitchFamily="34" charset="0"/>
              </a:rPr>
              <a:t>04</a:t>
            </a:r>
            <a:endParaRPr lang="en-IN" sz="2000" b="1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78569EE-628B-4EE6-A30A-5E1E23AB67CC}"/>
              </a:ext>
            </a:extLst>
          </p:cNvPr>
          <p:cNvSpPr txBox="1"/>
          <p:nvPr userDrawn="1"/>
        </p:nvSpPr>
        <p:spPr>
          <a:xfrm>
            <a:off x="4978931" y="5327771"/>
            <a:ext cx="1086579" cy="397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Century Gothic" panose="020B0502020202020204" pitchFamily="34" charset="0"/>
              </a:rPr>
              <a:t>05</a:t>
            </a:r>
            <a:endParaRPr lang="en-IN" sz="2000" b="1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53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o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31C1DE35-91A0-4C14-84F8-E6610A8E68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638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, rectangle&#10;&#10;Description automatically generated">
            <a:extLst>
              <a:ext uri="{FF2B5EF4-FFF2-40B4-BE49-F238E27FC236}">
                <a16:creationId xmlns:a16="http://schemas.microsoft.com/office/drawing/2014/main" id="{F10CA6E2-6400-4102-815C-82F25F6FE5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043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, rectangle&#10;&#10;Description automatically generated">
            <a:extLst>
              <a:ext uri="{FF2B5EF4-FFF2-40B4-BE49-F238E27FC236}">
                <a16:creationId xmlns:a16="http://schemas.microsoft.com/office/drawing/2014/main" id="{A7723B37-BE44-4060-A935-6278C54A63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088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id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A46E8B3E-DA44-4E4A-90F2-964E9CB3A5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5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o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114CBC15-3F30-403A-A756-0086E990DC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19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reemap chart&#10;&#10;Description automatically generated">
            <a:extLst>
              <a:ext uri="{FF2B5EF4-FFF2-40B4-BE49-F238E27FC236}">
                <a16:creationId xmlns:a16="http://schemas.microsoft.com/office/drawing/2014/main" id="{D2149BC6-3038-40F3-8F11-9A836512E1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5996714-216D-4591-A683-87587EA70505}"/>
              </a:ext>
            </a:extLst>
          </p:cNvPr>
          <p:cNvSpPr txBox="1"/>
          <p:nvPr userDrawn="1"/>
        </p:nvSpPr>
        <p:spPr>
          <a:xfrm>
            <a:off x="2937409" y="2811328"/>
            <a:ext cx="6344156" cy="1727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 BEND ISD</a:t>
            </a:r>
          </a:p>
          <a:p>
            <a:pPr algn="ctr">
              <a:lnSpc>
                <a:spcPct val="150000"/>
              </a:lnSpc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16431 Lexington Blvd.</a:t>
            </a:r>
          </a:p>
          <a:p>
            <a:pPr algn="ctr">
              <a:lnSpc>
                <a:spcPct val="150000"/>
              </a:lnSpc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Sugar Land, TX 77479</a:t>
            </a:r>
          </a:p>
          <a:p>
            <a:pPr algn="ctr">
              <a:lnSpc>
                <a:spcPct val="150000"/>
              </a:lnSpc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281-634-1000</a:t>
            </a:r>
          </a:p>
          <a:p>
            <a:pPr algn="ctr">
              <a:lnSpc>
                <a:spcPct val="150000"/>
              </a:lnSpc>
            </a:pPr>
            <a:endParaRPr 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12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www.fortbendisd.com</a:t>
            </a:r>
            <a:endParaRPr 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337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2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9E93B3-6F2A-CAFB-8D0D-283E8C459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F0A698-AD76-6F71-E63C-3630FA97A1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EECC8E-E8A8-A707-0F71-0462F5AEFB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D77601-52A2-9442-B887-505897D4F8D7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F70A92-9F7C-A7B6-D382-D794B0F030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1321B8-B081-6E17-2C54-A7839EB60C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1F3E91-DE4E-EB4A-91A3-2E6579D5E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205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51" r:id="rId3"/>
    <p:sldLayoutId id="2147483681" r:id="rId4"/>
    <p:sldLayoutId id="2147483653" r:id="rId5"/>
    <p:sldLayoutId id="2147483654" r:id="rId6"/>
    <p:sldLayoutId id="2147483683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E70BE4-11C7-3B48-ABE1-333172A27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9D2C4E-4F77-0C46-859D-C500DDC576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D5EF4F-AEDF-0041-9A99-E128C19E8B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3B4A0B-A908-AD4A-9456-5F57DD505AF5}" type="datetime1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0A77AB-5120-FE4F-BC8B-D2B408BDBE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4D19E-402C-A44E-A7B8-1521CB4CDD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767A7-2FAD-0742-A737-624EC4674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08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0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9E93B3-6F2A-CAFB-8D0D-283E8C459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073" y="340186"/>
            <a:ext cx="114216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F0A698-AD76-6F71-E63C-3630FA97A1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4073" y="1825625"/>
            <a:ext cx="1142168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EECC8E-E8A8-A707-0F71-0462F5AEFB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D77601-52A2-9442-B887-505897D4F8D7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F70A92-9F7C-A7B6-D382-D794B0F030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1321B8-B081-6E17-2C54-A7839EB60C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1F3E91-DE4E-EB4A-91A3-2E6579D5E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205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76" r:id="rId2"/>
    <p:sldLayoutId id="2147483664" r:id="rId3"/>
    <p:sldLayoutId id="2147483674" r:id="rId4"/>
    <p:sldLayoutId id="214748367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747185" y="1065974"/>
            <a:ext cx="112395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47185" y="2391537"/>
            <a:ext cx="11239500" cy="34718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47184" y="6356351"/>
            <a:ext cx="9973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26233" y="6356351"/>
            <a:ext cx="1060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CC93B7B-67BB-A649-BE18-E9202DF7E9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AC3D03-7BA6-1347-A9E9-1DB9DE93D801}"/>
              </a:ext>
            </a:extLst>
          </p:cNvPr>
          <p:cNvSpPr/>
          <p:nvPr userDrawn="1"/>
        </p:nvSpPr>
        <p:spPr>
          <a:xfrm>
            <a:off x="0" y="749009"/>
            <a:ext cx="12192000" cy="614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861C49-E29E-0648-96BB-0CE6961F15C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04937" y="113294"/>
            <a:ext cx="2738556" cy="51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70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5" r:id="rId2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7BEDC5-EE8D-B54B-8023-141D2C391C15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9286FA-1E23-0F4D-9581-2DDA65654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443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75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3A61A5-28DE-A12C-4342-97742606D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DCFC93-CEAD-E175-839C-326443CCFF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388CD0B-2144-DC6A-20CD-2E97B1E517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53514" y="6329234"/>
            <a:ext cx="6299886" cy="365125"/>
          </a:xfrm>
          <a:prstGeom prst="rect">
            <a:avLst/>
          </a:prstGeom>
        </p:spPr>
        <p:txBody>
          <a:bodyPr/>
          <a:lstStyle>
            <a:lvl1pPr algn="l">
              <a:defRPr sz="1600" b="1">
                <a:solidFill>
                  <a:schemeClr val="accent1"/>
                </a:solidFill>
                <a:latin typeface="Myriad Pro" panose="020B05030304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9C20DC6-970B-3BF0-2707-5A264CDA8D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06922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800" b="1">
                <a:solidFill>
                  <a:schemeClr val="accent1"/>
                </a:solidFill>
                <a:latin typeface="Myriad Pro" panose="020B0503030403020204" pitchFamily="34" charset="0"/>
              </a:defRPr>
            </a:lvl1pPr>
          </a:lstStyle>
          <a:p>
            <a:fld id="{8F377299-36CD-E049-B4A4-56FC7F2EF3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979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Myriad Pro" panose="020B050303040302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yriad Pro" panose="020B050303040302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yriad Pro" panose="020B050303040302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yriad Pro" panose="020B050303040302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yriad Pro" panose="020B050303040302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yriad Pro" panose="020B050303040302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www.gettingsmart.com/2019/05/26/6-creative-classroom-project-ideas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gt.fortbendisd.com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www.dreamstime.com/stock-photo-conceptual-image-thinking-child-imagination-which-there-different-images-image90464498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blog.advancementcourses.com/articles/parent-teacher-conferences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hyperlink" Target="https://pixabay.com/illustrations/welcome-quote-sign-poster-998360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slideshare.net/jpauli/understanding-php-memory/65-Thank_you_for_listening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atutes.legis.state.tx.us/Docs/ED/htm/ED.29.htm#29.121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enhancingteaching.com/2016/12/19/learning-analytics-measure-what-you-value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0D621-51C7-E23F-15D4-897FB0CCBE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GT Awareness Meeting for Parents</a:t>
            </a:r>
          </a:p>
        </p:txBody>
      </p:sp>
    </p:spTree>
    <p:extLst>
      <p:ext uri="{BB962C8B-B14F-4D97-AF65-F5344CB8AC3E}">
        <p14:creationId xmlns:p14="http://schemas.microsoft.com/office/powerpoint/2010/main" val="3435597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69708" y="1170875"/>
            <a:ext cx="6161721" cy="5765595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/>
          <a:p>
            <a:pPr marL="16510">
              <a:spcBef>
                <a:spcPts val="133"/>
              </a:spcBef>
            </a:pPr>
            <a:r>
              <a:rPr sz="2000" i="1" dirty="0">
                <a:solidFill>
                  <a:srgbClr val="233944"/>
                </a:solidFill>
                <a:latin typeface="Georgia"/>
                <a:cs typeface="Georgia"/>
              </a:rPr>
              <a:t>The</a:t>
            </a:r>
            <a:r>
              <a:rPr sz="2000" i="1" spc="-4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i="1" dirty="0">
                <a:solidFill>
                  <a:srgbClr val="233944"/>
                </a:solidFill>
                <a:latin typeface="Georgia"/>
                <a:cs typeface="Georgia"/>
              </a:rPr>
              <a:t>focus</a:t>
            </a:r>
            <a:r>
              <a:rPr sz="2000" i="1" spc="-2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i="1" dirty="0">
                <a:solidFill>
                  <a:srgbClr val="233944"/>
                </a:solidFill>
                <a:latin typeface="Georgia"/>
                <a:cs typeface="Georgia"/>
              </a:rPr>
              <a:t>of</a:t>
            </a:r>
            <a:r>
              <a:rPr sz="2000" i="1" spc="-2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lang="en-US" sz="2000" i="1" dirty="0">
                <a:solidFill>
                  <a:srgbClr val="233944"/>
                </a:solidFill>
                <a:latin typeface="Georgia"/>
                <a:cs typeface="Georgia"/>
              </a:rPr>
              <a:t>the FBISD GT </a:t>
            </a:r>
            <a:r>
              <a:rPr sz="2000" i="1" dirty="0">
                <a:solidFill>
                  <a:srgbClr val="233944"/>
                </a:solidFill>
                <a:latin typeface="Georgia"/>
                <a:cs typeface="Georgia"/>
              </a:rPr>
              <a:t>program</a:t>
            </a:r>
            <a:r>
              <a:rPr sz="2000" i="1" spc="-2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i="1" dirty="0">
                <a:solidFill>
                  <a:srgbClr val="233944"/>
                </a:solidFill>
                <a:latin typeface="Georgia"/>
                <a:cs typeface="Georgia"/>
              </a:rPr>
              <a:t>is</a:t>
            </a:r>
            <a:r>
              <a:rPr sz="2000" i="1" spc="-2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i="1" spc="-33" dirty="0">
                <a:solidFill>
                  <a:srgbClr val="233944"/>
                </a:solidFill>
                <a:latin typeface="Georgia"/>
                <a:cs typeface="Georgia"/>
              </a:rPr>
              <a:t>to:</a:t>
            </a:r>
            <a:endParaRPr lang="en-US" sz="2000">
              <a:latin typeface="Georgia"/>
              <a:cs typeface="Georgia"/>
            </a:endParaRPr>
          </a:p>
          <a:p>
            <a:pPr marL="453390" marR="6350" indent="-285750">
              <a:lnSpc>
                <a:spcPct val="113900"/>
              </a:lnSpc>
              <a:spcBef>
                <a:spcPts val="1867"/>
              </a:spcBef>
              <a:buClr>
                <a:srgbClr val="233944"/>
              </a:buClr>
              <a:buFont typeface="Arial"/>
              <a:buChar char="•"/>
              <a:tabLst>
                <a:tab pos="626518" algn="l"/>
              </a:tabLst>
            </a:pPr>
            <a:r>
              <a:rPr sz="1600" b="1" dirty="0">
                <a:solidFill>
                  <a:srgbClr val="D9553E"/>
                </a:solidFill>
                <a:latin typeface="Georgia"/>
                <a:cs typeface="Georgia"/>
              </a:rPr>
              <a:t>Assess</a:t>
            </a:r>
            <a:r>
              <a:rPr sz="1600" b="1" spc="-47" dirty="0">
                <a:solidFill>
                  <a:srgbClr val="D9553E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233944"/>
                </a:solidFill>
                <a:latin typeface="Georgia"/>
                <a:cs typeface="Georgia"/>
              </a:rPr>
              <a:t>routinely</a:t>
            </a:r>
            <a:r>
              <a:rPr sz="1600" b="1" spc="-40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233944"/>
                </a:solidFill>
                <a:latin typeface="Georgia"/>
                <a:cs typeface="Georgia"/>
              </a:rPr>
              <a:t>to</a:t>
            </a:r>
            <a:r>
              <a:rPr sz="1600" b="1" spc="-40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233944"/>
                </a:solidFill>
                <a:latin typeface="Georgia"/>
                <a:cs typeface="Georgia"/>
              </a:rPr>
              <a:t>determine</a:t>
            </a:r>
            <a:r>
              <a:rPr sz="1600" b="1" spc="-40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233944"/>
                </a:solidFill>
                <a:latin typeface="Georgia"/>
                <a:cs typeface="Georgia"/>
              </a:rPr>
              <a:t>student</a:t>
            </a:r>
            <a:r>
              <a:rPr sz="1600" b="1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1600" b="1" spc="-13" dirty="0">
                <a:solidFill>
                  <a:srgbClr val="233944"/>
                </a:solidFill>
                <a:latin typeface="Georgia"/>
                <a:cs typeface="Georgia"/>
              </a:rPr>
              <a:t>needs, </a:t>
            </a:r>
            <a:r>
              <a:rPr sz="1600" b="1" dirty="0">
                <a:solidFill>
                  <a:srgbClr val="233944"/>
                </a:solidFill>
                <a:latin typeface="Georgia"/>
                <a:cs typeface="Georgia"/>
              </a:rPr>
              <a:t>interests,</a:t>
            </a:r>
            <a:r>
              <a:rPr sz="1600" b="1" spc="-4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233944"/>
                </a:solidFill>
                <a:latin typeface="Georgia"/>
                <a:cs typeface="Georgia"/>
              </a:rPr>
              <a:t>and</a:t>
            </a:r>
            <a:r>
              <a:rPr sz="1600" b="1" spc="45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1600" b="1" spc="-13" dirty="0">
                <a:solidFill>
                  <a:srgbClr val="233944"/>
                </a:solidFill>
                <a:latin typeface="Georgia"/>
                <a:cs typeface="Georgia"/>
              </a:rPr>
              <a:t>abilities.</a:t>
            </a:r>
            <a:endParaRPr lang="en-US" sz="1600">
              <a:solidFill>
                <a:srgbClr val="000000"/>
              </a:solidFill>
              <a:latin typeface="Georgia"/>
              <a:cs typeface="Georgia"/>
            </a:endParaRPr>
          </a:p>
          <a:p>
            <a:pPr marL="453390" marR="6350" indent="-285750">
              <a:lnSpc>
                <a:spcPct val="113900"/>
              </a:lnSpc>
              <a:spcBef>
                <a:spcPts val="1867"/>
              </a:spcBef>
              <a:buClr>
                <a:srgbClr val="233944"/>
              </a:buClr>
              <a:buFont typeface="Arial"/>
              <a:buChar char="•"/>
              <a:tabLst>
                <a:tab pos="626518" algn="l"/>
              </a:tabLst>
            </a:pPr>
            <a:r>
              <a:rPr sz="1600" b="1" dirty="0">
                <a:solidFill>
                  <a:srgbClr val="D9553E"/>
                </a:solidFill>
                <a:latin typeface="Georgia"/>
                <a:cs typeface="Georgia"/>
              </a:rPr>
              <a:t>Differentiate</a:t>
            </a:r>
            <a:r>
              <a:rPr sz="1600" b="1" spc="-40" dirty="0">
                <a:solidFill>
                  <a:srgbClr val="D9553E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233944"/>
                </a:solidFill>
                <a:latin typeface="Georgia"/>
                <a:cs typeface="Georgia"/>
              </a:rPr>
              <a:t>instruction</a:t>
            </a:r>
            <a:r>
              <a:rPr sz="1600" b="1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233944"/>
                </a:solidFill>
                <a:latin typeface="Georgia"/>
                <a:cs typeface="Georgia"/>
              </a:rPr>
              <a:t>with</a:t>
            </a:r>
            <a:r>
              <a:rPr sz="1600" b="1" spc="-5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233944"/>
                </a:solidFill>
                <a:latin typeface="Georgia"/>
                <a:cs typeface="Georgia"/>
              </a:rPr>
              <a:t>respect</a:t>
            </a:r>
            <a:r>
              <a:rPr sz="1600" b="1" spc="-5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1600" b="1" spc="-33" dirty="0">
                <a:solidFill>
                  <a:srgbClr val="233944"/>
                </a:solidFill>
                <a:latin typeface="Georgia"/>
                <a:cs typeface="Georgia"/>
              </a:rPr>
              <a:t>to </a:t>
            </a:r>
            <a:r>
              <a:rPr sz="1600" b="1" dirty="0">
                <a:solidFill>
                  <a:srgbClr val="233944"/>
                </a:solidFill>
                <a:latin typeface="Georgia"/>
                <a:cs typeface="Georgia"/>
              </a:rPr>
              <a:t>content,</a:t>
            </a:r>
            <a:r>
              <a:rPr sz="1600" b="1" spc="-60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233944"/>
                </a:solidFill>
                <a:latin typeface="Georgia"/>
                <a:cs typeface="Georgia"/>
              </a:rPr>
              <a:t>process,</a:t>
            </a:r>
            <a:r>
              <a:rPr sz="1600" b="1" spc="-40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233944"/>
                </a:solidFill>
                <a:latin typeface="Georgia"/>
                <a:cs typeface="Georgia"/>
              </a:rPr>
              <a:t>product,</a:t>
            </a:r>
            <a:r>
              <a:rPr sz="1600" b="1" spc="-40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233944"/>
                </a:solidFill>
                <a:latin typeface="Georgia"/>
                <a:cs typeface="Georgia"/>
              </a:rPr>
              <a:t>and</a:t>
            </a:r>
            <a:r>
              <a:rPr sz="1600" b="1" spc="-40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1600" b="1" spc="-13" dirty="0">
                <a:solidFill>
                  <a:srgbClr val="233944"/>
                </a:solidFill>
                <a:latin typeface="Georgia"/>
                <a:cs typeface="Georgia"/>
              </a:rPr>
              <a:t>learning environment.</a:t>
            </a:r>
            <a:endParaRPr lang="en-US" sz="1600" b="1" spc="-13">
              <a:solidFill>
                <a:srgbClr val="233944"/>
              </a:solidFill>
              <a:latin typeface="Georgia"/>
              <a:cs typeface="Georgia"/>
            </a:endParaRPr>
          </a:p>
          <a:p>
            <a:pPr marL="453390" marR="6350" indent="-285750">
              <a:lnSpc>
                <a:spcPct val="113900"/>
              </a:lnSpc>
              <a:spcBef>
                <a:spcPts val="1867"/>
              </a:spcBef>
              <a:buClr>
                <a:srgbClr val="233944"/>
              </a:buClr>
              <a:buFont typeface="Arial"/>
              <a:buChar char="•"/>
              <a:tabLst>
                <a:tab pos="626518" algn="l"/>
              </a:tabLst>
            </a:pPr>
            <a:r>
              <a:rPr sz="1600" b="1" dirty="0">
                <a:solidFill>
                  <a:srgbClr val="D9553E"/>
                </a:solidFill>
                <a:latin typeface="Georgia"/>
                <a:cs typeface="Georgia"/>
              </a:rPr>
              <a:t>Offer</a:t>
            </a:r>
            <a:r>
              <a:rPr sz="1600" b="1" spc="-47" dirty="0">
                <a:solidFill>
                  <a:srgbClr val="D9553E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233944"/>
                </a:solidFill>
                <a:latin typeface="Georgia"/>
                <a:cs typeface="Georgia"/>
              </a:rPr>
              <a:t>cross</a:t>
            </a:r>
            <a:r>
              <a:rPr lang="en-US" sz="1600" b="1" spc="-53" dirty="0">
                <a:solidFill>
                  <a:srgbClr val="233944"/>
                </a:solidFill>
                <a:latin typeface="Georgia"/>
                <a:cs typeface="Georgia"/>
              </a:rPr>
              <a:t>-</a:t>
            </a:r>
            <a:r>
              <a:rPr sz="1600" b="1" dirty="0">
                <a:solidFill>
                  <a:srgbClr val="233944"/>
                </a:solidFill>
                <a:latin typeface="Georgia"/>
                <a:cs typeface="Georgia"/>
              </a:rPr>
              <a:t>curricular</a:t>
            </a:r>
            <a:r>
              <a:rPr sz="1600" b="1" spc="-5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233944"/>
                </a:solidFill>
                <a:latin typeface="Georgia"/>
                <a:cs typeface="Georgia"/>
              </a:rPr>
              <a:t>opportunities</a:t>
            </a:r>
            <a:r>
              <a:rPr sz="1600" b="1" spc="-4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1600" b="1" spc="-13" dirty="0">
                <a:solidFill>
                  <a:srgbClr val="233944"/>
                </a:solidFill>
                <a:latin typeface="Georgia"/>
                <a:cs typeface="Georgia"/>
              </a:rPr>
              <a:t>through </a:t>
            </a:r>
            <a:r>
              <a:rPr sz="1600" b="1" dirty="0">
                <a:solidFill>
                  <a:srgbClr val="233944"/>
                </a:solidFill>
                <a:latin typeface="Georgia"/>
                <a:cs typeface="Georgia"/>
              </a:rPr>
              <a:t>integrated</a:t>
            </a:r>
            <a:r>
              <a:rPr sz="1600" b="1" spc="-4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233944"/>
                </a:solidFill>
                <a:latin typeface="Georgia"/>
                <a:cs typeface="Georgia"/>
              </a:rPr>
              <a:t>academic</a:t>
            </a:r>
            <a:r>
              <a:rPr sz="1600" b="1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233944"/>
                </a:solidFill>
                <a:latin typeface="Georgia"/>
                <a:cs typeface="Georgia"/>
              </a:rPr>
              <a:t>and</a:t>
            </a:r>
            <a:r>
              <a:rPr sz="1600" b="1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1600" b="1" spc="-13" dirty="0">
                <a:solidFill>
                  <a:srgbClr val="233944"/>
                </a:solidFill>
                <a:latin typeface="Georgia"/>
                <a:cs typeface="Georgia"/>
              </a:rPr>
              <a:t>real-world </a:t>
            </a:r>
            <a:r>
              <a:rPr sz="1600" b="1" dirty="0">
                <a:solidFill>
                  <a:srgbClr val="233944"/>
                </a:solidFill>
                <a:latin typeface="Georgia"/>
                <a:cs typeface="Georgia"/>
              </a:rPr>
              <a:t>connections</a:t>
            </a:r>
            <a:r>
              <a:rPr sz="1600" b="1" spc="-4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233944"/>
                </a:solidFill>
                <a:latin typeface="Georgia"/>
                <a:cs typeface="Georgia"/>
              </a:rPr>
              <a:t>with</a:t>
            </a:r>
            <a:r>
              <a:rPr sz="1600" b="1" spc="-4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233944"/>
                </a:solidFill>
                <a:latin typeface="Georgia"/>
                <a:cs typeface="Georgia"/>
              </a:rPr>
              <a:t>problem</a:t>
            </a:r>
            <a:r>
              <a:rPr sz="1600" b="1" spc="-4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1600" b="1" spc="-13" dirty="0">
                <a:solidFill>
                  <a:srgbClr val="233944"/>
                </a:solidFill>
                <a:latin typeface="Georgia"/>
                <a:cs typeface="Georgia"/>
              </a:rPr>
              <a:t>solving experiences.</a:t>
            </a:r>
            <a:endParaRPr lang="en-US" sz="1600" b="1" spc="-13">
              <a:solidFill>
                <a:srgbClr val="233944"/>
              </a:solidFill>
              <a:latin typeface="Georgia"/>
            </a:endParaRPr>
          </a:p>
          <a:p>
            <a:pPr marL="453390" marR="6350" indent="-285750">
              <a:lnSpc>
                <a:spcPct val="113900"/>
              </a:lnSpc>
              <a:spcBef>
                <a:spcPts val="1867"/>
              </a:spcBef>
              <a:buClr>
                <a:srgbClr val="233944"/>
              </a:buClr>
              <a:buFont typeface="Arial"/>
              <a:buChar char="•"/>
              <a:tabLst>
                <a:tab pos="626518" algn="l"/>
              </a:tabLst>
            </a:pPr>
            <a:r>
              <a:rPr lang="en-US" sz="1600" b="1" dirty="0">
                <a:solidFill>
                  <a:srgbClr val="D9553E"/>
                </a:solidFill>
                <a:latin typeface="Georgia"/>
              </a:rPr>
              <a:t>Provide </a:t>
            </a:r>
            <a:r>
              <a:rPr lang="en-US" sz="1600" b="1" dirty="0">
                <a:latin typeface="Georgia"/>
              </a:rPr>
              <a:t>opportunities for collaborative</a:t>
            </a:r>
            <a:r>
              <a:rPr lang="en-US" sz="1600" b="1" dirty="0">
                <a:solidFill>
                  <a:srgbClr val="D9553E"/>
                </a:solidFill>
                <a:latin typeface="Georgia"/>
              </a:rPr>
              <a:t> </a:t>
            </a:r>
            <a:r>
              <a:rPr lang="en-US" sz="1600" b="1" dirty="0">
                <a:latin typeface="Georgia"/>
              </a:rPr>
              <a:t>research and independent study</a:t>
            </a:r>
            <a:r>
              <a:rPr lang="en-US" sz="1600" b="1">
                <a:latin typeface="Georgia"/>
              </a:rPr>
              <a:t>.</a:t>
            </a:r>
            <a:endParaRPr lang="en-US" sz="1600" b="1" spc="-13">
              <a:solidFill>
                <a:srgbClr val="233944"/>
              </a:solidFill>
              <a:latin typeface="Georgia"/>
            </a:endParaRPr>
          </a:p>
          <a:p>
            <a:pPr marL="453390" marR="6350" indent="-285750">
              <a:lnSpc>
                <a:spcPct val="113900"/>
              </a:lnSpc>
              <a:spcBef>
                <a:spcPts val="1867"/>
              </a:spcBef>
              <a:buClr>
                <a:srgbClr val="233944"/>
              </a:buClr>
              <a:buFont typeface="Arial"/>
              <a:buChar char="•"/>
              <a:tabLst>
                <a:tab pos="626518" algn="l"/>
              </a:tabLst>
            </a:pPr>
            <a:r>
              <a:rPr lang="en-US" sz="1600" b="1" dirty="0">
                <a:solidFill>
                  <a:srgbClr val="D9553E"/>
                </a:solidFill>
                <a:latin typeface="Georgia"/>
              </a:rPr>
              <a:t>Encourage </a:t>
            </a:r>
            <a:r>
              <a:rPr lang="en-US" sz="1600" b="1" dirty="0">
                <a:latin typeface="Georgia"/>
              </a:rPr>
              <a:t>students to design, create, and showcase advanced-level products for a variety of audiences.</a:t>
            </a:r>
            <a:endParaRPr lang="en-US" sz="1600" b="1" spc="-13">
              <a:solidFill>
                <a:srgbClr val="233944"/>
              </a:solidFill>
              <a:latin typeface="Georgia"/>
            </a:endParaRPr>
          </a:p>
          <a:p>
            <a:pPr marL="453390" marR="6350" indent="-285750">
              <a:lnSpc>
                <a:spcPct val="113900"/>
              </a:lnSpc>
              <a:spcBef>
                <a:spcPts val="1867"/>
              </a:spcBef>
              <a:buClr>
                <a:srgbClr val="233944"/>
              </a:buClr>
              <a:buFont typeface="Arial"/>
              <a:buChar char="•"/>
              <a:tabLst>
                <a:tab pos="626518" algn="l"/>
              </a:tabLst>
            </a:pPr>
            <a:r>
              <a:rPr lang="en-US" sz="1600" b="1" dirty="0">
                <a:solidFill>
                  <a:srgbClr val="D9553E"/>
                </a:solidFill>
                <a:latin typeface="Georgia"/>
              </a:rPr>
              <a:t>Utilize </a:t>
            </a:r>
            <a:r>
              <a:rPr lang="en-US" sz="1600" b="1" dirty="0">
                <a:latin typeface="Georgia"/>
              </a:rPr>
              <a:t>technology as a resource, productivity, and communication tool.</a:t>
            </a:r>
            <a:endParaRPr lang="en-US" sz="1600" b="1" spc="-13">
              <a:solidFill>
                <a:srgbClr val="233944"/>
              </a:solidFill>
              <a:latin typeface="Georgia"/>
              <a:cs typeface="Georgia"/>
            </a:endParaRPr>
          </a:p>
          <a:p>
            <a:pPr marL="625475" marR="34290" indent="-457835">
              <a:lnSpc>
                <a:spcPct val="116700"/>
              </a:lnSpc>
              <a:buClr>
                <a:srgbClr val="233944"/>
              </a:buClr>
              <a:buFont typeface="Arial"/>
              <a:buChar char="●"/>
              <a:tabLst>
                <a:tab pos="625671" algn="l"/>
                <a:tab pos="626518" algn="l"/>
              </a:tabLst>
            </a:pPr>
            <a:endParaRPr lang="en-US" sz="2000">
              <a:latin typeface="Georgia"/>
              <a:cs typeface="Georgia"/>
            </a:endParaRPr>
          </a:p>
        </p:txBody>
      </p:sp>
      <p:pic>
        <p:nvPicPr>
          <p:cNvPr id="4" name="object 4"/>
          <p:cNvPicPr/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6758596" y="901700"/>
            <a:ext cx="5431879" cy="59563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2F5685C-3E17-8886-8640-3559BFB5EF69}"/>
              </a:ext>
            </a:extLst>
          </p:cNvPr>
          <p:cNvSpPr/>
          <p:nvPr/>
        </p:nvSpPr>
        <p:spPr>
          <a:xfrm>
            <a:off x="1524" y="0"/>
            <a:ext cx="12188952" cy="901700"/>
          </a:xfrm>
          <a:prstGeom prst="rect">
            <a:avLst/>
          </a:prstGeom>
          <a:gradFill flip="none" rotWithShape="1">
            <a:gsLst>
              <a:gs pos="0">
                <a:srgbClr val="8F2827">
                  <a:shade val="30000"/>
                  <a:satMod val="115000"/>
                </a:srgbClr>
              </a:gs>
              <a:gs pos="50000">
                <a:srgbClr val="8F2827">
                  <a:shade val="67500"/>
                  <a:satMod val="115000"/>
                </a:srgbClr>
              </a:gs>
              <a:gs pos="100000">
                <a:srgbClr val="8F2827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gradFill flip="none" rotWithShape="1">
                <a:gsLst>
                  <a:gs pos="0">
                    <a:srgbClr val="8F2827">
                      <a:shade val="30000"/>
                      <a:satMod val="115000"/>
                    </a:srgbClr>
                  </a:gs>
                  <a:gs pos="50000">
                    <a:srgbClr val="8F2827">
                      <a:shade val="67500"/>
                      <a:satMod val="115000"/>
                    </a:srgbClr>
                  </a:gs>
                  <a:gs pos="100000">
                    <a:srgbClr val="8F2827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8965" y="-239583"/>
            <a:ext cx="15228916" cy="1168340"/>
          </a:xfrm>
          <a:prstGeom prst="rect">
            <a:avLst/>
          </a:prstGeom>
        </p:spPr>
        <p:txBody>
          <a:bodyPr vert="horz" wrap="square" lIns="0" tIns="466224" rIns="0" bIns="0" rtlCol="0" anchor="ctr">
            <a:spAutoFit/>
          </a:bodyPr>
          <a:lstStyle/>
          <a:p>
            <a:pPr marL="231134">
              <a:lnSpc>
                <a:spcPct val="100000"/>
              </a:lnSpc>
              <a:spcBef>
                <a:spcPts val="133"/>
              </a:spcBef>
            </a:pPr>
            <a:r>
              <a:rPr sz="4533" spc="73" dirty="0">
                <a:solidFill>
                  <a:schemeClr val="bg1"/>
                </a:solidFill>
              </a:rPr>
              <a:t>Overview</a:t>
            </a:r>
            <a:r>
              <a:rPr sz="4533" spc="-120" dirty="0">
                <a:solidFill>
                  <a:schemeClr val="bg1"/>
                </a:solidFill>
              </a:rPr>
              <a:t> </a:t>
            </a:r>
            <a:r>
              <a:rPr sz="4533" spc="93" dirty="0">
                <a:solidFill>
                  <a:schemeClr val="bg1"/>
                </a:solidFill>
              </a:rPr>
              <a:t>of</a:t>
            </a:r>
            <a:r>
              <a:rPr sz="4533" spc="-120" dirty="0">
                <a:solidFill>
                  <a:schemeClr val="bg1"/>
                </a:solidFill>
              </a:rPr>
              <a:t> </a:t>
            </a:r>
            <a:r>
              <a:rPr sz="4533" spc="-140" dirty="0">
                <a:solidFill>
                  <a:schemeClr val="bg1"/>
                </a:solidFill>
              </a:rPr>
              <a:t>GT</a:t>
            </a:r>
            <a:r>
              <a:rPr sz="4533" spc="-113" dirty="0">
                <a:solidFill>
                  <a:schemeClr val="bg1"/>
                </a:solidFill>
              </a:rPr>
              <a:t> </a:t>
            </a:r>
            <a:r>
              <a:rPr sz="4533" spc="-33" dirty="0">
                <a:solidFill>
                  <a:schemeClr val="bg1"/>
                </a:solidFill>
              </a:rPr>
              <a:t>Services</a:t>
            </a:r>
            <a:endParaRPr sz="4533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973499-2DDA-4D58-8AA4-87BA9C57EC0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4FD767A7-2FAD-0742-A737-624EC467408B}" type="slidenum">
              <a:rPr lang="en-US" smtClean="0"/>
              <a:t>11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527801-41D8-4FA4-AF68-A52200BC6964}"/>
              </a:ext>
            </a:extLst>
          </p:cNvPr>
          <p:cNvSpPr txBox="1"/>
          <p:nvPr/>
        </p:nvSpPr>
        <p:spPr>
          <a:xfrm>
            <a:off x="4812030" y="1668780"/>
            <a:ext cx="62407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Referral and Identification Process</a:t>
            </a:r>
          </a:p>
        </p:txBody>
      </p:sp>
    </p:spTree>
    <p:extLst>
      <p:ext uri="{BB962C8B-B14F-4D97-AF65-F5344CB8AC3E}">
        <p14:creationId xmlns:p14="http://schemas.microsoft.com/office/powerpoint/2010/main" val="21421072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1636542" y="797769"/>
            <a:ext cx="9031458" cy="1185776"/>
          </a:xfrm>
        </p:spPr>
        <p:txBody>
          <a:bodyPr>
            <a:noAutofit/>
          </a:bodyPr>
          <a:lstStyle/>
          <a:p>
            <a:pPr algn="l" eaLnBrk="1" hangingPunct="1">
              <a:lnSpc>
                <a:spcPct val="130000"/>
              </a:lnSpc>
            </a:pPr>
            <a:r>
              <a:rPr lang="en-US" sz="4000" dirty="0">
                <a:solidFill>
                  <a:schemeClr val="accent2">
                    <a:lumMod val="75000"/>
                  </a:schemeClr>
                </a:solidFill>
              </a:rPr>
              <a:t>When are the GT referral windows?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755435" y="2138979"/>
            <a:ext cx="9846689" cy="41281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Fall: </a:t>
            </a:r>
            <a:r>
              <a:rPr lang="en-US" dirty="0"/>
              <a:t>August 8-September 30, 2024 for students currently enrolled in FBISD schools.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Spring: </a:t>
            </a:r>
            <a:r>
              <a:rPr lang="en-US" dirty="0"/>
              <a:t>January 6-January 31, 2025 for students who enroll in FBISD schools after the Fall window closes.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828800" y="1708001"/>
            <a:ext cx="8649374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3D67917D-1F87-476D-B919-20B7864A8A7C}"/>
              </a:ext>
            </a:extLst>
          </p:cNvPr>
          <p:cNvSpPr/>
          <p:nvPr/>
        </p:nvSpPr>
        <p:spPr>
          <a:xfrm>
            <a:off x="1524" y="0"/>
            <a:ext cx="12188952" cy="901700"/>
          </a:xfrm>
          <a:prstGeom prst="rect">
            <a:avLst/>
          </a:prstGeom>
          <a:gradFill flip="none" rotWithShape="1">
            <a:gsLst>
              <a:gs pos="0">
                <a:srgbClr val="8F2827">
                  <a:shade val="30000"/>
                  <a:satMod val="115000"/>
                </a:srgbClr>
              </a:gs>
              <a:gs pos="50000">
                <a:srgbClr val="8F2827">
                  <a:shade val="67500"/>
                  <a:satMod val="115000"/>
                </a:srgbClr>
              </a:gs>
              <a:gs pos="100000">
                <a:srgbClr val="8F2827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gradFill flip="none" rotWithShape="1">
                <a:gsLst>
                  <a:gs pos="0">
                    <a:srgbClr val="8F2827">
                      <a:shade val="30000"/>
                      <a:satMod val="115000"/>
                    </a:srgbClr>
                  </a:gs>
                  <a:gs pos="50000">
                    <a:srgbClr val="8F2827">
                      <a:shade val="67500"/>
                      <a:satMod val="115000"/>
                    </a:srgbClr>
                  </a:gs>
                  <a:gs pos="100000">
                    <a:srgbClr val="8F2827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6155652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81240"/>
            <a:ext cx="8229600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4000" dirty="0">
                <a:solidFill>
                  <a:srgbClr val="953735"/>
                </a:solidFill>
              </a:rPr>
              <a:t>Identification Process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5399" y="1822185"/>
            <a:ext cx="8963025" cy="525780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400" b="1" dirty="0"/>
              <a:t>Step 1: Online Referral  </a:t>
            </a:r>
            <a:r>
              <a:rPr lang="en-US" sz="2400" dirty="0">
                <a:hlinkClick r:id="rId3"/>
              </a:rPr>
              <a:t>https://gt.fortbendisd.com/</a:t>
            </a:r>
            <a:endParaRPr lang="en-US" sz="2400" b="1" dirty="0"/>
          </a:p>
          <a:p>
            <a:pPr marL="0" indent="0">
              <a:buNone/>
            </a:pPr>
            <a:r>
              <a:rPr lang="en-US" sz="2400" dirty="0">
                <a:solidFill>
                  <a:srgbClr val="953735"/>
                </a:solidFill>
              </a:rPr>
              <a:t>	September 30</a:t>
            </a:r>
            <a:r>
              <a:rPr lang="en-US" sz="2400" baseline="30000" dirty="0">
                <a:solidFill>
                  <a:srgbClr val="953735"/>
                </a:solidFill>
              </a:rPr>
              <a:t>th</a:t>
            </a:r>
            <a:r>
              <a:rPr lang="en-US" sz="2400" dirty="0">
                <a:solidFill>
                  <a:srgbClr val="953735"/>
                </a:solidFill>
              </a:rPr>
              <a:t> deadline</a:t>
            </a:r>
          </a:p>
          <a:p>
            <a:pPr marL="0" indent="0">
              <a:buNone/>
            </a:pPr>
            <a:r>
              <a:rPr lang="en-US" sz="2400" b="1" dirty="0"/>
              <a:t>Step 2: Data Collection </a:t>
            </a:r>
          </a:p>
          <a:p>
            <a:pPr marL="457200" lvl="1" indent="0">
              <a:buNone/>
            </a:pPr>
            <a:r>
              <a:rPr lang="en-US" sz="2400" dirty="0">
                <a:solidFill>
                  <a:srgbClr val="953735"/>
                </a:solidFill>
              </a:rPr>
              <a:t>Cognitive Abilities Testing in nonverbal, verbal, and quantitative areas.  Teacher and parent inventories in math, science, social studies, and English Language Arts.</a:t>
            </a:r>
          </a:p>
          <a:p>
            <a:pPr marL="0" indent="0">
              <a:buNone/>
            </a:pPr>
            <a:r>
              <a:rPr lang="en-US" sz="2400" b="1" dirty="0"/>
              <a:t>Step 3: District Selection Committee Review</a:t>
            </a:r>
          </a:p>
          <a:p>
            <a:pPr marL="0" indent="0">
              <a:buNone/>
            </a:pPr>
            <a:r>
              <a:rPr lang="en-US" sz="2400" b="1" dirty="0"/>
              <a:t>Step 4: Parent Notification (March 2024)</a:t>
            </a:r>
          </a:p>
          <a:p>
            <a:pPr marL="0" indent="0">
              <a:buNone/>
            </a:pPr>
            <a:r>
              <a:rPr lang="en-US" sz="2400" b="1" dirty="0"/>
              <a:t>Step 5: Services Begin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</a:p>
          <a:p>
            <a:pPr marL="457200" lvl="1" indent="0">
              <a:buNone/>
            </a:pPr>
            <a:r>
              <a:rPr lang="en-US" sz="2400" dirty="0">
                <a:solidFill>
                  <a:srgbClr val="953735"/>
                </a:solidFill>
              </a:rPr>
              <a:t>Kindergarten ONLY March 1</a:t>
            </a:r>
          </a:p>
          <a:p>
            <a:pPr marL="457200" lvl="1" indent="0">
              <a:buNone/>
            </a:pPr>
            <a:r>
              <a:rPr lang="en-US" sz="2400" dirty="0">
                <a:solidFill>
                  <a:srgbClr val="953735"/>
                </a:solidFill>
              </a:rPr>
              <a:t>1</a:t>
            </a:r>
            <a:r>
              <a:rPr lang="en-US" sz="2400" baseline="30000" dirty="0">
                <a:solidFill>
                  <a:srgbClr val="953735"/>
                </a:solidFill>
              </a:rPr>
              <a:t>st</a:t>
            </a:r>
            <a:r>
              <a:rPr lang="en-US" sz="2400" dirty="0">
                <a:solidFill>
                  <a:srgbClr val="953735"/>
                </a:solidFill>
              </a:rPr>
              <a:t>-11</a:t>
            </a:r>
            <a:r>
              <a:rPr lang="en-US" sz="2400" baseline="30000" dirty="0">
                <a:solidFill>
                  <a:srgbClr val="953735"/>
                </a:solidFill>
              </a:rPr>
              <a:t>th</a:t>
            </a:r>
            <a:r>
              <a:rPr lang="en-US" sz="2400" dirty="0">
                <a:solidFill>
                  <a:srgbClr val="953735"/>
                </a:solidFill>
              </a:rPr>
              <a:t> grade at beginning of 2025-2026 school year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828800" y="1779272"/>
            <a:ext cx="8649374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353581DB-93BB-447E-95E5-3168B00AA71D}"/>
              </a:ext>
            </a:extLst>
          </p:cNvPr>
          <p:cNvSpPr/>
          <p:nvPr/>
        </p:nvSpPr>
        <p:spPr>
          <a:xfrm>
            <a:off x="1524" y="0"/>
            <a:ext cx="12188952" cy="901700"/>
          </a:xfrm>
          <a:prstGeom prst="rect">
            <a:avLst/>
          </a:prstGeom>
          <a:gradFill flip="none" rotWithShape="1">
            <a:gsLst>
              <a:gs pos="0">
                <a:srgbClr val="8F2827">
                  <a:shade val="30000"/>
                  <a:satMod val="115000"/>
                </a:srgbClr>
              </a:gs>
              <a:gs pos="50000">
                <a:srgbClr val="8F2827">
                  <a:shade val="67500"/>
                  <a:satMod val="115000"/>
                </a:srgbClr>
              </a:gs>
              <a:gs pos="100000">
                <a:srgbClr val="8F2827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gradFill flip="none" rotWithShape="1">
                <a:gsLst>
                  <a:gs pos="0">
                    <a:srgbClr val="8F2827">
                      <a:shade val="30000"/>
                      <a:satMod val="115000"/>
                    </a:srgbClr>
                  </a:gs>
                  <a:gs pos="50000">
                    <a:srgbClr val="8F2827">
                      <a:shade val="67500"/>
                      <a:satMod val="115000"/>
                    </a:srgbClr>
                  </a:gs>
                  <a:gs pos="100000">
                    <a:srgbClr val="8F2827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86389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1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/>
          <p:nvPr/>
        </p:nvSpPr>
        <p:spPr>
          <a:xfrm>
            <a:off x="430308" y="1443832"/>
            <a:ext cx="6530562" cy="50712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6933" indent="-228600">
              <a:lnSpc>
                <a:spcPct val="90000"/>
              </a:lnSpc>
              <a:spcBef>
                <a:spcPts val="133"/>
              </a:spcBef>
              <a:buFont typeface="Arial" panose="020B0604020202020204" pitchFamily="34" charset="0"/>
              <a:buChar char="•"/>
            </a:pPr>
            <a:r>
              <a:rPr lang="en-US" sz="2400" b="1" dirty="0"/>
              <a:t>Quantitative</a:t>
            </a:r>
            <a:r>
              <a:rPr lang="en-US" sz="2400" b="1" spc="-100" dirty="0"/>
              <a:t> </a:t>
            </a:r>
            <a:r>
              <a:rPr lang="en-US" sz="2400" b="1" spc="-13" dirty="0"/>
              <a:t>Measures</a:t>
            </a:r>
            <a:endParaRPr lang="en-US" sz="2400" dirty="0"/>
          </a:p>
          <a:p>
            <a:pPr marL="625671" marR="105831" indent="-228600">
              <a:lnSpc>
                <a:spcPct val="90000"/>
              </a:lnSpc>
              <a:spcBef>
                <a:spcPts val="2140"/>
              </a:spcBef>
              <a:buFont typeface="Arial" panose="020B0604020202020204" pitchFamily="34" charset="0"/>
              <a:buChar char="•"/>
              <a:tabLst>
                <a:tab pos="625671" algn="l"/>
                <a:tab pos="626518" algn="l"/>
              </a:tabLst>
            </a:pPr>
            <a:r>
              <a:rPr lang="en-US" sz="2400" i="1" spc="-27" dirty="0" err="1"/>
              <a:t>CogAT</a:t>
            </a:r>
            <a:r>
              <a:rPr lang="en-US" sz="2400" i="1" spc="-73" dirty="0"/>
              <a:t> </a:t>
            </a:r>
            <a:r>
              <a:rPr lang="en-US" sz="2400" dirty="0"/>
              <a:t>(Nonverbal</a:t>
            </a:r>
            <a:r>
              <a:rPr lang="en-US" sz="2400" spc="-60" dirty="0"/>
              <a:t> </a:t>
            </a:r>
            <a:r>
              <a:rPr lang="en-US" sz="2400" dirty="0"/>
              <a:t>Assessment)</a:t>
            </a:r>
            <a:r>
              <a:rPr lang="en-US" sz="2400" spc="-60" dirty="0"/>
              <a:t> </a:t>
            </a:r>
            <a:r>
              <a:rPr lang="en-US" sz="2400" dirty="0"/>
              <a:t>-</a:t>
            </a:r>
            <a:r>
              <a:rPr lang="en-US" sz="2400" spc="-67" dirty="0"/>
              <a:t> </a:t>
            </a:r>
            <a:r>
              <a:rPr lang="en-US" sz="2400" dirty="0"/>
              <a:t>measures</a:t>
            </a:r>
            <a:r>
              <a:rPr lang="en-US" sz="2400" spc="-60" dirty="0"/>
              <a:t> </a:t>
            </a:r>
            <a:r>
              <a:rPr lang="en-US" sz="2400" dirty="0"/>
              <a:t>a</a:t>
            </a:r>
            <a:r>
              <a:rPr lang="en-US" sz="2400" spc="-60" dirty="0"/>
              <a:t> </a:t>
            </a:r>
            <a:r>
              <a:rPr lang="en-US" sz="2400" spc="-13" dirty="0"/>
              <a:t>student’s</a:t>
            </a:r>
            <a:r>
              <a:rPr lang="en-US" sz="2400" spc="-60" dirty="0"/>
              <a:t> </a:t>
            </a:r>
            <a:r>
              <a:rPr lang="en-US" sz="2400" dirty="0"/>
              <a:t>reasoning</a:t>
            </a:r>
            <a:r>
              <a:rPr lang="en-US" sz="2400" spc="-60" dirty="0"/>
              <a:t> </a:t>
            </a:r>
            <a:r>
              <a:rPr lang="en-US" sz="2400" spc="-13" dirty="0"/>
              <a:t>abilities </a:t>
            </a:r>
            <a:r>
              <a:rPr lang="en-US" sz="2400" dirty="0"/>
              <a:t>through</a:t>
            </a:r>
            <a:r>
              <a:rPr lang="en-US" sz="2400" spc="-40" dirty="0"/>
              <a:t> </a:t>
            </a:r>
            <a:r>
              <a:rPr lang="en-US" sz="2400" dirty="0"/>
              <a:t>the</a:t>
            </a:r>
            <a:r>
              <a:rPr lang="en-US" sz="2400" spc="-40" dirty="0"/>
              <a:t> </a:t>
            </a:r>
            <a:r>
              <a:rPr lang="en-US" sz="2400" dirty="0"/>
              <a:t>use</a:t>
            </a:r>
            <a:r>
              <a:rPr lang="en-US" sz="2400" spc="-33" dirty="0"/>
              <a:t> </a:t>
            </a:r>
            <a:r>
              <a:rPr lang="en-US" sz="2400" dirty="0"/>
              <a:t>of</a:t>
            </a:r>
            <a:r>
              <a:rPr lang="en-US" sz="2400" spc="-40" dirty="0"/>
              <a:t> </a:t>
            </a:r>
            <a:r>
              <a:rPr lang="en-US" sz="2400" dirty="0"/>
              <a:t>visuals/pictures.</a:t>
            </a:r>
            <a:r>
              <a:rPr lang="en-US" sz="2400" spc="440" dirty="0"/>
              <a:t> </a:t>
            </a:r>
            <a:endParaRPr lang="en-US" sz="2400" dirty="0"/>
          </a:p>
          <a:p>
            <a:pPr marL="625671" marR="105831" indent="-228600">
              <a:lnSpc>
                <a:spcPct val="90000"/>
              </a:lnSpc>
              <a:spcBef>
                <a:spcPts val="2140"/>
              </a:spcBef>
              <a:buFont typeface="Arial" panose="020B0604020202020204" pitchFamily="34" charset="0"/>
              <a:buChar char="•"/>
              <a:tabLst>
                <a:tab pos="625671" algn="l"/>
                <a:tab pos="626518" algn="l"/>
              </a:tabLst>
            </a:pPr>
            <a:r>
              <a:rPr lang="en-US" sz="2400" i="1" spc="-27" dirty="0" err="1"/>
              <a:t>CogAT</a:t>
            </a:r>
            <a:r>
              <a:rPr lang="en-US" sz="2400" i="1" spc="-73" dirty="0"/>
              <a:t> </a:t>
            </a:r>
            <a:r>
              <a:rPr lang="en-US" sz="2400" dirty="0"/>
              <a:t>(Verbal</a:t>
            </a:r>
            <a:r>
              <a:rPr lang="en-US" sz="2400" spc="-60" dirty="0"/>
              <a:t> </a:t>
            </a:r>
            <a:r>
              <a:rPr lang="en-US" sz="2400" dirty="0"/>
              <a:t>Assessment)</a:t>
            </a:r>
            <a:r>
              <a:rPr lang="en-US" sz="2400" spc="-60" dirty="0"/>
              <a:t> </a:t>
            </a:r>
            <a:r>
              <a:rPr lang="en-US" sz="2400" dirty="0"/>
              <a:t>-</a:t>
            </a:r>
            <a:r>
              <a:rPr lang="en-US" sz="2400" spc="-67" dirty="0"/>
              <a:t> </a:t>
            </a:r>
            <a:r>
              <a:rPr lang="en-US" sz="2400" dirty="0"/>
              <a:t>measures verbal aptitude, word knowledge and concepts, facility with language, verbal reasoning, and analogies.</a:t>
            </a:r>
          </a:p>
          <a:p>
            <a:pPr marL="625671" marR="105831" indent="-228600">
              <a:lnSpc>
                <a:spcPct val="90000"/>
              </a:lnSpc>
              <a:spcBef>
                <a:spcPts val="2140"/>
              </a:spcBef>
              <a:buFont typeface="Arial" panose="020B0604020202020204" pitchFamily="34" charset="0"/>
              <a:buChar char="•"/>
              <a:tabLst>
                <a:tab pos="625671" algn="l"/>
                <a:tab pos="626518" algn="l"/>
              </a:tabLst>
            </a:pPr>
            <a:r>
              <a:rPr lang="en-US" sz="2400" i="1" spc="-27" dirty="0" err="1"/>
              <a:t>CogAT</a:t>
            </a:r>
            <a:r>
              <a:rPr lang="en-US" sz="2400" i="1" spc="-73" dirty="0"/>
              <a:t> </a:t>
            </a:r>
            <a:r>
              <a:rPr lang="en-US" sz="2400" dirty="0"/>
              <a:t>(Quantitative</a:t>
            </a:r>
            <a:r>
              <a:rPr lang="en-US" sz="2400" spc="-60" dirty="0"/>
              <a:t> </a:t>
            </a:r>
            <a:r>
              <a:rPr lang="en-US" sz="2400" dirty="0"/>
              <a:t>Assessment)</a:t>
            </a:r>
            <a:r>
              <a:rPr lang="en-US" sz="2400" spc="-60" dirty="0"/>
              <a:t> </a:t>
            </a:r>
            <a:r>
              <a:rPr lang="en-US" sz="2400" dirty="0"/>
              <a:t>-</a:t>
            </a:r>
            <a:r>
              <a:rPr lang="en-US" sz="2400" spc="-67" dirty="0"/>
              <a:t> </a:t>
            </a:r>
            <a:r>
              <a:rPr lang="en-US" sz="2400" dirty="0"/>
              <a:t>measures mathematical reasoning and problem solving, numerical sequences and patterns, manipulation of mathematical concepts.</a:t>
            </a:r>
          </a:p>
        </p:txBody>
      </p:sp>
      <p:pic>
        <p:nvPicPr>
          <p:cNvPr id="4" name="object 4"/>
          <p:cNvPicPr/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467" r="1467"/>
          <a:stretch/>
        </p:blipFill>
        <p:spPr>
          <a:xfrm>
            <a:off x="7199440" y="901700"/>
            <a:ext cx="4992560" cy="5956300"/>
          </a:xfrm>
          <a:prstGeom prst="rect">
            <a:avLst/>
          </a:prstGeom>
          <a:effectLst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416B50D-EF14-B5BD-8936-542BBD2B3E96}"/>
              </a:ext>
            </a:extLst>
          </p:cNvPr>
          <p:cNvSpPr/>
          <p:nvPr/>
        </p:nvSpPr>
        <p:spPr>
          <a:xfrm>
            <a:off x="-3050" y="0"/>
            <a:ext cx="12188952" cy="901700"/>
          </a:xfrm>
          <a:prstGeom prst="rect">
            <a:avLst/>
          </a:prstGeom>
          <a:gradFill flip="none" rotWithShape="1">
            <a:gsLst>
              <a:gs pos="0">
                <a:srgbClr val="8F2827">
                  <a:shade val="30000"/>
                  <a:satMod val="115000"/>
                </a:srgbClr>
              </a:gs>
              <a:gs pos="50000">
                <a:srgbClr val="8F2827">
                  <a:shade val="67500"/>
                  <a:satMod val="115000"/>
                </a:srgbClr>
              </a:gs>
              <a:gs pos="100000">
                <a:srgbClr val="8F2827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gradFill flip="none" rotWithShape="1">
                <a:gsLst>
                  <a:gs pos="0">
                    <a:srgbClr val="8F2827">
                      <a:shade val="30000"/>
                      <a:satMod val="115000"/>
                    </a:srgbClr>
                  </a:gs>
                  <a:gs pos="50000">
                    <a:srgbClr val="8F2827">
                      <a:shade val="67500"/>
                      <a:satMod val="115000"/>
                    </a:srgbClr>
                  </a:gs>
                  <a:gs pos="100000">
                    <a:srgbClr val="8F2827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9316" y="87551"/>
            <a:ext cx="6002110" cy="814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16933"/>
            <a:r>
              <a:rPr lang="en-US" sz="5400" b="1" spc="-107" dirty="0">
                <a:solidFill>
                  <a:schemeClr val="bg1"/>
                </a:solidFill>
                <a:latin typeface="+mj-lt"/>
                <a:cs typeface="+mj-cs"/>
              </a:rPr>
              <a:t>GT</a:t>
            </a:r>
            <a:r>
              <a:rPr lang="en-US" sz="5400" b="1" spc="-40" dirty="0">
                <a:solidFill>
                  <a:schemeClr val="bg1"/>
                </a:solidFill>
                <a:latin typeface="+mj-lt"/>
                <a:cs typeface="+mj-cs"/>
              </a:rPr>
              <a:t> </a:t>
            </a:r>
            <a:r>
              <a:rPr lang="en-US" sz="5400" b="1" dirty="0">
                <a:solidFill>
                  <a:schemeClr val="bg1"/>
                </a:solidFill>
                <a:latin typeface="+mj-lt"/>
                <a:cs typeface="+mj-cs"/>
              </a:rPr>
              <a:t>Assessment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99192C51-B764-4A9B-9587-5EF8B628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48928" y="967094"/>
            <a:ext cx="5181510" cy="23247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6933"/>
            <a:r>
              <a:rPr lang="en-US" sz="4000" b="1" dirty="0">
                <a:solidFill>
                  <a:schemeClr val="tx1"/>
                </a:solidFill>
                <a:latin typeface="+mj-lt"/>
                <a:cs typeface="+mj-cs"/>
              </a:rPr>
              <a:t>We</a:t>
            </a:r>
            <a:r>
              <a:rPr lang="en-US" sz="4000" b="1" spc="-60" dirty="0">
                <a:solidFill>
                  <a:schemeClr val="tx1"/>
                </a:solidFill>
                <a:latin typeface="+mj-lt"/>
                <a:cs typeface="+mj-cs"/>
              </a:rPr>
              <a:t> </a:t>
            </a:r>
            <a:r>
              <a:rPr lang="en-US" sz="4000" b="1" dirty="0">
                <a:solidFill>
                  <a:schemeClr val="tx1"/>
                </a:solidFill>
                <a:latin typeface="+mj-lt"/>
                <a:cs typeface="+mj-cs"/>
              </a:rPr>
              <a:t>also</a:t>
            </a:r>
            <a:r>
              <a:rPr lang="en-US" sz="4000" b="1" spc="-40" dirty="0">
                <a:solidFill>
                  <a:schemeClr val="tx1"/>
                </a:solidFill>
                <a:latin typeface="+mj-lt"/>
                <a:cs typeface="+mj-cs"/>
              </a:rPr>
              <a:t> </a:t>
            </a:r>
            <a:r>
              <a:rPr lang="en-US" sz="4000" b="1" dirty="0">
                <a:solidFill>
                  <a:schemeClr val="tx1"/>
                </a:solidFill>
                <a:latin typeface="+mj-lt"/>
                <a:cs typeface="+mj-cs"/>
              </a:rPr>
              <a:t>look</a:t>
            </a:r>
            <a:r>
              <a:rPr lang="en-US" sz="4000" b="1" spc="-47" dirty="0">
                <a:solidFill>
                  <a:schemeClr val="tx1"/>
                </a:solidFill>
                <a:latin typeface="+mj-lt"/>
                <a:cs typeface="+mj-cs"/>
              </a:rPr>
              <a:t> </a:t>
            </a:r>
            <a:r>
              <a:rPr lang="en-US" sz="4000" b="1" dirty="0">
                <a:solidFill>
                  <a:schemeClr val="tx1"/>
                </a:solidFill>
                <a:latin typeface="+mj-lt"/>
                <a:cs typeface="+mj-cs"/>
              </a:rPr>
              <a:t>for</a:t>
            </a:r>
            <a:r>
              <a:rPr lang="en-US" sz="4000" b="1" spc="-40" dirty="0">
                <a:solidFill>
                  <a:schemeClr val="tx1"/>
                </a:solidFill>
                <a:latin typeface="+mj-lt"/>
                <a:cs typeface="+mj-cs"/>
              </a:rPr>
              <a:t> </a:t>
            </a:r>
            <a:r>
              <a:rPr lang="en-US" sz="4000" b="1" dirty="0">
                <a:solidFill>
                  <a:schemeClr val="tx1"/>
                </a:solidFill>
                <a:latin typeface="+mj-lt"/>
                <a:cs typeface="+mj-cs"/>
              </a:rPr>
              <a:t>input</a:t>
            </a:r>
            <a:r>
              <a:rPr lang="en-US" sz="4000" b="1" spc="-47" dirty="0">
                <a:solidFill>
                  <a:schemeClr val="tx1"/>
                </a:solidFill>
                <a:latin typeface="+mj-lt"/>
                <a:cs typeface="+mj-cs"/>
              </a:rPr>
              <a:t> </a:t>
            </a:r>
            <a:r>
              <a:rPr lang="en-US" sz="4000" b="1" dirty="0">
                <a:solidFill>
                  <a:schemeClr val="tx1"/>
                </a:solidFill>
                <a:latin typeface="+mj-lt"/>
                <a:cs typeface="+mj-cs"/>
              </a:rPr>
              <a:t>from</a:t>
            </a:r>
            <a:r>
              <a:rPr lang="en-US" sz="4000" b="1" spc="-40" dirty="0">
                <a:solidFill>
                  <a:schemeClr val="tx1"/>
                </a:solidFill>
                <a:latin typeface="+mj-lt"/>
                <a:cs typeface="+mj-cs"/>
              </a:rPr>
              <a:t> </a:t>
            </a:r>
            <a:r>
              <a:rPr lang="en-US" sz="4000" b="1" dirty="0">
                <a:solidFill>
                  <a:schemeClr val="tx1"/>
                </a:solidFill>
                <a:latin typeface="+mj-lt"/>
                <a:cs typeface="+mj-cs"/>
              </a:rPr>
              <a:t>those</a:t>
            </a:r>
            <a:r>
              <a:rPr lang="en-US" sz="4000" b="1" spc="-47" dirty="0">
                <a:solidFill>
                  <a:schemeClr val="tx1"/>
                </a:solidFill>
                <a:latin typeface="+mj-lt"/>
                <a:cs typeface="+mj-cs"/>
              </a:rPr>
              <a:t> </a:t>
            </a:r>
            <a:r>
              <a:rPr lang="en-US" sz="4000" b="1" dirty="0">
                <a:solidFill>
                  <a:schemeClr val="tx1"/>
                </a:solidFill>
                <a:latin typeface="+mj-lt"/>
                <a:cs typeface="+mj-cs"/>
              </a:rPr>
              <a:t>who</a:t>
            </a:r>
            <a:r>
              <a:rPr lang="en-US" sz="4000" b="1" spc="-40" dirty="0">
                <a:solidFill>
                  <a:schemeClr val="tx1"/>
                </a:solidFill>
                <a:latin typeface="+mj-lt"/>
                <a:cs typeface="+mj-cs"/>
              </a:rPr>
              <a:t> </a:t>
            </a:r>
            <a:r>
              <a:rPr lang="en-US" sz="4000" b="1" dirty="0">
                <a:solidFill>
                  <a:schemeClr val="tx1"/>
                </a:solidFill>
                <a:latin typeface="+mj-lt"/>
                <a:cs typeface="+mj-cs"/>
              </a:rPr>
              <a:t>know</a:t>
            </a:r>
            <a:r>
              <a:rPr lang="en-US" sz="4000" b="1" spc="-47" dirty="0">
                <a:solidFill>
                  <a:schemeClr val="tx1"/>
                </a:solidFill>
                <a:latin typeface="+mj-lt"/>
                <a:cs typeface="+mj-cs"/>
              </a:rPr>
              <a:t> </a:t>
            </a:r>
            <a:r>
              <a:rPr lang="en-US" sz="4000" b="1" dirty="0">
                <a:solidFill>
                  <a:schemeClr val="tx1"/>
                </a:solidFill>
                <a:latin typeface="+mj-lt"/>
                <a:cs typeface="+mj-cs"/>
              </a:rPr>
              <a:t>the</a:t>
            </a:r>
            <a:r>
              <a:rPr lang="en-US" sz="4000" b="1" spc="-40" dirty="0">
                <a:solidFill>
                  <a:schemeClr val="tx1"/>
                </a:solidFill>
                <a:latin typeface="+mj-lt"/>
                <a:cs typeface="+mj-cs"/>
              </a:rPr>
              <a:t> </a:t>
            </a:r>
            <a:r>
              <a:rPr lang="en-US" sz="4000" b="1" spc="-13" dirty="0">
                <a:solidFill>
                  <a:schemeClr val="tx1"/>
                </a:solidFill>
                <a:latin typeface="+mj-lt"/>
                <a:cs typeface="+mj-cs"/>
              </a:rPr>
              <a:t>student.</a:t>
            </a:r>
            <a:endParaRPr lang="en-US" sz="4000" dirty="0">
              <a:solidFill>
                <a:schemeClr val="tx1"/>
              </a:solidFill>
              <a:latin typeface="+mj-lt"/>
              <a:cs typeface="+mj-cs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503823" y="3687325"/>
            <a:ext cx="5181508" cy="2203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6933" indent="-228600">
              <a:lnSpc>
                <a:spcPct val="90000"/>
              </a:lnSpc>
              <a:spcBef>
                <a:spcPts val="133"/>
              </a:spcBef>
              <a:buFont typeface="Arial" panose="020B0604020202020204" pitchFamily="34" charset="0"/>
              <a:buChar char="•"/>
            </a:pPr>
            <a:r>
              <a:rPr lang="en-US" sz="3600" b="1" dirty="0"/>
              <a:t>Qualitative</a:t>
            </a:r>
            <a:r>
              <a:rPr lang="en-US" sz="3600" b="1" spc="-133" dirty="0"/>
              <a:t> </a:t>
            </a:r>
            <a:r>
              <a:rPr lang="en-US" sz="3600" b="1" spc="-13" dirty="0"/>
              <a:t>Measures</a:t>
            </a:r>
            <a:endParaRPr lang="en-US" sz="3600" dirty="0"/>
          </a:p>
          <a:p>
            <a:pPr marL="625671" indent="-228600">
              <a:lnSpc>
                <a:spcPct val="90000"/>
              </a:lnSpc>
              <a:spcBef>
                <a:spcPts val="2120"/>
              </a:spcBef>
              <a:buFont typeface="Arial" panose="020B0604020202020204" pitchFamily="34" charset="0"/>
              <a:buChar char="•"/>
              <a:tabLst>
                <a:tab pos="625671" algn="l"/>
                <a:tab pos="626518" algn="l"/>
              </a:tabLst>
            </a:pPr>
            <a:r>
              <a:rPr lang="en-US" sz="3600" dirty="0"/>
              <a:t>Parent</a:t>
            </a:r>
            <a:r>
              <a:rPr lang="en-US" sz="3600" spc="-53" dirty="0"/>
              <a:t> </a:t>
            </a:r>
            <a:r>
              <a:rPr lang="en-US" sz="3600" spc="-13" dirty="0"/>
              <a:t>Inventory</a:t>
            </a:r>
            <a:endParaRPr lang="en-US" sz="3600" dirty="0"/>
          </a:p>
          <a:p>
            <a:pPr marL="625671" indent="-228600">
              <a:lnSpc>
                <a:spcPct val="90000"/>
              </a:lnSpc>
              <a:spcBef>
                <a:spcPts val="420"/>
              </a:spcBef>
              <a:buFont typeface="Arial" panose="020B0604020202020204" pitchFamily="34" charset="0"/>
              <a:buChar char="•"/>
              <a:tabLst>
                <a:tab pos="625671" algn="l"/>
                <a:tab pos="626518" algn="l"/>
              </a:tabLst>
            </a:pPr>
            <a:r>
              <a:rPr lang="en-US" sz="3600" spc="-27" dirty="0"/>
              <a:t>Teacher</a:t>
            </a:r>
            <a:r>
              <a:rPr lang="en-US" sz="3600" spc="-67" dirty="0"/>
              <a:t> </a:t>
            </a:r>
            <a:r>
              <a:rPr lang="en-US" sz="3600" spc="-13" dirty="0"/>
              <a:t>Inventory</a:t>
            </a:r>
            <a:endParaRPr lang="en-US" sz="2000" dirty="0"/>
          </a:p>
        </p:txBody>
      </p:sp>
      <p:pic>
        <p:nvPicPr>
          <p:cNvPr id="4" name="object 4"/>
          <p:cNvPicPr/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0819" r="29945"/>
          <a:stretch/>
        </p:blipFill>
        <p:spPr>
          <a:xfrm>
            <a:off x="6189155" y="725214"/>
            <a:ext cx="6002844" cy="6132786"/>
          </a:xfrm>
          <a:prstGeom prst="rect">
            <a:avLst/>
          </a:prstGeom>
          <a:effectLst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3D8F980-38A4-69E9-F64C-4DDD057D6482}"/>
              </a:ext>
            </a:extLst>
          </p:cNvPr>
          <p:cNvSpPr/>
          <p:nvPr/>
        </p:nvSpPr>
        <p:spPr>
          <a:xfrm>
            <a:off x="1524" y="0"/>
            <a:ext cx="12188952" cy="725214"/>
          </a:xfrm>
          <a:prstGeom prst="rect">
            <a:avLst/>
          </a:prstGeom>
          <a:gradFill flip="none" rotWithShape="1">
            <a:gsLst>
              <a:gs pos="0">
                <a:srgbClr val="8F2827">
                  <a:shade val="30000"/>
                  <a:satMod val="115000"/>
                </a:srgbClr>
              </a:gs>
              <a:gs pos="50000">
                <a:srgbClr val="8F2827">
                  <a:shade val="67500"/>
                  <a:satMod val="115000"/>
                </a:srgbClr>
              </a:gs>
              <a:gs pos="100000">
                <a:srgbClr val="8F2827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gradFill flip="none" rotWithShape="1">
                <a:gsLst>
                  <a:gs pos="0">
                    <a:srgbClr val="8F2827">
                      <a:shade val="30000"/>
                      <a:satMod val="115000"/>
                    </a:srgbClr>
                  </a:gs>
                  <a:gs pos="50000">
                    <a:srgbClr val="8F2827">
                      <a:shade val="67500"/>
                      <a:satMod val="115000"/>
                    </a:srgbClr>
                  </a:gs>
                  <a:gs pos="100000">
                    <a:srgbClr val="8F2827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6393821" y="3742921"/>
            <a:ext cx="5326380" cy="922020"/>
            <a:chOff x="4795365" y="2807190"/>
            <a:chExt cx="3994785" cy="691515"/>
          </a:xfrm>
        </p:grpSpPr>
        <p:sp>
          <p:nvSpPr>
            <p:cNvPr id="4" name="object 4"/>
            <p:cNvSpPr/>
            <p:nvPr/>
          </p:nvSpPr>
          <p:spPr>
            <a:xfrm>
              <a:off x="4836351" y="3086601"/>
              <a:ext cx="1958975" cy="133985"/>
            </a:xfrm>
            <a:custGeom>
              <a:avLst/>
              <a:gdLst/>
              <a:ahLst/>
              <a:cxnLst/>
              <a:rect l="l" t="t" r="r" b="b"/>
              <a:pathLst>
                <a:path w="1958975" h="133985">
                  <a:moveTo>
                    <a:pt x="1958399" y="133499"/>
                  </a:moveTo>
                  <a:lnTo>
                    <a:pt x="0" y="133499"/>
                  </a:lnTo>
                  <a:lnTo>
                    <a:pt x="0" y="0"/>
                  </a:lnTo>
                  <a:lnTo>
                    <a:pt x="1958399" y="0"/>
                  </a:lnTo>
                  <a:lnTo>
                    <a:pt x="1958399" y="133499"/>
                  </a:lnTo>
                  <a:close/>
                </a:path>
              </a:pathLst>
            </a:custGeom>
            <a:solidFill>
              <a:srgbClr val="0D9453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" name="object 5"/>
            <p:cNvSpPr/>
            <p:nvPr/>
          </p:nvSpPr>
          <p:spPr>
            <a:xfrm>
              <a:off x="4841565" y="2859615"/>
              <a:ext cx="0" cy="359410"/>
            </a:xfrm>
            <a:custGeom>
              <a:avLst/>
              <a:gdLst/>
              <a:ahLst/>
              <a:cxnLst/>
              <a:rect l="l" t="t" r="r" b="b"/>
              <a:pathLst>
                <a:path h="359410">
                  <a:moveTo>
                    <a:pt x="0" y="0"/>
                  </a:moveTo>
                  <a:lnTo>
                    <a:pt x="0" y="359399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95365" y="2807190"/>
              <a:ext cx="92399" cy="9239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816502" y="3086091"/>
              <a:ext cx="1973580" cy="133985"/>
            </a:xfrm>
            <a:custGeom>
              <a:avLst/>
              <a:gdLst/>
              <a:ahLst/>
              <a:cxnLst/>
              <a:rect l="l" t="t" r="r" b="b"/>
              <a:pathLst>
                <a:path w="1973579" h="133985">
                  <a:moveTo>
                    <a:pt x="1973412" y="133553"/>
                  </a:moveTo>
                  <a:lnTo>
                    <a:pt x="0" y="133553"/>
                  </a:lnTo>
                  <a:lnTo>
                    <a:pt x="0" y="0"/>
                  </a:lnTo>
                  <a:lnTo>
                    <a:pt x="1973412" y="0"/>
                  </a:lnTo>
                  <a:lnTo>
                    <a:pt x="1973412" y="133553"/>
                  </a:lnTo>
                  <a:close/>
                </a:path>
              </a:pathLst>
            </a:custGeom>
            <a:solidFill>
              <a:srgbClr val="085531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8" name="object 8"/>
            <p:cNvSpPr/>
            <p:nvPr/>
          </p:nvSpPr>
          <p:spPr>
            <a:xfrm>
              <a:off x="6816520" y="3086095"/>
              <a:ext cx="0" cy="360045"/>
            </a:xfrm>
            <a:custGeom>
              <a:avLst/>
              <a:gdLst/>
              <a:ahLst/>
              <a:cxnLst/>
              <a:rect l="l" t="t" r="r" b="b"/>
              <a:pathLst>
                <a:path h="360045">
                  <a:moveTo>
                    <a:pt x="0" y="359544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77712" y="3405648"/>
              <a:ext cx="77616" cy="92437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6173751" y="4350184"/>
            <a:ext cx="612140" cy="299226"/>
          </a:xfrm>
          <a:prstGeom prst="rect">
            <a:avLst/>
          </a:prstGeom>
        </p:spPr>
        <p:txBody>
          <a:bodyPr vert="horz" wrap="square" lIns="0" tIns="52492" rIns="0" bIns="0" rtlCol="0">
            <a:spAutoFit/>
          </a:bodyPr>
          <a:lstStyle/>
          <a:p>
            <a:pPr marL="16933">
              <a:spcBef>
                <a:spcPts val="412"/>
              </a:spcBef>
            </a:pPr>
            <a:r>
              <a:rPr sz="1600" b="1" spc="-27" dirty="0">
                <a:latin typeface="Gill Sans MT"/>
                <a:cs typeface="Gill Sans MT"/>
              </a:rPr>
              <a:t>March</a:t>
            </a:r>
            <a:endParaRPr sz="1600" dirty="0">
              <a:latin typeface="Gill Sans MT"/>
              <a:cs typeface="Gill Sans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390921" y="2273639"/>
            <a:ext cx="3260013" cy="1516278"/>
          </a:xfrm>
          <a:prstGeom prst="rect">
            <a:avLst/>
          </a:prstGeom>
        </p:spPr>
        <p:txBody>
          <a:bodyPr vert="horz" wrap="square" lIns="0" tIns="16933" rIns="0" bIns="0" rtlCol="0" anchor="t">
            <a:spAutoFit/>
          </a:bodyPr>
          <a:lstStyle/>
          <a:p>
            <a:pPr marL="16510">
              <a:spcBef>
                <a:spcPts val="133"/>
              </a:spcBef>
            </a:pPr>
            <a:r>
              <a:rPr sz="1600" b="1" spc="-107" dirty="0">
                <a:latin typeface="Gill Sans MT"/>
                <a:cs typeface="Gill Sans MT"/>
              </a:rPr>
              <a:t>Committee</a:t>
            </a:r>
            <a:r>
              <a:rPr sz="1600" b="1" spc="-27" dirty="0">
                <a:latin typeface="Gill Sans MT"/>
                <a:cs typeface="Gill Sans MT"/>
              </a:rPr>
              <a:t> </a:t>
            </a:r>
            <a:r>
              <a:rPr sz="1600" b="1" spc="-13" dirty="0">
                <a:latin typeface="Gill Sans MT"/>
                <a:cs typeface="Gill Sans MT"/>
              </a:rPr>
              <a:t>Decision</a:t>
            </a:r>
            <a:endParaRPr lang="en-US" sz="1600" dirty="0">
              <a:latin typeface="Gill Sans MT"/>
              <a:cs typeface="Gill Sans MT"/>
            </a:endParaRPr>
          </a:p>
          <a:p>
            <a:pPr marL="16510" marR="554990">
              <a:spcBef>
                <a:spcPts val="1287"/>
              </a:spcBef>
            </a:pPr>
            <a:r>
              <a:rPr lang="en-US" sz="1300" spc="80" dirty="0">
                <a:latin typeface="Gill Sans MT"/>
                <a:cs typeface="Gill Sans MT"/>
              </a:rPr>
              <a:t>Emails </a:t>
            </a:r>
            <a:r>
              <a:rPr lang="en-US" sz="1300" dirty="0">
                <a:latin typeface="Gill Sans MT"/>
                <a:cs typeface="Gill Sans MT"/>
              </a:rPr>
              <a:t>will</a:t>
            </a:r>
            <a:r>
              <a:rPr lang="en-US" sz="1300" spc="80" dirty="0">
                <a:latin typeface="Gill Sans MT"/>
                <a:cs typeface="Gill Sans MT"/>
              </a:rPr>
              <a:t> </a:t>
            </a:r>
            <a:r>
              <a:rPr lang="en-US" sz="1300" spc="67" dirty="0">
                <a:latin typeface="Gill Sans MT"/>
                <a:cs typeface="Gill Sans MT"/>
              </a:rPr>
              <a:t>be</a:t>
            </a:r>
            <a:r>
              <a:rPr lang="en-US" sz="1300" spc="80" dirty="0">
                <a:latin typeface="Gill Sans MT"/>
                <a:cs typeface="Gill Sans MT"/>
              </a:rPr>
              <a:t> </a:t>
            </a:r>
            <a:r>
              <a:rPr lang="en-US" sz="1300" spc="67" dirty="0">
                <a:latin typeface="Gill Sans MT"/>
                <a:cs typeface="Gill Sans MT"/>
              </a:rPr>
              <a:t>sent</a:t>
            </a:r>
            <a:r>
              <a:rPr lang="en-US" sz="1300" spc="-27" dirty="0">
                <a:latin typeface="Gill Sans MT"/>
                <a:cs typeface="Gill Sans MT"/>
              </a:rPr>
              <a:t> </a:t>
            </a:r>
            <a:r>
              <a:rPr lang="en-US" sz="1300" dirty="0">
                <a:latin typeface="Gill Sans MT"/>
                <a:cs typeface="Gill Sans MT"/>
              </a:rPr>
              <a:t>notifying</a:t>
            </a:r>
            <a:r>
              <a:rPr lang="en-US" sz="1300" spc="233" dirty="0">
                <a:latin typeface="Gill Sans MT"/>
                <a:cs typeface="Gill Sans MT"/>
              </a:rPr>
              <a:t> </a:t>
            </a:r>
            <a:r>
              <a:rPr lang="en-US" sz="1300" dirty="0">
                <a:latin typeface="Gill Sans MT"/>
                <a:cs typeface="Gill Sans MT"/>
              </a:rPr>
              <a:t>parents</a:t>
            </a:r>
            <a:r>
              <a:rPr lang="en-US" sz="1300" spc="233" dirty="0">
                <a:latin typeface="Gill Sans MT"/>
                <a:cs typeface="Gill Sans MT"/>
              </a:rPr>
              <a:t> </a:t>
            </a:r>
            <a:r>
              <a:rPr lang="en-US" sz="1300" spc="67" dirty="0">
                <a:latin typeface="Gill Sans MT"/>
                <a:cs typeface="Gill Sans MT"/>
              </a:rPr>
              <a:t>of</a:t>
            </a:r>
            <a:r>
              <a:rPr lang="en-US" sz="1300" spc="233" dirty="0">
                <a:latin typeface="Gill Sans MT"/>
                <a:cs typeface="Gill Sans MT"/>
              </a:rPr>
              <a:t> </a:t>
            </a:r>
            <a:r>
              <a:rPr lang="en-US" sz="1300" dirty="0">
                <a:latin typeface="Gill Sans MT"/>
                <a:cs typeface="Gill Sans MT"/>
              </a:rPr>
              <a:t>the</a:t>
            </a:r>
            <a:r>
              <a:rPr lang="en-US" sz="1300" spc="233" dirty="0">
                <a:latin typeface="Gill Sans MT"/>
                <a:cs typeface="Gill Sans MT"/>
              </a:rPr>
              <a:t> </a:t>
            </a:r>
            <a:r>
              <a:rPr lang="en-US" sz="1300" dirty="0">
                <a:latin typeface="Gill Sans MT"/>
                <a:cs typeface="Gill Sans MT"/>
              </a:rPr>
              <a:t>results</a:t>
            </a:r>
            <a:r>
              <a:rPr lang="en-US" sz="1300" spc="233" dirty="0">
                <a:latin typeface="Gill Sans MT"/>
                <a:cs typeface="Gill Sans MT"/>
              </a:rPr>
              <a:t> </a:t>
            </a:r>
            <a:r>
              <a:rPr lang="en-US" sz="1300" spc="33" dirty="0">
                <a:latin typeface="Gill Sans MT"/>
                <a:cs typeface="Gill Sans MT"/>
              </a:rPr>
              <a:t>of </a:t>
            </a:r>
            <a:r>
              <a:rPr lang="en-US" sz="1300" dirty="0">
                <a:latin typeface="Gill Sans MT"/>
                <a:cs typeface="Gill Sans MT"/>
              </a:rPr>
              <a:t>the</a:t>
            </a:r>
            <a:r>
              <a:rPr lang="en-US" sz="1300" spc="313" dirty="0">
                <a:latin typeface="Gill Sans MT"/>
                <a:cs typeface="Gill Sans MT"/>
              </a:rPr>
              <a:t> </a:t>
            </a:r>
            <a:r>
              <a:rPr lang="en-US" sz="1300" dirty="0">
                <a:latin typeface="Gill Sans MT"/>
                <a:cs typeface="Gill Sans MT"/>
              </a:rPr>
              <a:t>identiﬁcation</a:t>
            </a:r>
            <a:r>
              <a:rPr lang="en-US" sz="1300" spc="313" dirty="0">
                <a:latin typeface="Gill Sans MT"/>
                <a:cs typeface="Gill Sans MT"/>
              </a:rPr>
              <a:t> </a:t>
            </a:r>
            <a:r>
              <a:rPr lang="en-US" sz="1300" spc="-13" dirty="0">
                <a:latin typeface="Gill Sans MT"/>
                <a:cs typeface="Gill Sans MT"/>
              </a:rPr>
              <a:t>process.</a:t>
            </a:r>
            <a:endParaRPr lang="en-US" sz="1333" dirty="0">
              <a:latin typeface="Gill Sans MT"/>
              <a:cs typeface="Gill Sans MT"/>
            </a:endParaRPr>
          </a:p>
          <a:p>
            <a:pPr marL="2399030">
              <a:lnSpc>
                <a:spcPts val="1407"/>
              </a:lnSpc>
            </a:pPr>
            <a:r>
              <a:rPr sz="1600" b="1" spc="-27" dirty="0">
                <a:latin typeface="Gill Sans MT"/>
                <a:cs typeface="Gill Sans MT"/>
              </a:rPr>
              <a:t>August</a:t>
            </a:r>
            <a:endParaRPr lang="en-US" sz="1600" dirty="0">
              <a:latin typeface="Gill Sans MT"/>
              <a:cs typeface="Gill Sans MT"/>
            </a:endParaRPr>
          </a:p>
          <a:p>
            <a:pPr marL="2492375">
              <a:spcBef>
                <a:spcPts val="280"/>
              </a:spcBef>
            </a:pPr>
            <a:r>
              <a:rPr sz="1600" b="1" spc="-27" dirty="0">
                <a:latin typeface="Gill Sans MT"/>
                <a:cs typeface="Gill Sans MT"/>
              </a:rPr>
              <a:t>202</a:t>
            </a:r>
            <a:r>
              <a:rPr lang="en-US" sz="1600" b="1" spc="-27" dirty="0">
                <a:latin typeface="Gill Sans MT"/>
                <a:cs typeface="Gill Sans MT"/>
              </a:rPr>
              <a:t>5</a:t>
            </a:r>
            <a:endParaRPr lang="en-US" sz="1600" dirty="0">
              <a:latin typeface="Gill Sans MT"/>
              <a:cs typeface="Gill Sans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041062" y="4757565"/>
            <a:ext cx="2175085" cy="125051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600" b="1" spc="-27" dirty="0">
                <a:latin typeface="Gill Sans MT"/>
                <a:cs typeface="Gill Sans MT"/>
              </a:rPr>
              <a:t>Service</a:t>
            </a:r>
            <a:r>
              <a:rPr sz="1600" b="1" spc="-53" dirty="0">
                <a:latin typeface="Gill Sans MT"/>
                <a:cs typeface="Gill Sans MT"/>
              </a:rPr>
              <a:t> </a:t>
            </a:r>
            <a:r>
              <a:rPr sz="1600" b="1" spc="-13" dirty="0">
                <a:latin typeface="Gill Sans MT"/>
                <a:cs typeface="Gill Sans MT"/>
              </a:rPr>
              <a:t>Begins</a:t>
            </a:r>
            <a:endParaRPr sz="1600" dirty="0">
              <a:latin typeface="Gill Sans MT"/>
              <a:cs typeface="Gill Sans MT"/>
            </a:endParaRPr>
          </a:p>
          <a:p>
            <a:pPr marL="16933" marR="6773">
              <a:spcBef>
                <a:spcPts val="1287"/>
              </a:spcBef>
            </a:pPr>
            <a:r>
              <a:rPr sz="1333" spc="67" dirty="0">
                <a:latin typeface="Gill Sans MT"/>
                <a:cs typeface="Gill Sans MT"/>
              </a:rPr>
              <a:t>Students</a:t>
            </a:r>
            <a:r>
              <a:rPr sz="1333" spc="160" dirty="0">
                <a:latin typeface="Gill Sans MT"/>
                <a:cs typeface="Gill Sans MT"/>
              </a:rPr>
              <a:t> </a:t>
            </a:r>
            <a:r>
              <a:rPr sz="1333" dirty="0">
                <a:latin typeface="Gill Sans MT"/>
                <a:cs typeface="Gill Sans MT"/>
              </a:rPr>
              <a:t>identiﬁed</a:t>
            </a:r>
            <a:r>
              <a:rPr sz="1333" spc="167" dirty="0">
                <a:latin typeface="Gill Sans MT"/>
                <a:cs typeface="Gill Sans MT"/>
              </a:rPr>
              <a:t> </a:t>
            </a:r>
            <a:r>
              <a:rPr sz="1333" spc="120" dirty="0">
                <a:latin typeface="Gill Sans MT"/>
                <a:cs typeface="Gill Sans MT"/>
              </a:rPr>
              <a:t>as </a:t>
            </a:r>
            <a:r>
              <a:rPr sz="1333" dirty="0">
                <a:latin typeface="Gill Sans MT"/>
                <a:cs typeface="Gill Sans MT"/>
              </a:rPr>
              <a:t>gifted/talented</a:t>
            </a:r>
            <a:r>
              <a:rPr sz="1333" spc="627" dirty="0">
                <a:latin typeface="Gill Sans MT"/>
                <a:cs typeface="Gill Sans MT"/>
              </a:rPr>
              <a:t> </a:t>
            </a:r>
            <a:r>
              <a:rPr sz="1333" dirty="0">
                <a:latin typeface="Gill Sans MT"/>
                <a:cs typeface="Gill Sans MT"/>
              </a:rPr>
              <a:t>in</a:t>
            </a:r>
            <a:r>
              <a:rPr sz="1333" spc="627" dirty="0">
                <a:latin typeface="Gill Sans MT"/>
                <a:cs typeface="Gill Sans MT"/>
              </a:rPr>
              <a:t> </a:t>
            </a:r>
            <a:r>
              <a:rPr sz="1333" dirty="0">
                <a:latin typeface="Gill Sans MT"/>
                <a:cs typeface="Gill Sans MT"/>
              </a:rPr>
              <a:t>202</a:t>
            </a:r>
            <a:r>
              <a:rPr lang="en-US" sz="1333" dirty="0">
                <a:latin typeface="Gill Sans MT"/>
                <a:cs typeface="Gill Sans MT"/>
              </a:rPr>
              <a:t>4-2025</a:t>
            </a:r>
            <a:r>
              <a:rPr sz="1333" spc="-27" dirty="0">
                <a:latin typeface="Gill Sans MT"/>
                <a:cs typeface="Gill Sans MT"/>
              </a:rPr>
              <a:t> </a:t>
            </a:r>
            <a:r>
              <a:rPr sz="1333" dirty="0">
                <a:latin typeface="Gill Sans MT"/>
                <a:cs typeface="Gill Sans MT"/>
              </a:rPr>
              <a:t>will</a:t>
            </a:r>
            <a:r>
              <a:rPr sz="1333" spc="73" dirty="0">
                <a:latin typeface="Gill Sans MT"/>
                <a:cs typeface="Gill Sans MT"/>
              </a:rPr>
              <a:t> </a:t>
            </a:r>
            <a:r>
              <a:rPr sz="1333" dirty="0">
                <a:latin typeface="Gill Sans MT"/>
                <a:cs typeface="Gill Sans MT"/>
              </a:rPr>
              <a:t>receive</a:t>
            </a:r>
            <a:r>
              <a:rPr sz="1333" spc="80" dirty="0">
                <a:latin typeface="Gill Sans MT"/>
                <a:cs typeface="Gill Sans MT"/>
              </a:rPr>
              <a:t> </a:t>
            </a:r>
            <a:r>
              <a:rPr sz="1333" spc="67" dirty="0">
                <a:latin typeface="Gill Sans MT"/>
                <a:cs typeface="Gill Sans MT"/>
              </a:rPr>
              <a:t>gifted</a:t>
            </a:r>
            <a:r>
              <a:rPr sz="1333" spc="80" dirty="0">
                <a:latin typeface="Gill Sans MT"/>
                <a:cs typeface="Gill Sans MT"/>
              </a:rPr>
              <a:t> </a:t>
            </a:r>
            <a:r>
              <a:rPr sz="1333" spc="53" dirty="0">
                <a:latin typeface="Gill Sans MT"/>
                <a:cs typeface="Gill Sans MT"/>
              </a:rPr>
              <a:t>services </a:t>
            </a:r>
            <a:r>
              <a:rPr sz="1333" spc="73" dirty="0">
                <a:latin typeface="Gill Sans MT"/>
                <a:cs typeface="Gill Sans MT"/>
              </a:rPr>
              <a:t>beginning</a:t>
            </a:r>
            <a:r>
              <a:rPr sz="1333" spc="152" dirty="0">
                <a:latin typeface="Gill Sans MT"/>
                <a:cs typeface="Gill Sans MT"/>
              </a:rPr>
              <a:t> </a:t>
            </a:r>
            <a:r>
              <a:rPr sz="1333" dirty="0">
                <a:latin typeface="Gill Sans MT"/>
                <a:cs typeface="Gill Sans MT"/>
              </a:rPr>
              <a:t>in</a:t>
            </a:r>
            <a:r>
              <a:rPr sz="1333" spc="152" dirty="0">
                <a:latin typeface="Gill Sans MT"/>
                <a:cs typeface="Gill Sans MT"/>
              </a:rPr>
              <a:t> </a:t>
            </a:r>
            <a:r>
              <a:rPr sz="1333" dirty="0">
                <a:latin typeface="Gill Sans MT"/>
                <a:cs typeface="Gill Sans MT"/>
              </a:rPr>
              <a:t>202</a:t>
            </a:r>
            <a:r>
              <a:rPr lang="en-US" sz="1333" dirty="0">
                <a:latin typeface="Gill Sans MT"/>
                <a:cs typeface="Gill Sans MT"/>
              </a:rPr>
              <a:t>5-2026</a:t>
            </a:r>
            <a:r>
              <a:rPr sz="1333" spc="-13" dirty="0">
                <a:latin typeface="Gill Sans MT"/>
                <a:cs typeface="Gill Sans MT"/>
              </a:rPr>
              <a:t>.</a:t>
            </a:r>
            <a:endParaRPr sz="1333" dirty="0">
              <a:latin typeface="Gill Sans MT"/>
              <a:cs typeface="Gill Sans MT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836401" y="3742918"/>
            <a:ext cx="5612553" cy="922020"/>
            <a:chOff x="627300" y="2807188"/>
            <a:chExt cx="4209415" cy="691515"/>
          </a:xfrm>
        </p:grpSpPr>
        <p:sp>
          <p:nvSpPr>
            <p:cNvPr id="14" name="object 14"/>
            <p:cNvSpPr/>
            <p:nvPr/>
          </p:nvSpPr>
          <p:spPr>
            <a:xfrm>
              <a:off x="684532" y="3086598"/>
              <a:ext cx="2173605" cy="133985"/>
            </a:xfrm>
            <a:custGeom>
              <a:avLst/>
              <a:gdLst/>
              <a:ahLst/>
              <a:cxnLst/>
              <a:rect l="l" t="t" r="r" b="b"/>
              <a:pathLst>
                <a:path w="2173605" h="133985">
                  <a:moveTo>
                    <a:pt x="2173236" y="133499"/>
                  </a:moveTo>
                  <a:lnTo>
                    <a:pt x="0" y="133499"/>
                  </a:lnTo>
                  <a:lnTo>
                    <a:pt x="0" y="0"/>
                  </a:lnTo>
                  <a:lnTo>
                    <a:pt x="2173236" y="0"/>
                  </a:lnTo>
                  <a:lnTo>
                    <a:pt x="2173236" y="133499"/>
                  </a:lnTo>
                  <a:close/>
                </a:path>
              </a:pathLst>
            </a:custGeom>
            <a:solidFill>
              <a:srgbClr val="0D9453"/>
            </a:solidFill>
          </p:spPr>
          <p:txBody>
            <a:bodyPr wrap="square" lIns="0" tIns="0" rIns="0" bIns="0" rtlCol="0"/>
            <a:lstStyle/>
            <a:p>
              <a:endParaRPr sz="2400">
                <a:solidFill>
                  <a:srgbClr val="C00000"/>
                </a:solidFill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678568" y="2859613"/>
              <a:ext cx="0" cy="359410"/>
            </a:xfrm>
            <a:custGeom>
              <a:avLst/>
              <a:gdLst/>
              <a:ahLst/>
              <a:cxnLst/>
              <a:rect l="l" t="t" r="r" b="b"/>
              <a:pathLst>
                <a:path h="359410">
                  <a:moveTo>
                    <a:pt x="0" y="0"/>
                  </a:moveTo>
                  <a:lnTo>
                    <a:pt x="0" y="359399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7300" y="2807188"/>
              <a:ext cx="102536" cy="92399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2878002" y="3086601"/>
              <a:ext cx="1958975" cy="133985"/>
            </a:xfrm>
            <a:custGeom>
              <a:avLst/>
              <a:gdLst/>
              <a:ahLst/>
              <a:cxnLst/>
              <a:rect l="l" t="t" r="r" b="b"/>
              <a:pathLst>
                <a:path w="1958975" h="133985">
                  <a:moveTo>
                    <a:pt x="1958400" y="133499"/>
                  </a:moveTo>
                  <a:lnTo>
                    <a:pt x="0" y="133499"/>
                  </a:lnTo>
                  <a:lnTo>
                    <a:pt x="0" y="0"/>
                  </a:lnTo>
                  <a:lnTo>
                    <a:pt x="1958400" y="0"/>
                  </a:lnTo>
                  <a:lnTo>
                    <a:pt x="1958400" y="133499"/>
                  </a:lnTo>
                  <a:close/>
                </a:path>
              </a:pathLst>
            </a:custGeom>
            <a:solidFill>
              <a:srgbClr val="085531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8" name="object 18"/>
            <p:cNvSpPr/>
            <p:nvPr/>
          </p:nvSpPr>
          <p:spPr>
            <a:xfrm>
              <a:off x="2882323" y="3086593"/>
              <a:ext cx="0" cy="359410"/>
            </a:xfrm>
            <a:custGeom>
              <a:avLst/>
              <a:gdLst/>
              <a:ahLst/>
              <a:cxnLst/>
              <a:rect l="l" t="t" r="r" b="b"/>
              <a:pathLst>
                <a:path h="359410">
                  <a:moveTo>
                    <a:pt x="0" y="359399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36122" y="3406018"/>
              <a:ext cx="92399" cy="92399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600958" y="4385769"/>
            <a:ext cx="814493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600" b="1" spc="-40" dirty="0">
                <a:latin typeface="Gill Sans MT"/>
                <a:cs typeface="Gill Sans MT"/>
              </a:rPr>
              <a:t>August</a:t>
            </a:r>
            <a:r>
              <a:rPr sz="1600" b="1" spc="-47" dirty="0">
                <a:latin typeface="Gill Sans MT"/>
                <a:cs typeface="Gill Sans MT"/>
              </a:rPr>
              <a:t> </a:t>
            </a:r>
            <a:r>
              <a:rPr sz="1600" b="1" spc="13" dirty="0">
                <a:latin typeface="Gill Sans MT"/>
                <a:cs typeface="Gill Sans MT"/>
              </a:rPr>
              <a:t>-</a:t>
            </a:r>
            <a:endParaRPr sz="1600">
              <a:latin typeface="Gill Sans MT"/>
              <a:cs typeface="Gill Sans M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90775" y="4665169"/>
            <a:ext cx="1034627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600" b="1" spc="-60" dirty="0">
                <a:latin typeface="Gill Sans MT"/>
                <a:cs typeface="Gill Sans MT"/>
              </a:rPr>
              <a:t>September</a:t>
            </a:r>
            <a:endParaRPr sz="1600">
              <a:latin typeface="Gill Sans MT"/>
              <a:cs typeface="Gill Sans M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48101" y="2349839"/>
            <a:ext cx="2760980" cy="84027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600" b="1" spc="-13" dirty="0">
                <a:latin typeface="Gill Sans MT"/>
                <a:cs typeface="Gill Sans MT"/>
              </a:rPr>
              <a:t>Referrals</a:t>
            </a:r>
            <a:endParaRPr sz="1600" dirty="0">
              <a:latin typeface="Gill Sans MT"/>
              <a:cs typeface="Gill Sans MT"/>
            </a:endParaRPr>
          </a:p>
          <a:p>
            <a:pPr marL="16933" marR="6773">
              <a:spcBef>
                <a:spcPts val="1287"/>
              </a:spcBef>
            </a:pPr>
            <a:r>
              <a:rPr sz="1333" dirty="0">
                <a:latin typeface="Gill Sans MT"/>
                <a:cs typeface="Gill Sans MT"/>
              </a:rPr>
              <a:t>Referrals</a:t>
            </a:r>
            <a:r>
              <a:rPr sz="1333" spc="127" dirty="0">
                <a:latin typeface="Gill Sans MT"/>
                <a:cs typeface="Gill Sans MT"/>
              </a:rPr>
              <a:t> </a:t>
            </a:r>
            <a:r>
              <a:rPr sz="1333" dirty="0">
                <a:latin typeface="Gill Sans MT"/>
                <a:cs typeface="Gill Sans MT"/>
              </a:rPr>
              <a:t>are</a:t>
            </a:r>
            <a:r>
              <a:rPr sz="1333" spc="133" dirty="0">
                <a:latin typeface="Gill Sans MT"/>
                <a:cs typeface="Gill Sans MT"/>
              </a:rPr>
              <a:t> </a:t>
            </a:r>
            <a:r>
              <a:rPr sz="1333" spc="67" dirty="0">
                <a:latin typeface="Gill Sans MT"/>
                <a:cs typeface="Gill Sans MT"/>
              </a:rPr>
              <a:t>accepted</a:t>
            </a:r>
            <a:r>
              <a:rPr sz="1333" spc="133" dirty="0">
                <a:latin typeface="Gill Sans MT"/>
                <a:cs typeface="Gill Sans MT"/>
              </a:rPr>
              <a:t> </a:t>
            </a:r>
            <a:r>
              <a:rPr sz="1333" dirty="0">
                <a:latin typeface="Gill Sans MT"/>
                <a:cs typeface="Gill Sans MT"/>
              </a:rPr>
              <a:t>from</a:t>
            </a:r>
            <a:r>
              <a:rPr sz="1333" spc="133" dirty="0">
                <a:latin typeface="Gill Sans MT"/>
                <a:cs typeface="Gill Sans MT"/>
              </a:rPr>
              <a:t> </a:t>
            </a:r>
            <a:r>
              <a:rPr sz="1333" spc="-13" dirty="0">
                <a:latin typeface="Gill Sans MT"/>
                <a:cs typeface="Gill Sans MT"/>
              </a:rPr>
              <a:t>parents, </a:t>
            </a:r>
            <a:r>
              <a:rPr sz="1333" dirty="0">
                <a:latin typeface="Gill Sans MT"/>
                <a:cs typeface="Gill Sans MT"/>
              </a:rPr>
              <a:t>teachers,</a:t>
            </a:r>
            <a:r>
              <a:rPr sz="1333" spc="233" dirty="0">
                <a:latin typeface="Gill Sans MT"/>
                <a:cs typeface="Gill Sans MT"/>
              </a:rPr>
              <a:t> </a:t>
            </a:r>
            <a:r>
              <a:rPr sz="1333" spc="87" dirty="0">
                <a:latin typeface="Gill Sans MT"/>
                <a:cs typeface="Gill Sans MT"/>
              </a:rPr>
              <a:t>and</a:t>
            </a:r>
            <a:r>
              <a:rPr sz="1333" spc="240" dirty="0">
                <a:latin typeface="Gill Sans MT"/>
                <a:cs typeface="Gill Sans MT"/>
              </a:rPr>
              <a:t> </a:t>
            </a:r>
            <a:r>
              <a:rPr sz="1333" dirty="0">
                <a:latin typeface="Gill Sans MT"/>
                <a:cs typeface="Gill Sans MT"/>
              </a:rPr>
              <a:t>students.</a:t>
            </a:r>
            <a:r>
              <a:rPr sz="1333" spc="187" dirty="0">
                <a:latin typeface="Gill Sans MT"/>
                <a:cs typeface="Gill Sans MT"/>
              </a:rPr>
              <a:t> </a:t>
            </a:r>
            <a:endParaRPr sz="1333" dirty="0">
              <a:latin typeface="Gill Sans MT"/>
              <a:cs typeface="Gill Sans M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802582" y="3355678"/>
            <a:ext cx="1363778" cy="56160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75351" marR="6773" indent="-59265">
              <a:lnSpc>
                <a:spcPct val="114599"/>
              </a:lnSpc>
              <a:spcBef>
                <a:spcPts val="133"/>
              </a:spcBef>
            </a:pPr>
            <a:r>
              <a:rPr sz="1600" b="1" spc="-100" dirty="0">
                <a:latin typeface="Gill Sans MT"/>
                <a:cs typeface="Gill Sans MT"/>
              </a:rPr>
              <a:t>October</a:t>
            </a:r>
            <a:r>
              <a:rPr sz="1600" b="1" spc="-33" dirty="0">
                <a:latin typeface="Gill Sans MT"/>
                <a:cs typeface="Gill Sans MT"/>
              </a:rPr>
              <a:t> </a:t>
            </a:r>
            <a:r>
              <a:rPr sz="1600" b="1" spc="13" dirty="0">
                <a:latin typeface="Gill Sans MT"/>
                <a:cs typeface="Gill Sans MT"/>
              </a:rPr>
              <a:t>- </a:t>
            </a:r>
            <a:r>
              <a:rPr lang="en-US" sz="1600" b="1" spc="-13" dirty="0">
                <a:latin typeface="Gill Sans MT"/>
                <a:cs typeface="Gill Sans MT"/>
              </a:rPr>
              <a:t>November</a:t>
            </a:r>
            <a:endParaRPr sz="1600" dirty="0">
              <a:latin typeface="Gill Sans MT"/>
              <a:cs typeface="Gill Sans M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777901" y="4758008"/>
            <a:ext cx="717127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600" b="1" spc="-33" dirty="0">
                <a:latin typeface="Gill Sans MT"/>
                <a:cs typeface="Gill Sans MT"/>
              </a:rPr>
              <a:t>Testing</a:t>
            </a:r>
            <a:endParaRPr sz="1600">
              <a:latin typeface="Gill Sans MT"/>
              <a:cs typeface="Gill Sans M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777900" y="5165762"/>
            <a:ext cx="1902810" cy="42733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>
              <a:spcBef>
                <a:spcPts val="133"/>
              </a:spcBef>
            </a:pPr>
            <a:r>
              <a:rPr sz="1333" spc="67" dirty="0">
                <a:latin typeface="Gill Sans MT"/>
                <a:cs typeface="Gill Sans MT"/>
              </a:rPr>
              <a:t>Students</a:t>
            </a:r>
            <a:r>
              <a:rPr sz="1333" spc="500" dirty="0">
                <a:latin typeface="Gill Sans MT"/>
                <a:cs typeface="Gill Sans MT"/>
              </a:rPr>
              <a:t> </a:t>
            </a:r>
            <a:r>
              <a:rPr sz="1333" dirty="0">
                <a:latin typeface="Gill Sans MT"/>
                <a:cs typeface="Gill Sans MT"/>
              </a:rPr>
              <a:t>with</a:t>
            </a:r>
            <a:r>
              <a:rPr sz="1333" spc="67" dirty="0">
                <a:latin typeface="Gill Sans MT"/>
                <a:cs typeface="Gill Sans MT"/>
              </a:rPr>
              <a:t> </a:t>
            </a:r>
            <a:r>
              <a:rPr sz="1333" spc="152" dirty="0">
                <a:latin typeface="Gill Sans MT"/>
                <a:cs typeface="Gill Sans MT"/>
              </a:rPr>
              <a:t>a</a:t>
            </a:r>
            <a:r>
              <a:rPr sz="1333" spc="67" dirty="0">
                <a:latin typeface="Gill Sans MT"/>
                <a:cs typeface="Gill Sans MT"/>
              </a:rPr>
              <a:t> </a:t>
            </a:r>
            <a:r>
              <a:rPr sz="1333" dirty="0">
                <a:latin typeface="Gill Sans MT"/>
                <a:cs typeface="Gill Sans MT"/>
              </a:rPr>
              <a:t>Parent</a:t>
            </a:r>
            <a:r>
              <a:rPr sz="1333" spc="60" dirty="0">
                <a:latin typeface="Gill Sans MT"/>
                <a:cs typeface="Gill Sans MT"/>
              </a:rPr>
              <a:t> </a:t>
            </a:r>
            <a:r>
              <a:rPr sz="1333" dirty="0">
                <a:latin typeface="Gill Sans MT"/>
                <a:cs typeface="Gill Sans MT"/>
              </a:rPr>
              <a:t>Consent</a:t>
            </a:r>
            <a:r>
              <a:rPr sz="1333" spc="67" dirty="0">
                <a:latin typeface="Gill Sans MT"/>
                <a:cs typeface="Gill Sans MT"/>
              </a:rPr>
              <a:t> </a:t>
            </a:r>
            <a:r>
              <a:rPr sz="1333" spc="-27" dirty="0">
                <a:latin typeface="Gill Sans MT"/>
                <a:cs typeface="Gill Sans MT"/>
              </a:rPr>
              <a:t>will </a:t>
            </a:r>
            <a:r>
              <a:rPr sz="1333" dirty="0">
                <a:latin typeface="Gill Sans MT"/>
                <a:cs typeface="Gill Sans MT"/>
              </a:rPr>
              <a:t>take</a:t>
            </a:r>
            <a:r>
              <a:rPr sz="1333" spc="20" dirty="0">
                <a:latin typeface="Gill Sans MT"/>
                <a:cs typeface="Gill Sans MT"/>
              </a:rPr>
              <a:t> </a:t>
            </a:r>
            <a:r>
              <a:rPr sz="1333" spc="-13" dirty="0" err="1">
                <a:latin typeface="Gill Sans MT"/>
                <a:cs typeface="Gill Sans MT"/>
              </a:rPr>
              <a:t>CogAT</a:t>
            </a:r>
            <a:r>
              <a:rPr sz="1333" spc="-13" dirty="0">
                <a:latin typeface="Gill Sans MT"/>
                <a:cs typeface="Gill Sans MT"/>
              </a:rPr>
              <a:t>.</a:t>
            </a:r>
            <a:endParaRPr sz="1333" dirty="0">
              <a:latin typeface="Gill Sans MT"/>
              <a:cs typeface="Gill Sans MT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11D5E1D-8430-7F1A-ABB5-FBD6F490DBA3}"/>
              </a:ext>
            </a:extLst>
          </p:cNvPr>
          <p:cNvSpPr/>
          <p:nvPr/>
        </p:nvSpPr>
        <p:spPr>
          <a:xfrm>
            <a:off x="3048" y="-21446"/>
            <a:ext cx="12188952" cy="901700"/>
          </a:xfrm>
          <a:prstGeom prst="rect">
            <a:avLst/>
          </a:prstGeom>
          <a:gradFill flip="none" rotWithShape="1">
            <a:gsLst>
              <a:gs pos="0">
                <a:srgbClr val="8F2827">
                  <a:shade val="30000"/>
                  <a:satMod val="115000"/>
                </a:srgbClr>
              </a:gs>
              <a:gs pos="50000">
                <a:srgbClr val="8F2827">
                  <a:shade val="67500"/>
                  <a:satMod val="115000"/>
                </a:srgbClr>
              </a:gs>
              <a:gs pos="100000">
                <a:srgbClr val="8F2827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gradFill flip="none" rotWithShape="1">
                <a:gsLst>
                  <a:gs pos="0">
                    <a:srgbClr val="8F2827">
                      <a:shade val="30000"/>
                      <a:satMod val="115000"/>
                    </a:srgbClr>
                  </a:gs>
                  <a:gs pos="50000">
                    <a:srgbClr val="8F2827">
                      <a:shade val="67500"/>
                      <a:satMod val="115000"/>
                    </a:srgbClr>
                  </a:gs>
                  <a:gs pos="100000">
                    <a:srgbClr val="8F2827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285750" y="904588"/>
            <a:ext cx="12005860" cy="693446"/>
          </a:xfrm>
          <a:prstGeom prst="rect">
            <a:avLst/>
          </a:prstGeom>
        </p:spPr>
        <p:txBody>
          <a:bodyPr vert="horz" wrap="square" lIns="0" tIns="138100" rIns="0" bIns="0" rtlCol="0" anchor="ctr">
            <a:spAutoFit/>
          </a:bodyPr>
          <a:lstStyle/>
          <a:p>
            <a:pPr marL="1877860">
              <a:lnSpc>
                <a:spcPct val="100000"/>
              </a:lnSpc>
              <a:spcBef>
                <a:spcPts val="133"/>
              </a:spcBef>
            </a:pPr>
            <a:r>
              <a:rPr sz="3600" dirty="0">
                <a:solidFill>
                  <a:schemeClr val="tx1"/>
                </a:solidFill>
              </a:rPr>
              <a:t>Identiﬁcation</a:t>
            </a:r>
            <a:r>
              <a:rPr sz="3600" spc="140" dirty="0">
                <a:solidFill>
                  <a:schemeClr val="tx1"/>
                </a:solidFill>
              </a:rPr>
              <a:t> </a:t>
            </a:r>
            <a:r>
              <a:rPr sz="3600" dirty="0">
                <a:solidFill>
                  <a:schemeClr val="tx1"/>
                </a:solidFill>
              </a:rPr>
              <a:t>Timeline</a:t>
            </a:r>
            <a:r>
              <a:rPr lang="en-US" sz="3600" dirty="0">
                <a:solidFill>
                  <a:schemeClr val="tx1"/>
                </a:solidFill>
              </a:rPr>
              <a:t>-Fall Referrals</a:t>
            </a:r>
            <a:r>
              <a:rPr sz="3600" spc="140" dirty="0">
                <a:solidFill>
                  <a:schemeClr val="tx1"/>
                </a:solidFill>
              </a:rPr>
              <a:t> </a:t>
            </a:r>
            <a:r>
              <a:rPr sz="3600" spc="-80" dirty="0">
                <a:solidFill>
                  <a:schemeClr val="tx1"/>
                </a:solidFill>
              </a:rPr>
              <a:t>(</a:t>
            </a:r>
            <a:r>
              <a:rPr sz="3600" b="1" spc="-80" dirty="0">
                <a:solidFill>
                  <a:schemeClr val="tx1"/>
                </a:solidFill>
              </a:rPr>
              <a:t>Gr.</a:t>
            </a:r>
            <a:r>
              <a:rPr sz="3600" b="1" spc="200" dirty="0">
                <a:solidFill>
                  <a:schemeClr val="tx1"/>
                </a:solidFill>
              </a:rPr>
              <a:t> </a:t>
            </a:r>
            <a:r>
              <a:rPr sz="3600" b="1" spc="193" dirty="0">
                <a:solidFill>
                  <a:schemeClr val="tx1"/>
                </a:solidFill>
              </a:rPr>
              <a:t>1-</a:t>
            </a:r>
            <a:r>
              <a:rPr sz="3600" b="1" spc="100" dirty="0">
                <a:solidFill>
                  <a:schemeClr val="tx1"/>
                </a:solidFill>
              </a:rPr>
              <a:t>11</a:t>
            </a:r>
            <a:r>
              <a:rPr sz="3600" spc="100" dirty="0">
                <a:solidFill>
                  <a:schemeClr val="tx1"/>
                </a:solidFill>
              </a:rPr>
              <a:t>)</a:t>
            </a:r>
            <a:endParaRPr sz="3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6393821" y="3742921"/>
            <a:ext cx="5326380" cy="922020"/>
            <a:chOff x="4795365" y="2807190"/>
            <a:chExt cx="3994785" cy="691515"/>
          </a:xfrm>
        </p:grpSpPr>
        <p:sp>
          <p:nvSpPr>
            <p:cNvPr id="4" name="object 4"/>
            <p:cNvSpPr/>
            <p:nvPr/>
          </p:nvSpPr>
          <p:spPr>
            <a:xfrm>
              <a:off x="4836351" y="3086601"/>
              <a:ext cx="1958975" cy="133985"/>
            </a:xfrm>
            <a:custGeom>
              <a:avLst/>
              <a:gdLst/>
              <a:ahLst/>
              <a:cxnLst/>
              <a:rect l="l" t="t" r="r" b="b"/>
              <a:pathLst>
                <a:path w="1958975" h="133985">
                  <a:moveTo>
                    <a:pt x="1958399" y="133499"/>
                  </a:moveTo>
                  <a:lnTo>
                    <a:pt x="0" y="133499"/>
                  </a:lnTo>
                  <a:lnTo>
                    <a:pt x="0" y="0"/>
                  </a:lnTo>
                  <a:lnTo>
                    <a:pt x="1958399" y="0"/>
                  </a:lnTo>
                  <a:lnTo>
                    <a:pt x="1958399" y="133499"/>
                  </a:lnTo>
                  <a:close/>
                </a:path>
              </a:pathLst>
            </a:custGeom>
            <a:solidFill>
              <a:srgbClr val="0D9453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" name="object 5"/>
            <p:cNvSpPr/>
            <p:nvPr/>
          </p:nvSpPr>
          <p:spPr>
            <a:xfrm>
              <a:off x="4841565" y="2859615"/>
              <a:ext cx="0" cy="359410"/>
            </a:xfrm>
            <a:custGeom>
              <a:avLst/>
              <a:gdLst/>
              <a:ahLst/>
              <a:cxnLst/>
              <a:rect l="l" t="t" r="r" b="b"/>
              <a:pathLst>
                <a:path h="359410">
                  <a:moveTo>
                    <a:pt x="0" y="0"/>
                  </a:moveTo>
                  <a:lnTo>
                    <a:pt x="0" y="359399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95365" y="2807190"/>
              <a:ext cx="92399" cy="9239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816502" y="3086091"/>
              <a:ext cx="1973580" cy="133985"/>
            </a:xfrm>
            <a:custGeom>
              <a:avLst/>
              <a:gdLst/>
              <a:ahLst/>
              <a:cxnLst/>
              <a:rect l="l" t="t" r="r" b="b"/>
              <a:pathLst>
                <a:path w="1973579" h="133985">
                  <a:moveTo>
                    <a:pt x="1973412" y="133553"/>
                  </a:moveTo>
                  <a:lnTo>
                    <a:pt x="0" y="133553"/>
                  </a:lnTo>
                  <a:lnTo>
                    <a:pt x="0" y="0"/>
                  </a:lnTo>
                  <a:lnTo>
                    <a:pt x="1973412" y="0"/>
                  </a:lnTo>
                  <a:lnTo>
                    <a:pt x="1973412" y="133553"/>
                  </a:lnTo>
                  <a:close/>
                </a:path>
              </a:pathLst>
            </a:custGeom>
            <a:solidFill>
              <a:srgbClr val="085531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8" name="object 8"/>
            <p:cNvSpPr/>
            <p:nvPr/>
          </p:nvSpPr>
          <p:spPr>
            <a:xfrm>
              <a:off x="6816520" y="3086095"/>
              <a:ext cx="0" cy="360045"/>
            </a:xfrm>
            <a:custGeom>
              <a:avLst/>
              <a:gdLst/>
              <a:ahLst/>
              <a:cxnLst/>
              <a:rect l="l" t="t" r="r" b="b"/>
              <a:pathLst>
                <a:path h="360045">
                  <a:moveTo>
                    <a:pt x="0" y="359544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77712" y="3405648"/>
              <a:ext cx="77616" cy="92437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5726076" y="4388284"/>
            <a:ext cx="1450340" cy="299226"/>
          </a:xfrm>
          <a:prstGeom prst="rect">
            <a:avLst/>
          </a:prstGeom>
        </p:spPr>
        <p:txBody>
          <a:bodyPr vert="horz" wrap="square" lIns="0" tIns="52492" rIns="0" bIns="0" rtlCol="0" anchor="t">
            <a:spAutoFit/>
          </a:bodyPr>
          <a:lstStyle/>
          <a:p>
            <a:pPr marL="16510" algn="ctr">
              <a:spcBef>
                <a:spcPts val="412"/>
              </a:spcBef>
            </a:pPr>
            <a:r>
              <a:rPr sz="1600" b="1" spc="-27" dirty="0">
                <a:latin typeface="Gill Sans MT"/>
                <a:cs typeface="Gill Sans MT"/>
              </a:rPr>
              <a:t>March</a:t>
            </a:r>
            <a:r>
              <a:rPr lang="en-US" sz="1600" b="1" spc="-27" dirty="0">
                <a:latin typeface="Gill Sans MT"/>
                <a:cs typeface="Gill Sans MT"/>
              </a:rPr>
              <a:t> </a:t>
            </a:r>
            <a:r>
              <a:rPr lang="en-US" sz="1600" b="1" spc="-60" dirty="0">
                <a:latin typeface="Gill Sans MT"/>
                <a:cs typeface="Gill Sans MT"/>
              </a:rPr>
              <a:t>1, 2025</a:t>
            </a:r>
            <a:endParaRPr lang="en-US" sz="1600" dirty="0">
              <a:latin typeface="Gill Sans MT"/>
              <a:cs typeface="Gill Sans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438547" y="2349839"/>
            <a:ext cx="3068320" cy="1509623"/>
          </a:xfrm>
          <a:prstGeom prst="rect">
            <a:avLst/>
          </a:prstGeom>
        </p:spPr>
        <p:txBody>
          <a:bodyPr vert="horz" wrap="square" lIns="0" tIns="16933" rIns="0" bIns="0" rtlCol="0" anchor="t">
            <a:spAutoFit/>
          </a:bodyPr>
          <a:lstStyle/>
          <a:p>
            <a:pPr marL="16510">
              <a:spcBef>
                <a:spcPts val="133"/>
              </a:spcBef>
            </a:pPr>
            <a:r>
              <a:rPr sz="1600" b="1" spc="-107" dirty="0">
                <a:latin typeface="Gill Sans MT"/>
                <a:cs typeface="Gill Sans MT"/>
              </a:rPr>
              <a:t>Committee</a:t>
            </a:r>
            <a:r>
              <a:rPr sz="1600" b="1" spc="-27" dirty="0">
                <a:latin typeface="Gill Sans MT"/>
                <a:cs typeface="Gill Sans MT"/>
              </a:rPr>
              <a:t> </a:t>
            </a:r>
            <a:r>
              <a:rPr sz="1600" b="1" spc="-13" dirty="0">
                <a:latin typeface="Gill Sans MT"/>
                <a:cs typeface="Gill Sans MT"/>
              </a:rPr>
              <a:t>Decision</a:t>
            </a:r>
            <a:endParaRPr lang="en-US" sz="1600" dirty="0">
              <a:latin typeface="Gill Sans MT"/>
              <a:cs typeface="Gill Sans MT"/>
            </a:endParaRPr>
          </a:p>
          <a:p>
            <a:pPr marL="16510" marR="554990">
              <a:spcBef>
                <a:spcPts val="1287"/>
              </a:spcBef>
            </a:pPr>
            <a:r>
              <a:rPr lang="en-US" sz="1333" spc="80" dirty="0">
                <a:latin typeface="Gill Sans MT"/>
                <a:cs typeface="Gill Sans MT"/>
              </a:rPr>
              <a:t>Emails </a:t>
            </a:r>
            <a:r>
              <a:rPr sz="1333" dirty="0">
                <a:latin typeface="Gill Sans MT"/>
                <a:cs typeface="Gill Sans MT"/>
              </a:rPr>
              <a:t>will</a:t>
            </a:r>
            <a:r>
              <a:rPr sz="1333" spc="80" dirty="0">
                <a:latin typeface="Gill Sans MT"/>
                <a:cs typeface="Gill Sans MT"/>
              </a:rPr>
              <a:t> </a:t>
            </a:r>
            <a:r>
              <a:rPr sz="1333" spc="67" dirty="0">
                <a:latin typeface="Gill Sans MT"/>
                <a:cs typeface="Gill Sans MT"/>
              </a:rPr>
              <a:t>be</a:t>
            </a:r>
            <a:r>
              <a:rPr sz="1333" spc="80" dirty="0">
                <a:latin typeface="Gill Sans MT"/>
                <a:cs typeface="Gill Sans MT"/>
              </a:rPr>
              <a:t> </a:t>
            </a:r>
            <a:r>
              <a:rPr sz="1333" spc="67" dirty="0">
                <a:latin typeface="Gill Sans MT"/>
                <a:cs typeface="Gill Sans MT"/>
              </a:rPr>
              <a:t>sent</a:t>
            </a:r>
            <a:r>
              <a:rPr sz="1333" spc="-27" dirty="0">
                <a:latin typeface="Gill Sans MT"/>
                <a:cs typeface="Gill Sans MT"/>
              </a:rPr>
              <a:t> </a:t>
            </a:r>
            <a:r>
              <a:rPr sz="1333" dirty="0">
                <a:latin typeface="Gill Sans MT"/>
                <a:cs typeface="Gill Sans MT"/>
              </a:rPr>
              <a:t>notifying</a:t>
            </a:r>
            <a:r>
              <a:rPr sz="1333" spc="233" dirty="0">
                <a:latin typeface="Gill Sans MT"/>
                <a:cs typeface="Gill Sans MT"/>
              </a:rPr>
              <a:t> </a:t>
            </a:r>
            <a:r>
              <a:rPr sz="1333" dirty="0">
                <a:latin typeface="Gill Sans MT"/>
                <a:cs typeface="Gill Sans MT"/>
              </a:rPr>
              <a:t>parents</a:t>
            </a:r>
            <a:r>
              <a:rPr sz="1333" spc="233" dirty="0">
                <a:latin typeface="Gill Sans MT"/>
                <a:cs typeface="Gill Sans MT"/>
              </a:rPr>
              <a:t> </a:t>
            </a:r>
            <a:r>
              <a:rPr sz="1333" spc="67" dirty="0">
                <a:latin typeface="Gill Sans MT"/>
                <a:cs typeface="Gill Sans MT"/>
              </a:rPr>
              <a:t>of</a:t>
            </a:r>
            <a:r>
              <a:rPr sz="1333" spc="233" dirty="0">
                <a:latin typeface="Gill Sans MT"/>
                <a:cs typeface="Gill Sans MT"/>
              </a:rPr>
              <a:t> </a:t>
            </a:r>
            <a:r>
              <a:rPr sz="1333" dirty="0">
                <a:latin typeface="Gill Sans MT"/>
                <a:cs typeface="Gill Sans MT"/>
              </a:rPr>
              <a:t>the</a:t>
            </a:r>
            <a:r>
              <a:rPr sz="1333" spc="233" dirty="0">
                <a:latin typeface="Gill Sans MT"/>
                <a:cs typeface="Gill Sans MT"/>
              </a:rPr>
              <a:t> </a:t>
            </a:r>
            <a:r>
              <a:rPr sz="1333" dirty="0">
                <a:latin typeface="Gill Sans MT"/>
                <a:cs typeface="Gill Sans MT"/>
              </a:rPr>
              <a:t>results</a:t>
            </a:r>
            <a:r>
              <a:rPr sz="1333" spc="233" dirty="0">
                <a:latin typeface="Gill Sans MT"/>
                <a:cs typeface="Gill Sans MT"/>
              </a:rPr>
              <a:t> </a:t>
            </a:r>
            <a:r>
              <a:rPr sz="1333" spc="33" dirty="0">
                <a:latin typeface="Gill Sans MT"/>
                <a:cs typeface="Gill Sans MT"/>
              </a:rPr>
              <a:t>of </a:t>
            </a:r>
            <a:r>
              <a:rPr sz="1333" dirty="0">
                <a:latin typeface="Gill Sans MT"/>
                <a:cs typeface="Gill Sans MT"/>
              </a:rPr>
              <a:t>the</a:t>
            </a:r>
            <a:r>
              <a:rPr sz="1333" spc="313" dirty="0">
                <a:latin typeface="Gill Sans MT"/>
                <a:cs typeface="Gill Sans MT"/>
              </a:rPr>
              <a:t> </a:t>
            </a:r>
            <a:r>
              <a:rPr sz="1333" dirty="0">
                <a:latin typeface="Gill Sans MT"/>
                <a:cs typeface="Gill Sans MT"/>
              </a:rPr>
              <a:t>identiﬁcation</a:t>
            </a:r>
            <a:r>
              <a:rPr sz="1333" spc="313" dirty="0">
                <a:latin typeface="Gill Sans MT"/>
                <a:cs typeface="Gill Sans MT"/>
              </a:rPr>
              <a:t> </a:t>
            </a:r>
            <a:r>
              <a:rPr sz="1333" spc="-13" dirty="0">
                <a:latin typeface="Gill Sans MT"/>
                <a:cs typeface="Gill Sans MT"/>
              </a:rPr>
              <a:t>process..</a:t>
            </a:r>
            <a:endParaRPr sz="1333" dirty="0">
              <a:latin typeface="Gill Sans MT"/>
              <a:cs typeface="Gill Sans MT"/>
            </a:endParaRPr>
          </a:p>
          <a:p>
            <a:pPr marL="2399030">
              <a:lnSpc>
                <a:spcPts val="1407"/>
              </a:lnSpc>
            </a:pPr>
            <a:r>
              <a:rPr lang="en-US" sz="1600" b="1" spc="-27" dirty="0">
                <a:latin typeface="Gill Sans MT"/>
                <a:cs typeface="Gill Sans MT"/>
              </a:rPr>
              <a:t>March</a:t>
            </a:r>
            <a:endParaRPr sz="1600" dirty="0">
              <a:latin typeface="Gill Sans MT"/>
              <a:cs typeface="Gill Sans MT"/>
            </a:endParaRPr>
          </a:p>
          <a:p>
            <a:pPr marL="2492375">
              <a:spcBef>
                <a:spcPts val="280"/>
              </a:spcBef>
            </a:pPr>
            <a:r>
              <a:rPr lang="en-US" sz="1600" b="1" spc="-27" dirty="0">
                <a:latin typeface="Gill Sans MT"/>
                <a:cs typeface="Gill Sans MT"/>
              </a:rPr>
              <a:t>2025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9050587" y="4757565"/>
            <a:ext cx="2508460" cy="1230251"/>
          </a:xfrm>
          <a:prstGeom prst="rect">
            <a:avLst/>
          </a:prstGeom>
        </p:spPr>
        <p:txBody>
          <a:bodyPr vert="horz" wrap="square" lIns="0" tIns="16933" rIns="0" bIns="0" rtlCol="0" anchor="t">
            <a:spAutoFit/>
          </a:bodyPr>
          <a:lstStyle/>
          <a:p>
            <a:pPr marL="16510">
              <a:spcBef>
                <a:spcPts val="133"/>
              </a:spcBef>
            </a:pPr>
            <a:r>
              <a:rPr sz="1600" b="1" spc="-27" dirty="0">
                <a:latin typeface="Gill Sans MT"/>
                <a:cs typeface="Gill Sans MT"/>
              </a:rPr>
              <a:t>Service</a:t>
            </a:r>
            <a:r>
              <a:rPr sz="1600" b="1" spc="-53" dirty="0">
                <a:latin typeface="Gill Sans MT"/>
                <a:cs typeface="Gill Sans MT"/>
              </a:rPr>
              <a:t> </a:t>
            </a:r>
            <a:r>
              <a:rPr sz="1600" b="1" spc="-13" dirty="0">
                <a:latin typeface="Gill Sans MT"/>
                <a:cs typeface="Gill Sans MT"/>
              </a:rPr>
              <a:t>Begins</a:t>
            </a:r>
            <a:endParaRPr lang="en-US" sz="1600" dirty="0">
              <a:latin typeface="Gill Sans MT"/>
              <a:cs typeface="Gill Sans MT"/>
            </a:endParaRPr>
          </a:p>
          <a:p>
            <a:pPr marL="16510" marR="6350">
              <a:spcBef>
                <a:spcPts val="1287"/>
              </a:spcBef>
            </a:pPr>
            <a:r>
              <a:rPr lang="en-US" sz="1300" spc="67" dirty="0">
                <a:latin typeface="Gill Sans MT"/>
                <a:cs typeface="Gill Sans MT"/>
              </a:rPr>
              <a:t>Kindergarten s</a:t>
            </a:r>
            <a:r>
              <a:rPr sz="1300" spc="67" dirty="0">
                <a:latin typeface="Gill Sans MT"/>
                <a:cs typeface="Gill Sans MT"/>
              </a:rPr>
              <a:t>tudents</a:t>
            </a:r>
            <a:r>
              <a:rPr sz="1300" spc="160" dirty="0">
                <a:latin typeface="Gill Sans MT"/>
                <a:cs typeface="Gill Sans MT"/>
              </a:rPr>
              <a:t> </a:t>
            </a:r>
            <a:r>
              <a:rPr sz="1300" dirty="0">
                <a:latin typeface="Gill Sans MT"/>
                <a:cs typeface="Gill Sans MT"/>
              </a:rPr>
              <a:t>identiﬁed</a:t>
            </a:r>
            <a:r>
              <a:rPr sz="1300" spc="167" dirty="0">
                <a:latin typeface="Gill Sans MT"/>
                <a:cs typeface="Gill Sans MT"/>
              </a:rPr>
              <a:t> </a:t>
            </a:r>
            <a:r>
              <a:rPr sz="1300" spc="120" dirty="0">
                <a:latin typeface="Gill Sans MT"/>
                <a:cs typeface="Gill Sans MT"/>
              </a:rPr>
              <a:t>as </a:t>
            </a:r>
            <a:r>
              <a:rPr sz="1300" dirty="0">
                <a:latin typeface="Gill Sans MT"/>
                <a:cs typeface="Gill Sans MT"/>
              </a:rPr>
              <a:t>gifted/talented</a:t>
            </a:r>
            <a:r>
              <a:rPr lang="en-US" sz="1300" dirty="0">
                <a:latin typeface="Gill Sans MT"/>
                <a:cs typeface="Gill Sans MT"/>
              </a:rPr>
              <a:t> in 2023-2024</a:t>
            </a:r>
            <a:r>
              <a:rPr sz="1300" spc="-27" dirty="0">
                <a:latin typeface="Gill Sans MT"/>
                <a:cs typeface="Gill Sans MT"/>
              </a:rPr>
              <a:t> </a:t>
            </a:r>
            <a:r>
              <a:rPr sz="1300" dirty="0">
                <a:latin typeface="Gill Sans MT"/>
                <a:cs typeface="Gill Sans MT"/>
              </a:rPr>
              <a:t>will</a:t>
            </a:r>
            <a:r>
              <a:rPr sz="1300" spc="73" dirty="0">
                <a:latin typeface="Gill Sans MT"/>
                <a:cs typeface="Gill Sans MT"/>
              </a:rPr>
              <a:t> </a:t>
            </a:r>
            <a:r>
              <a:rPr sz="1300" dirty="0">
                <a:latin typeface="Gill Sans MT"/>
                <a:cs typeface="Gill Sans MT"/>
              </a:rPr>
              <a:t>receive</a:t>
            </a:r>
            <a:r>
              <a:rPr sz="1300" spc="80" dirty="0">
                <a:latin typeface="Gill Sans MT"/>
                <a:cs typeface="Gill Sans MT"/>
              </a:rPr>
              <a:t> </a:t>
            </a:r>
            <a:r>
              <a:rPr sz="1300" spc="67" dirty="0">
                <a:latin typeface="Gill Sans MT"/>
                <a:cs typeface="Gill Sans MT"/>
              </a:rPr>
              <a:t>gifted</a:t>
            </a:r>
            <a:r>
              <a:rPr sz="1300" spc="80" dirty="0">
                <a:latin typeface="Gill Sans MT"/>
                <a:cs typeface="Gill Sans MT"/>
              </a:rPr>
              <a:t> </a:t>
            </a:r>
            <a:r>
              <a:rPr sz="1300" spc="53" dirty="0">
                <a:latin typeface="Gill Sans MT"/>
                <a:cs typeface="Gill Sans MT"/>
              </a:rPr>
              <a:t>services </a:t>
            </a:r>
            <a:r>
              <a:rPr sz="1300" spc="73" dirty="0">
                <a:latin typeface="Gill Sans MT"/>
                <a:cs typeface="Gill Sans MT"/>
              </a:rPr>
              <a:t>beginning</a:t>
            </a:r>
            <a:r>
              <a:rPr sz="1300" spc="152" dirty="0">
                <a:latin typeface="Gill Sans MT"/>
                <a:cs typeface="Gill Sans MT"/>
              </a:rPr>
              <a:t> </a:t>
            </a:r>
            <a:r>
              <a:rPr sz="1300" dirty="0">
                <a:latin typeface="Gill Sans MT"/>
                <a:cs typeface="Gill Sans MT"/>
              </a:rPr>
              <a:t>in</a:t>
            </a:r>
            <a:r>
              <a:rPr sz="1300" spc="152" dirty="0">
                <a:latin typeface="Gill Sans MT"/>
                <a:cs typeface="Gill Sans MT"/>
              </a:rPr>
              <a:t> </a:t>
            </a:r>
            <a:r>
              <a:rPr lang="en-US" sz="1300" dirty="0">
                <a:latin typeface="Gill Sans MT"/>
                <a:cs typeface="Gill Sans MT"/>
              </a:rPr>
              <a:t>March 2025</a:t>
            </a:r>
            <a:r>
              <a:rPr sz="1300" spc="-13" dirty="0">
                <a:latin typeface="Gill Sans MT"/>
                <a:cs typeface="Gill Sans MT"/>
              </a:rPr>
              <a:t>.</a:t>
            </a:r>
            <a:endParaRPr sz="1300" dirty="0">
              <a:latin typeface="Gill Sans MT"/>
              <a:cs typeface="Gill Sans MT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836401" y="3742918"/>
            <a:ext cx="5612553" cy="922020"/>
            <a:chOff x="627300" y="2807188"/>
            <a:chExt cx="4209415" cy="691515"/>
          </a:xfrm>
        </p:grpSpPr>
        <p:sp>
          <p:nvSpPr>
            <p:cNvPr id="14" name="object 14"/>
            <p:cNvSpPr/>
            <p:nvPr/>
          </p:nvSpPr>
          <p:spPr>
            <a:xfrm>
              <a:off x="684532" y="3086598"/>
              <a:ext cx="2173605" cy="133985"/>
            </a:xfrm>
            <a:custGeom>
              <a:avLst/>
              <a:gdLst/>
              <a:ahLst/>
              <a:cxnLst/>
              <a:rect l="l" t="t" r="r" b="b"/>
              <a:pathLst>
                <a:path w="2173605" h="133985">
                  <a:moveTo>
                    <a:pt x="2173236" y="133499"/>
                  </a:moveTo>
                  <a:lnTo>
                    <a:pt x="0" y="133499"/>
                  </a:lnTo>
                  <a:lnTo>
                    <a:pt x="0" y="0"/>
                  </a:lnTo>
                  <a:lnTo>
                    <a:pt x="2173236" y="0"/>
                  </a:lnTo>
                  <a:lnTo>
                    <a:pt x="2173236" y="133499"/>
                  </a:lnTo>
                  <a:close/>
                </a:path>
              </a:pathLst>
            </a:custGeom>
            <a:solidFill>
              <a:srgbClr val="0D9453"/>
            </a:solidFill>
          </p:spPr>
          <p:txBody>
            <a:bodyPr wrap="square" lIns="0" tIns="0" rIns="0" bIns="0" rtlCol="0"/>
            <a:lstStyle/>
            <a:p>
              <a:endParaRPr sz="2400">
                <a:solidFill>
                  <a:srgbClr val="C00000"/>
                </a:solidFill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678568" y="2859613"/>
              <a:ext cx="0" cy="359410"/>
            </a:xfrm>
            <a:custGeom>
              <a:avLst/>
              <a:gdLst/>
              <a:ahLst/>
              <a:cxnLst/>
              <a:rect l="l" t="t" r="r" b="b"/>
              <a:pathLst>
                <a:path h="359410">
                  <a:moveTo>
                    <a:pt x="0" y="0"/>
                  </a:moveTo>
                  <a:lnTo>
                    <a:pt x="0" y="359399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7300" y="2807188"/>
              <a:ext cx="102536" cy="92399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2878002" y="3086601"/>
              <a:ext cx="1958975" cy="133985"/>
            </a:xfrm>
            <a:custGeom>
              <a:avLst/>
              <a:gdLst/>
              <a:ahLst/>
              <a:cxnLst/>
              <a:rect l="l" t="t" r="r" b="b"/>
              <a:pathLst>
                <a:path w="1958975" h="133985">
                  <a:moveTo>
                    <a:pt x="1958400" y="133499"/>
                  </a:moveTo>
                  <a:lnTo>
                    <a:pt x="0" y="133499"/>
                  </a:lnTo>
                  <a:lnTo>
                    <a:pt x="0" y="0"/>
                  </a:lnTo>
                  <a:lnTo>
                    <a:pt x="1958400" y="0"/>
                  </a:lnTo>
                  <a:lnTo>
                    <a:pt x="1958400" y="133499"/>
                  </a:lnTo>
                  <a:close/>
                </a:path>
              </a:pathLst>
            </a:custGeom>
            <a:solidFill>
              <a:srgbClr val="085531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8" name="object 18"/>
            <p:cNvSpPr/>
            <p:nvPr/>
          </p:nvSpPr>
          <p:spPr>
            <a:xfrm>
              <a:off x="2882323" y="3086593"/>
              <a:ext cx="0" cy="359410"/>
            </a:xfrm>
            <a:custGeom>
              <a:avLst/>
              <a:gdLst/>
              <a:ahLst/>
              <a:cxnLst/>
              <a:rect l="l" t="t" r="r" b="b"/>
              <a:pathLst>
                <a:path h="359410">
                  <a:moveTo>
                    <a:pt x="0" y="359399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36122" y="3406018"/>
              <a:ext cx="92399" cy="92399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600958" y="4385769"/>
            <a:ext cx="814493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600" b="1" spc="-40">
                <a:latin typeface="Gill Sans MT"/>
                <a:cs typeface="Gill Sans MT"/>
              </a:rPr>
              <a:t>August</a:t>
            </a:r>
            <a:r>
              <a:rPr sz="1600" b="1" spc="-47">
                <a:latin typeface="Gill Sans MT"/>
                <a:cs typeface="Gill Sans MT"/>
              </a:rPr>
              <a:t> </a:t>
            </a:r>
            <a:r>
              <a:rPr sz="1600" b="1" spc="13">
                <a:latin typeface="Gill Sans MT"/>
                <a:cs typeface="Gill Sans MT"/>
              </a:rPr>
              <a:t>-</a:t>
            </a:r>
            <a:endParaRPr sz="1600">
              <a:latin typeface="Gill Sans MT"/>
              <a:cs typeface="Gill Sans M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90775" y="4665169"/>
            <a:ext cx="1034627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600" b="1" spc="-60">
                <a:latin typeface="Gill Sans MT"/>
                <a:cs typeface="Gill Sans MT"/>
              </a:rPr>
              <a:t>September</a:t>
            </a:r>
            <a:endParaRPr sz="1600">
              <a:latin typeface="Gill Sans MT"/>
              <a:cs typeface="Gill Sans M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48101" y="2349839"/>
            <a:ext cx="2760980" cy="84027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600" b="1" spc="-13">
                <a:latin typeface="Gill Sans MT"/>
                <a:cs typeface="Gill Sans MT"/>
              </a:rPr>
              <a:t>Referrals</a:t>
            </a:r>
            <a:endParaRPr sz="1600">
              <a:latin typeface="Gill Sans MT"/>
              <a:cs typeface="Gill Sans MT"/>
            </a:endParaRPr>
          </a:p>
          <a:p>
            <a:pPr marL="16933" marR="6773">
              <a:spcBef>
                <a:spcPts val="1287"/>
              </a:spcBef>
            </a:pPr>
            <a:r>
              <a:rPr sz="1333">
                <a:latin typeface="Gill Sans MT"/>
                <a:cs typeface="Gill Sans MT"/>
              </a:rPr>
              <a:t>Referrals</a:t>
            </a:r>
            <a:r>
              <a:rPr sz="1333" spc="127">
                <a:latin typeface="Gill Sans MT"/>
                <a:cs typeface="Gill Sans MT"/>
              </a:rPr>
              <a:t> </a:t>
            </a:r>
            <a:r>
              <a:rPr sz="1333">
                <a:latin typeface="Gill Sans MT"/>
                <a:cs typeface="Gill Sans MT"/>
              </a:rPr>
              <a:t>are</a:t>
            </a:r>
            <a:r>
              <a:rPr sz="1333" spc="133">
                <a:latin typeface="Gill Sans MT"/>
                <a:cs typeface="Gill Sans MT"/>
              </a:rPr>
              <a:t> </a:t>
            </a:r>
            <a:r>
              <a:rPr sz="1333" spc="67">
                <a:latin typeface="Gill Sans MT"/>
                <a:cs typeface="Gill Sans MT"/>
              </a:rPr>
              <a:t>accepted</a:t>
            </a:r>
            <a:r>
              <a:rPr sz="1333" spc="133">
                <a:latin typeface="Gill Sans MT"/>
                <a:cs typeface="Gill Sans MT"/>
              </a:rPr>
              <a:t> </a:t>
            </a:r>
            <a:r>
              <a:rPr sz="1333">
                <a:latin typeface="Gill Sans MT"/>
                <a:cs typeface="Gill Sans MT"/>
              </a:rPr>
              <a:t>from</a:t>
            </a:r>
            <a:r>
              <a:rPr sz="1333" spc="133">
                <a:latin typeface="Gill Sans MT"/>
                <a:cs typeface="Gill Sans MT"/>
              </a:rPr>
              <a:t> </a:t>
            </a:r>
            <a:r>
              <a:rPr sz="1333" spc="-13">
                <a:latin typeface="Gill Sans MT"/>
                <a:cs typeface="Gill Sans MT"/>
              </a:rPr>
              <a:t>parents, </a:t>
            </a:r>
            <a:r>
              <a:rPr sz="1333">
                <a:latin typeface="Gill Sans MT"/>
                <a:cs typeface="Gill Sans MT"/>
              </a:rPr>
              <a:t>teachers,</a:t>
            </a:r>
            <a:r>
              <a:rPr sz="1333" spc="233">
                <a:latin typeface="Gill Sans MT"/>
                <a:cs typeface="Gill Sans MT"/>
              </a:rPr>
              <a:t> </a:t>
            </a:r>
            <a:r>
              <a:rPr sz="1333" spc="87">
                <a:latin typeface="Gill Sans MT"/>
                <a:cs typeface="Gill Sans MT"/>
              </a:rPr>
              <a:t>and</a:t>
            </a:r>
            <a:r>
              <a:rPr sz="1333" spc="240">
                <a:latin typeface="Gill Sans MT"/>
                <a:cs typeface="Gill Sans MT"/>
              </a:rPr>
              <a:t> </a:t>
            </a:r>
            <a:r>
              <a:rPr sz="1333">
                <a:latin typeface="Gill Sans MT"/>
                <a:cs typeface="Gill Sans MT"/>
              </a:rPr>
              <a:t>students.</a:t>
            </a:r>
            <a:r>
              <a:rPr sz="1333" spc="187">
                <a:latin typeface="Gill Sans MT"/>
                <a:cs typeface="Gill Sans MT"/>
              </a:rPr>
              <a:t> </a:t>
            </a:r>
            <a:endParaRPr sz="1333">
              <a:latin typeface="Gill Sans MT"/>
              <a:cs typeface="Gill Sans M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802582" y="3355678"/>
            <a:ext cx="1363778" cy="56160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75351" marR="6773" indent="-59265">
              <a:lnSpc>
                <a:spcPct val="114599"/>
              </a:lnSpc>
              <a:spcBef>
                <a:spcPts val="133"/>
              </a:spcBef>
            </a:pPr>
            <a:r>
              <a:rPr sz="1600" b="1" spc="-100">
                <a:latin typeface="Gill Sans MT"/>
                <a:cs typeface="Gill Sans MT"/>
              </a:rPr>
              <a:t>October</a:t>
            </a:r>
            <a:r>
              <a:rPr sz="1600" b="1" spc="-33">
                <a:latin typeface="Gill Sans MT"/>
                <a:cs typeface="Gill Sans MT"/>
              </a:rPr>
              <a:t> </a:t>
            </a:r>
            <a:r>
              <a:rPr sz="1600" b="1" spc="13">
                <a:latin typeface="Gill Sans MT"/>
                <a:cs typeface="Gill Sans MT"/>
              </a:rPr>
              <a:t>- </a:t>
            </a:r>
            <a:r>
              <a:rPr lang="en-US" sz="1600" b="1" spc="-13">
                <a:latin typeface="Gill Sans MT"/>
                <a:cs typeface="Gill Sans MT"/>
              </a:rPr>
              <a:t>November</a:t>
            </a:r>
            <a:endParaRPr sz="1600">
              <a:latin typeface="Gill Sans MT"/>
              <a:cs typeface="Gill Sans M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777901" y="4758008"/>
            <a:ext cx="717127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600" b="1" spc="-33">
                <a:latin typeface="Gill Sans MT"/>
                <a:cs typeface="Gill Sans MT"/>
              </a:rPr>
              <a:t>Testing</a:t>
            </a:r>
            <a:endParaRPr sz="1600">
              <a:latin typeface="Gill Sans MT"/>
              <a:cs typeface="Gill Sans M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777900" y="5165762"/>
            <a:ext cx="1902810" cy="42733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>
              <a:spcBef>
                <a:spcPts val="133"/>
              </a:spcBef>
            </a:pPr>
            <a:r>
              <a:rPr sz="1333" spc="67">
                <a:latin typeface="Gill Sans MT"/>
                <a:cs typeface="Gill Sans MT"/>
              </a:rPr>
              <a:t>Students</a:t>
            </a:r>
            <a:r>
              <a:rPr sz="1333" spc="500">
                <a:latin typeface="Gill Sans MT"/>
                <a:cs typeface="Gill Sans MT"/>
              </a:rPr>
              <a:t> </a:t>
            </a:r>
            <a:r>
              <a:rPr sz="1333">
                <a:latin typeface="Gill Sans MT"/>
                <a:cs typeface="Gill Sans MT"/>
              </a:rPr>
              <a:t>with</a:t>
            </a:r>
            <a:r>
              <a:rPr sz="1333" spc="67">
                <a:latin typeface="Gill Sans MT"/>
                <a:cs typeface="Gill Sans MT"/>
              </a:rPr>
              <a:t> </a:t>
            </a:r>
            <a:r>
              <a:rPr sz="1333">
                <a:latin typeface="Gill Sans MT"/>
                <a:cs typeface="Gill Sans MT"/>
              </a:rPr>
              <a:t>Parent</a:t>
            </a:r>
            <a:r>
              <a:rPr sz="1333" spc="60">
                <a:latin typeface="Gill Sans MT"/>
                <a:cs typeface="Gill Sans MT"/>
              </a:rPr>
              <a:t> </a:t>
            </a:r>
            <a:r>
              <a:rPr sz="1333">
                <a:latin typeface="Gill Sans MT"/>
                <a:cs typeface="Gill Sans MT"/>
              </a:rPr>
              <a:t>Consent</a:t>
            </a:r>
            <a:r>
              <a:rPr sz="1333" spc="67">
                <a:latin typeface="Gill Sans MT"/>
                <a:cs typeface="Gill Sans MT"/>
              </a:rPr>
              <a:t> </a:t>
            </a:r>
            <a:r>
              <a:rPr sz="1333" spc="-27">
                <a:latin typeface="Gill Sans MT"/>
                <a:cs typeface="Gill Sans MT"/>
              </a:rPr>
              <a:t>will </a:t>
            </a:r>
            <a:r>
              <a:rPr sz="1333">
                <a:latin typeface="Gill Sans MT"/>
                <a:cs typeface="Gill Sans MT"/>
              </a:rPr>
              <a:t>take</a:t>
            </a:r>
            <a:r>
              <a:rPr sz="1333" spc="20">
                <a:latin typeface="Gill Sans MT"/>
                <a:cs typeface="Gill Sans MT"/>
              </a:rPr>
              <a:t> </a:t>
            </a:r>
            <a:r>
              <a:rPr sz="1333" spc="-13" err="1">
                <a:latin typeface="Gill Sans MT"/>
                <a:cs typeface="Gill Sans MT"/>
              </a:rPr>
              <a:t>CogAT</a:t>
            </a:r>
            <a:r>
              <a:rPr sz="1333" spc="-13">
                <a:latin typeface="Gill Sans MT"/>
                <a:cs typeface="Gill Sans MT"/>
              </a:rPr>
              <a:t>.</a:t>
            </a:r>
            <a:endParaRPr sz="1333">
              <a:latin typeface="Gill Sans MT"/>
              <a:cs typeface="Gill Sans MT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11D5E1D-8430-7F1A-ABB5-FBD6F490DBA3}"/>
              </a:ext>
            </a:extLst>
          </p:cNvPr>
          <p:cNvSpPr/>
          <p:nvPr/>
        </p:nvSpPr>
        <p:spPr>
          <a:xfrm>
            <a:off x="3048" y="-21446"/>
            <a:ext cx="12188952" cy="901700"/>
          </a:xfrm>
          <a:prstGeom prst="rect">
            <a:avLst/>
          </a:prstGeom>
          <a:gradFill flip="none" rotWithShape="1">
            <a:gsLst>
              <a:gs pos="0">
                <a:srgbClr val="8F2827">
                  <a:shade val="30000"/>
                  <a:satMod val="115000"/>
                </a:srgbClr>
              </a:gs>
              <a:gs pos="50000">
                <a:srgbClr val="8F2827">
                  <a:shade val="67500"/>
                  <a:satMod val="115000"/>
                </a:srgbClr>
              </a:gs>
              <a:gs pos="100000">
                <a:srgbClr val="8F2827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gradFill flip="none" rotWithShape="1">
                <a:gsLst>
                  <a:gs pos="0">
                    <a:srgbClr val="8F2827">
                      <a:shade val="30000"/>
                      <a:satMod val="115000"/>
                    </a:srgbClr>
                  </a:gs>
                  <a:gs pos="50000">
                    <a:srgbClr val="8F2827">
                      <a:shade val="67500"/>
                      <a:satMod val="115000"/>
                    </a:srgbClr>
                  </a:gs>
                  <a:gs pos="100000">
                    <a:srgbClr val="8F2827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205740" y="809339"/>
            <a:ext cx="12005860" cy="1247444"/>
          </a:xfrm>
          <a:prstGeom prst="rect">
            <a:avLst/>
          </a:prstGeom>
        </p:spPr>
        <p:txBody>
          <a:bodyPr vert="horz" wrap="square" lIns="0" tIns="138100" rIns="0" bIns="0" rtlCol="0" anchor="ctr">
            <a:spAutoFit/>
          </a:bodyPr>
          <a:lstStyle/>
          <a:p>
            <a:pPr marL="1877860">
              <a:lnSpc>
                <a:spcPct val="100000"/>
              </a:lnSpc>
              <a:spcBef>
                <a:spcPts val="133"/>
              </a:spcBef>
            </a:pPr>
            <a:r>
              <a:rPr sz="3600">
                <a:solidFill>
                  <a:schemeClr val="tx1"/>
                </a:solidFill>
              </a:rPr>
              <a:t>Identiﬁcation</a:t>
            </a:r>
            <a:r>
              <a:rPr sz="3600" spc="140">
                <a:solidFill>
                  <a:schemeClr val="tx1"/>
                </a:solidFill>
              </a:rPr>
              <a:t> </a:t>
            </a:r>
            <a:r>
              <a:rPr sz="3600">
                <a:solidFill>
                  <a:schemeClr val="tx1"/>
                </a:solidFill>
              </a:rPr>
              <a:t>Timeline</a:t>
            </a:r>
            <a:r>
              <a:rPr lang="en-US" sz="3600">
                <a:solidFill>
                  <a:schemeClr val="tx1"/>
                </a:solidFill>
              </a:rPr>
              <a:t>-Fall Referrals</a:t>
            </a:r>
            <a:r>
              <a:rPr sz="3600" spc="140">
                <a:solidFill>
                  <a:schemeClr val="tx1"/>
                </a:solidFill>
              </a:rPr>
              <a:t> </a:t>
            </a:r>
            <a:r>
              <a:rPr sz="3600" spc="-80">
                <a:solidFill>
                  <a:schemeClr val="tx1"/>
                </a:solidFill>
              </a:rPr>
              <a:t>(</a:t>
            </a:r>
            <a:r>
              <a:rPr lang="en-US" sz="3600" b="1" spc="-80">
                <a:solidFill>
                  <a:schemeClr val="tx1"/>
                </a:solidFill>
              </a:rPr>
              <a:t>Kindergarten Only</a:t>
            </a:r>
            <a:r>
              <a:rPr sz="3600" spc="100">
                <a:solidFill>
                  <a:schemeClr val="tx1"/>
                </a:solidFill>
              </a:rPr>
              <a:t>)</a:t>
            </a:r>
            <a:endParaRPr sz="3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0069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828800" y="1908931"/>
            <a:ext cx="8649374" cy="292330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765931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Don’t Forget...</a:t>
            </a:r>
          </a:p>
        </p:txBody>
      </p:sp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3614357" y="2431711"/>
            <a:ext cx="5181600" cy="1668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4800" b="1" dirty="0"/>
              <a:t>Referral Deadline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4800" b="1" dirty="0">
                <a:solidFill>
                  <a:srgbClr val="953735"/>
                </a:solidFill>
              </a:rPr>
              <a:t>September 30</a:t>
            </a:r>
            <a:r>
              <a:rPr lang="en-US" sz="4800" b="1" baseline="30000" dirty="0">
                <a:solidFill>
                  <a:srgbClr val="953735"/>
                </a:solidFill>
              </a:rPr>
              <a:t>th</a:t>
            </a:r>
            <a:endParaRPr lang="en-US" sz="2800" b="1" dirty="0">
              <a:solidFill>
                <a:srgbClr val="953735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828800" y="1708001"/>
            <a:ext cx="8649374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4107033" y="5071585"/>
            <a:ext cx="44140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baseline="30000" dirty="0"/>
              <a:t>www.fortbendisd.com/gifted</a:t>
            </a:r>
            <a:r>
              <a:rPr lang="en-US" sz="4000" b="1" dirty="0"/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54FC91-BDBF-43BD-AB4A-102AF94D7D4B}"/>
              </a:ext>
            </a:extLst>
          </p:cNvPr>
          <p:cNvSpPr/>
          <p:nvPr/>
        </p:nvSpPr>
        <p:spPr>
          <a:xfrm>
            <a:off x="1524" y="0"/>
            <a:ext cx="12188952" cy="901700"/>
          </a:xfrm>
          <a:prstGeom prst="rect">
            <a:avLst/>
          </a:prstGeom>
          <a:gradFill flip="none" rotWithShape="1">
            <a:gsLst>
              <a:gs pos="0">
                <a:srgbClr val="8F2827">
                  <a:shade val="30000"/>
                  <a:satMod val="115000"/>
                </a:srgbClr>
              </a:gs>
              <a:gs pos="50000">
                <a:srgbClr val="8F2827">
                  <a:shade val="67500"/>
                  <a:satMod val="115000"/>
                </a:srgbClr>
              </a:gs>
              <a:gs pos="100000">
                <a:srgbClr val="8F2827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gradFill flip="none" rotWithShape="1">
                <a:gsLst>
                  <a:gs pos="0">
                    <a:srgbClr val="8F2827">
                      <a:shade val="30000"/>
                      <a:satMod val="115000"/>
                    </a:srgbClr>
                  </a:gs>
                  <a:gs pos="50000">
                    <a:srgbClr val="8F2827">
                      <a:shade val="67500"/>
                      <a:satMod val="115000"/>
                    </a:srgbClr>
                  </a:gs>
                  <a:gs pos="100000">
                    <a:srgbClr val="8F2827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5671325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973499-2DDA-4D58-8AA4-87BA9C57EC0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4FD767A7-2FAD-0742-A737-624EC467408B}" type="slidenum">
              <a:rPr lang="en-US" smtClean="0"/>
              <a:t>19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527801-41D8-4FA4-AF68-A52200BC6964}"/>
              </a:ext>
            </a:extLst>
          </p:cNvPr>
          <p:cNvSpPr txBox="1"/>
          <p:nvPr/>
        </p:nvSpPr>
        <p:spPr>
          <a:xfrm>
            <a:off x="4812030" y="1668780"/>
            <a:ext cx="62407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Frequently Asked Questions</a:t>
            </a:r>
          </a:p>
        </p:txBody>
      </p:sp>
    </p:spTree>
    <p:extLst>
      <p:ext uri="{BB962C8B-B14F-4D97-AF65-F5344CB8AC3E}">
        <p14:creationId xmlns:p14="http://schemas.microsoft.com/office/powerpoint/2010/main" val="18077363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15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17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ext, blackboard&#10;&#10;Description automatically generated">
            <a:extLst>
              <a:ext uri="{FF2B5EF4-FFF2-40B4-BE49-F238E27FC236}">
                <a16:creationId xmlns:a16="http://schemas.microsoft.com/office/drawing/2014/main" id="{C7DD4F39-B0BD-4DE5-8C94-880A1F431E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1748" b="8747"/>
          <a:stretch/>
        </p:blipFill>
        <p:spPr>
          <a:xfrm>
            <a:off x="1143923" y="643467"/>
            <a:ext cx="990415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2915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828800" y="1708001"/>
            <a:ext cx="8649374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31042" y="1864505"/>
            <a:ext cx="8797290" cy="4632535"/>
          </a:xfrm>
          <a:prstGeom prst="rect">
            <a:avLst/>
          </a:prstGeom>
          <a:noFill/>
        </p:spPr>
        <p:txBody>
          <a:bodyPr lIns="91440" tIns="45720" rIns="91440" bIns="45720" anchor="t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</a:pPr>
            <a:r>
              <a:rPr lang="en-US" b="1" dirty="0"/>
              <a:t>If my child does not qualify for GT services, can they be referred again?</a:t>
            </a:r>
          </a:p>
          <a:p>
            <a:pPr>
              <a:spcBef>
                <a:spcPct val="50000"/>
              </a:spcBef>
            </a:pPr>
            <a:r>
              <a:rPr lang="en-US" dirty="0"/>
              <a:t>Yes, Your child can be referred for GT evaluation on an annual basis until the 12</a:t>
            </a:r>
            <a:r>
              <a:rPr lang="en-US" baseline="30000" dirty="0"/>
              <a:t>th</a:t>
            </a:r>
            <a:r>
              <a:rPr lang="en-US" dirty="0"/>
              <a:t> grade.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en-US" b="1" dirty="0"/>
              <a:t>My child is already identified as GT in all areas, can they be referred for re-testing?</a:t>
            </a:r>
          </a:p>
          <a:p>
            <a:pPr>
              <a:spcBef>
                <a:spcPct val="50000"/>
              </a:spcBef>
            </a:pPr>
            <a:r>
              <a:rPr lang="en-US"/>
              <a:t>Referrals</a:t>
            </a:r>
            <a:r>
              <a:rPr lang="en-US" dirty="0"/>
              <a:t> are not accepted for students who have been identified for GT services in all areas.</a:t>
            </a:r>
          </a:p>
        </p:txBody>
      </p:sp>
      <p:sp>
        <p:nvSpPr>
          <p:cNvPr id="6" name="Rectangle 9"/>
          <p:cNvSpPr txBox="1">
            <a:spLocks noChangeArrowheads="1"/>
          </p:cNvSpPr>
          <p:nvPr/>
        </p:nvSpPr>
        <p:spPr>
          <a:xfrm>
            <a:off x="1752600" y="1001486"/>
            <a:ext cx="8479302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4000" dirty="0">
                <a:solidFill>
                  <a:srgbClr val="953735"/>
                </a:solidFill>
              </a:rPr>
              <a:t>Frequently Asked Questions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D88185-FDA3-4B8E-A953-03A7638011FD}"/>
              </a:ext>
            </a:extLst>
          </p:cNvPr>
          <p:cNvSpPr/>
          <p:nvPr/>
        </p:nvSpPr>
        <p:spPr>
          <a:xfrm>
            <a:off x="1524" y="0"/>
            <a:ext cx="12188952" cy="901700"/>
          </a:xfrm>
          <a:prstGeom prst="rect">
            <a:avLst/>
          </a:prstGeom>
          <a:gradFill flip="none" rotWithShape="1">
            <a:gsLst>
              <a:gs pos="0">
                <a:srgbClr val="8F2827">
                  <a:shade val="30000"/>
                  <a:satMod val="115000"/>
                </a:srgbClr>
              </a:gs>
              <a:gs pos="50000">
                <a:srgbClr val="8F2827">
                  <a:shade val="67500"/>
                  <a:satMod val="115000"/>
                </a:srgbClr>
              </a:gs>
              <a:gs pos="100000">
                <a:srgbClr val="8F2827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gradFill flip="none" rotWithShape="1">
                <a:gsLst>
                  <a:gs pos="0">
                    <a:srgbClr val="8F2827">
                      <a:shade val="30000"/>
                      <a:satMod val="115000"/>
                    </a:srgbClr>
                  </a:gs>
                  <a:gs pos="50000">
                    <a:srgbClr val="8F2827">
                      <a:shade val="67500"/>
                      <a:satMod val="115000"/>
                    </a:srgbClr>
                  </a:gs>
                  <a:gs pos="100000">
                    <a:srgbClr val="8F2827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747565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828800" y="1708001"/>
            <a:ext cx="8649374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792942" y="1883555"/>
            <a:ext cx="8940165" cy="4632535"/>
          </a:xfrm>
          <a:prstGeom prst="rect">
            <a:avLst/>
          </a:prstGeom>
          <a:noFill/>
        </p:spPr>
        <p:txBody>
          <a:bodyPr lIns="91440" tIns="45720" rIns="91440" bIns="4572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</a:pPr>
            <a:r>
              <a:rPr lang="en-US" b="1" dirty="0"/>
              <a:t>My child is already identified for GT services in one area, can they be referred for re-evaluation?</a:t>
            </a:r>
          </a:p>
          <a:p>
            <a:pPr>
              <a:spcBef>
                <a:spcPct val="50000"/>
              </a:spcBef>
            </a:pPr>
            <a:r>
              <a:rPr lang="en-US" dirty="0"/>
              <a:t>Students currently identified for GT services in one area may not be referred to add additional areas. Once a student is identified for GT services, no additional evaluation will be available.</a:t>
            </a:r>
          </a:p>
          <a:p>
            <a:pPr marL="0" indent="0">
              <a:spcBef>
                <a:spcPct val="50000"/>
              </a:spcBef>
              <a:buNone/>
            </a:pPr>
            <a:endParaRPr lang="en-US" b="1" dirty="0"/>
          </a:p>
          <a:p>
            <a:pPr marL="0" indent="0">
              <a:spcBef>
                <a:spcPct val="50000"/>
              </a:spcBef>
              <a:buNone/>
            </a:pPr>
            <a:endParaRPr lang="en-US" b="1" dirty="0"/>
          </a:p>
        </p:txBody>
      </p:sp>
      <p:sp>
        <p:nvSpPr>
          <p:cNvPr id="6" name="Rectangle 9"/>
          <p:cNvSpPr txBox="1">
            <a:spLocks noChangeArrowheads="1"/>
          </p:cNvSpPr>
          <p:nvPr/>
        </p:nvSpPr>
        <p:spPr>
          <a:xfrm>
            <a:off x="1752600" y="1001486"/>
            <a:ext cx="8479302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4000" dirty="0">
                <a:solidFill>
                  <a:srgbClr val="953735"/>
                </a:solidFill>
              </a:rPr>
              <a:t>Frequently Asked Questions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1A64A7-279A-4A52-8EE9-30D3EEC8E347}"/>
              </a:ext>
            </a:extLst>
          </p:cNvPr>
          <p:cNvSpPr/>
          <p:nvPr/>
        </p:nvSpPr>
        <p:spPr>
          <a:xfrm>
            <a:off x="1524" y="0"/>
            <a:ext cx="12188952" cy="901700"/>
          </a:xfrm>
          <a:prstGeom prst="rect">
            <a:avLst/>
          </a:prstGeom>
          <a:gradFill flip="none" rotWithShape="1">
            <a:gsLst>
              <a:gs pos="0">
                <a:srgbClr val="8F2827">
                  <a:shade val="30000"/>
                  <a:satMod val="115000"/>
                </a:srgbClr>
              </a:gs>
              <a:gs pos="50000">
                <a:srgbClr val="8F2827">
                  <a:shade val="67500"/>
                  <a:satMod val="115000"/>
                </a:srgbClr>
              </a:gs>
              <a:gs pos="100000">
                <a:srgbClr val="8F2827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gradFill flip="none" rotWithShape="1">
                <a:gsLst>
                  <a:gs pos="0">
                    <a:srgbClr val="8F2827">
                      <a:shade val="30000"/>
                      <a:satMod val="115000"/>
                    </a:srgbClr>
                  </a:gs>
                  <a:gs pos="50000">
                    <a:srgbClr val="8F2827">
                      <a:shade val="67500"/>
                      <a:satMod val="115000"/>
                    </a:srgbClr>
                  </a:gs>
                  <a:gs pos="100000">
                    <a:srgbClr val="8F2827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2147063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828800" y="1708001"/>
            <a:ext cx="8649374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31042" y="1807355"/>
            <a:ext cx="8749665" cy="4632535"/>
          </a:xfrm>
          <a:prstGeom prst="rect">
            <a:avLst/>
          </a:prstGeom>
          <a:noFill/>
        </p:spPr>
        <p:txBody>
          <a:bodyPr lIns="91440" tIns="45720" rIns="91440" bIns="45720" anchor="t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</a:pPr>
            <a:r>
              <a:rPr lang="en-US" b="1" dirty="0"/>
              <a:t>How does FBISD service Gifted Learners?</a:t>
            </a:r>
          </a:p>
          <a:p>
            <a:pPr>
              <a:spcBef>
                <a:spcPct val="50000"/>
              </a:spcBef>
            </a:pPr>
            <a:r>
              <a:rPr lang="en-US" dirty="0"/>
              <a:t>GT services are provided in the core subject areas: English Language Arts, social studies, math, and science.</a:t>
            </a:r>
          </a:p>
          <a:p>
            <a:pPr>
              <a:spcBef>
                <a:spcPct val="50000"/>
              </a:spcBef>
            </a:pPr>
            <a:r>
              <a:rPr lang="en-US" dirty="0"/>
              <a:t>Students are cluster grouped with GT-Trained teachers.</a:t>
            </a:r>
            <a:endParaRPr lang="en-US" dirty="0">
              <a:ea typeface="Calibri"/>
              <a:cs typeface="Calibri"/>
            </a:endParaRPr>
          </a:p>
          <a:p>
            <a:pPr>
              <a:spcBef>
                <a:spcPct val="50000"/>
              </a:spcBef>
            </a:pPr>
            <a:r>
              <a:rPr lang="en-US" dirty="0"/>
              <a:t>GT Learning Plans for each student are completed to support student growth.</a:t>
            </a:r>
          </a:p>
          <a:p>
            <a:pPr>
              <a:spcBef>
                <a:spcPct val="50000"/>
              </a:spcBef>
            </a:pPr>
            <a:r>
              <a:rPr lang="en-US" dirty="0"/>
              <a:t>FBISD teachers also provide curricular compacting, lesson differentiation, and participation in projects aligned to the Texas Performance Standards Project (TPSP).</a:t>
            </a:r>
          </a:p>
          <a:p>
            <a:pPr>
              <a:spcBef>
                <a:spcPct val="50000"/>
              </a:spcBef>
            </a:pPr>
            <a:endParaRPr lang="en-US" dirty="0"/>
          </a:p>
        </p:txBody>
      </p:sp>
      <p:sp>
        <p:nvSpPr>
          <p:cNvPr id="6" name="Rectangle 9"/>
          <p:cNvSpPr txBox="1">
            <a:spLocks noChangeArrowheads="1"/>
          </p:cNvSpPr>
          <p:nvPr/>
        </p:nvSpPr>
        <p:spPr>
          <a:xfrm>
            <a:off x="1752600" y="1001486"/>
            <a:ext cx="8479302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4000" dirty="0">
                <a:solidFill>
                  <a:srgbClr val="953735"/>
                </a:solidFill>
              </a:rPr>
              <a:t>Frequently Asked Questions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740464-BF8E-4663-AA50-2C316D765348}"/>
              </a:ext>
            </a:extLst>
          </p:cNvPr>
          <p:cNvSpPr/>
          <p:nvPr/>
        </p:nvSpPr>
        <p:spPr>
          <a:xfrm>
            <a:off x="1524" y="0"/>
            <a:ext cx="12188952" cy="901700"/>
          </a:xfrm>
          <a:prstGeom prst="rect">
            <a:avLst/>
          </a:prstGeom>
          <a:gradFill flip="none" rotWithShape="1">
            <a:gsLst>
              <a:gs pos="0">
                <a:srgbClr val="8F2827">
                  <a:shade val="30000"/>
                  <a:satMod val="115000"/>
                </a:srgbClr>
              </a:gs>
              <a:gs pos="50000">
                <a:srgbClr val="8F2827">
                  <a:shade val="67500"/>
                  <a:satMod val="115000"/>
                </a:srgbClr>
              </a:gs>
              <a:gs pos="100000">
                <a:srgbClr val="8F2827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gradFill flip="none" rotWithShape="1">
                <a:gsLst>
                  <a:gs pos="0">
                    <a:srgbClr val="8F2827">
                      <a:shade val="30000"/>
                      <a:satMod val="115000"/>
                    </a:srgbClr>
                  </a:gs>
                  <a:gs pos="50000">
                    <a:srgbClr val="8F2827">
                      <a:shade val="67500"/>
                      <a:satMod val="115000"/>
                    </a:srgbClr>
                  </a:gs>
                  <a:gs pos="100000">
                    <a:srgbClr val="8F2827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3506913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10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group of hands raised in the air&#10;&#10;Description automatically generated">
            <a:extLst>
              <a:ext uri="{FF2B5EF4-FFF2-40B4-BE49-F238E27FC236}">
                <a16:creationId xmlns:a16="http://schemas.microsoft.com/office/drawing/2014/main" id="{F0DF093C-F290-433E-B9E9-39E45F00AA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25075" b="25073"/>
          <a:stretch/>
        </p:blipFill>
        <p:spPr>
          <a:xfrm>
            <a:off x="20" y="200035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13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61305" y="5468206"/>
            <a:ext cx="1371600" cy="18288"/>
          </a:xfrm>
          <a:custGeom>
            <a:avLst/>
            <a:gdLst>
              <a:gd name="connsiteX0" fmla="*/ 0 w 1371600"/>
              <a:gd name="connsiteY0" fmla="*/ 0 h 18288"/>
              <a:gd name="connsiteX1" fmla="*/ 685800 w 1371600"/>
              <a:gd name="connsiteY1" fmla="*/ 0 h 18288"/>
              <a:gd name="connsiteX2" fmla="*/ 1371600 w 1371600"/>
              <a:gd name="connsiteY2" fmla="*/ 0 h 18288"/>
              <a:gd name="connsiteX3" fmla="*/ 1371600 w 1371600"/>
              <a:gd name="connsiteY3" fmla="*/ 18288 h 18288"/>
              <a:gd name="connsiteX4" fmla="*/ 713232 w 1371600"/>
              <a:gd name="connsiteY4" fmla="*/ 18288 h 18288"/>
              <a:gd name="connsiteX5" fmla="*/ 0 w 1371600"/>
              <a:gd name="connsiteY5" fmla="*/ 18288 h 18288"/>
              <a:gd name="connsiteX6" fmla="*/ 0 w 1371600"/>
              <a:gd name="connsiteY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8288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w="1371600" h="18288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A504D9-2C14-ABF8-E48C-EEC716DC111C}"/>
              </a:ext>
            </a:extLst>
          </p:cNvPr>
          <p:cNvSpPr txBox="1"/>
          <p:nvPr/>
        </p:nvSpPr>
        <p:spPr>
          <a:xfrm>
            <a:off x="3412869" y="4792502"/>
            <a:ext cx="6897626" cy="159242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600" dirty="0"/>
              <a:t>Please write them in the chat.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953A36-CE13-4F5F-A86F-CA42C25FC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4FD767A7-2FAD-0742-A737-624EC467408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80732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F4503B-F43D-4A15-58CD-3849E01435A9}"/>
              </a:ext>
            </a:extLst>
          </p:cNvPr>
          <p:cNvSpPr txBox="1"/>
          <p:nvPr/>
        </p:nvSpPr>
        <p:spPr>
          <a:xfrm>
            <a:off x="0" y="2976937"/>
            <a:ext cx="11907748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1" algn="ctr"/>
            <a:r>
              <a:rPr lang="en-US" sz="3200" b="1" dirty="0">
                <a:solidFill>
                  <a:schemeClr val="bg1"/>
                </a:solidFill>
                <a:latin typeface="Nunito Sans"/>
              </a:rPr>
              <a:t>Dr. Laurie Westphal </a:t>
            </a:r>
            <a:r>
              <a:rPr lang="en-US" sz="2400" b="1" dirty="0">
                <a:solidFill>
                  <a:schemeClr val="bg1"/>
                </a:solidFill>
                <a:latin typeface="Nunito Sans"/>
              </a:rPr>
              <a:t>(Director)</a:t>
            </a:r>
            <a:endParaRPr lang="en-US" sz="2400" dirty="0">
              <a:solidFill>
                <a:schemeClr val="bg1"/>
              </a:solidFill>
              <a:latin typeface="Nunito Sans"/>
            </a:endParaRPr>
          </a:p>
          <a:p>
            <a:pPr lvl="1" algn="ctr"/>
            <a:r>
              <a:rPr lang="en-US" sz="3200" b="1" dirty="0">
                <a:solidFill>
                  <a:schemeClr val="bg1"/>
                </a:solidFill>
                <a:latin typeface="Nunito Sans"/>
              </a:rPr>
              <a:t>Crystal Wilson </a:t>
            </a:r>
            <a:r>
              <a:rPr lang="en-US" sz="2400" b="1" dirty="0">
                <a:solidFill>
                  <a:schemeClr val="bg1"/>
                </a:solidFill>
                <a:latin typeface="Nunito Sans"/>
              </a:rPr>
              <a:t>(Elementary Program Manager)</a:t>
            </a:r>
          </a:p>
          <a:p>
            <a:pPr lvl="1" algn="ctr"/>
            <a:r>
              <a:rPr lang="en-US" sz="3200" b="1" dirty="0">
                <a:solidFill>
                  <a:schemeClr val="bg1"/>
                </a:solidFill>
                <a:latin typeface="Nunito Sans"/>
              </a:rPr>
              <a:t>Aisha Coleman-Holmes </a:t>
            </a:r>
            <a:r>
              <a:rPr lang="en-US" sz="2400" b="1" dirty="0">
                <a:solidFill>
                  <a:schemeClr val="bg1"/>
                </a:solidFill>
                <a:latin typeface="Nunito Sans"/>
              </a:rPr>
              <a:t>(Secondary Program Manager)</a:t>
            </a:r>
          </a:p>
          <a:p>
            <a:pPr lvl="1" algn="ctr"/>
            <a:r>
              <a:rPr lang="en-US" sz="3200" b="1" dirty="0">
                <a:solidFill>
                  <a:schemeClr val="bg1"/>
                </a:solidFill>
                <a:latin typeface="Nunito Sans"/>
              </a:rPr>
              <a:t>Terry White </a:t>
            </a:r>
            <a:r>
              <a:rPr lang="en-US" sz="2400" b="1" dirty="0">
                <a:solidFill>
                  <a:schemeClr val="bg1"/>
                </a:solidFill>
                <a:latin typeface="Nunito Sans"/>
              </a:rPr>
              <a:t>(Curriculum Integration Coordinator)</a:t>
            </a:r>
          </a:p>
          <a:p>
            <a:pPr lvl="1" algn="ctr"/>
            <a:r>
              <a:rPr lang="en-US" sz="3200" b="1" dirty="0">
                <a:solidFill>
                  <a:schemeClr val="bg1"/>
                </a:solidFill>
                <a:latin typeface="Nunito Sans"/>
              </a:rPr>
              <a:t>Nancy Bryant </a:t>
            </a:r>
            <a:r>
              <a:rPr lang="en-US" sz="2400" b="1" dirty="0">
                <a:solidFill>
                  <a:schemeClr val="bg1"/>
                </a:solidFill>
                <a:latin typeface="Nunito Sans"/>
              </a:rPr>
              <a:t>(GT Mentorship Specialist)</a:t>
            </a:r>
          </a:p>
          <a:p>
            <a:pPr lvl="1" algn="ctr"/>
            <a:r>
              <a:rPr lang="en-US" sz="3200" b="1" dirty="0">
                <a:solidFill>
                  <a:schemeClr val="bg1"/>
                </a:solidFill>
                <a:latin typeface="Nunito Sans"/>
              </a:rPr>
              <a:t>Joseph Bernhart </a:t>
            </a:r>
            <a:r>
              <a:rPr lang="en-US" sz="2400" b="1" dirty="0">
                <a:solidFill>
                  <a:schemeClr val="bg1"/>
                </a:solidFill>
                <a:latin typeface="Nunito Sans"/>
              </a:rPr>
              <a:t>(GT Academy Coordinator)</a:t>
            </a:r>
            <a:endParaRPr lang="en-US" sz="2400" dirty="0">
              <a:solidFill>
                <a:schemeClr val="bg1"/>
              </a:solidFill>
              <a:latin typeface="Nunito Sans"/>
            </a:endParaRPr>
          </a:p>
          <a:p>
            <a:pPr lvl="1" algn="ctr"/>
            <a:endParaRPr lang="en-US" sz="2400" b="1" dirty="0">
              <a:solidFill>
                <a:schemeClr val="bg1"/>
              </a:solidFill>
              <a:latin typeface="Nunito San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38D886-C624-4EB9-B8CE-2719C780DF73}"/>
              </a:ext>
            </a:extLst>
          </p:cNvPr>
          <p:cNvSpPr txBox="1"/>
          <p:nvPr/>
        </p:nvSpPr>
        <p:spPr>
          <a:xfrm>
            <a:off x="1878458" y="530157"/>
            <a:ext cx="84350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FBISD Gifted and Talented Department</a:t>
            </a:r>
          </a:p>
        </p:txBody>
      </p:sp>
    </p:spTree>
    <p:extLst>
      <p:ext uri="{BB962C8B-B14F-4D97-AF65-F5344CB8AC3E}">
        <p14:creationId xmlns:p14="http://schemas.microsoft.com/office/powerpoint/2010/main" val="41276194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map chart&#10;&#10;Description automatically generated">
            <a:extLst>
              <a:ext uri="{FF2B5EF4-FFF2-40B4-BE49-F238E27FC236}">
                <a16:creationId xmlns:a16="http://schemas.microsoft.com/office/drawing/2014/main" id="{B1F0148D-3938-7C0B-6112-46F5C1D82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3DD1C6-B6A3-A354-2101-4B979C1DBB74}"/>
              </a:ext>
            </a:extLst>
          </p:cNvPr>
          <p:cNvSpPr txBox="1"/>
          <p:nvPr/>
        </p:nvSpPr>
        <p:spPr>
          <a:xfrm>
            <a:off x="2937409" y="2811328"/>
            <a:ext cx="6344156" cy="1727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 BEND ISD</a:t>
            </a:r>
          </a:p>
          <a:p>
            <a:pPr algn="ctr">
              <a:lnSpc>
                <a:spcPct val="150000"/>
              </a:lnSpc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16431 Lexington Blvd.</a:t>
            </a:r>
          </a:p>
          <a:p>
            <a:pPr algn="ctr">
              <a:lnSpc>
                <a:spcPct val="150000"/>
              </a:lnSpc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Sugar Land, TX 77479</a:t>
            </a:r>
          </a:p>
          <a:p>
            <a:pPr algn="ctr">
              <a:lnSpc>
                <a:spcPct val="150000"/>
              </a:lnSpc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281-634-1000</a:t>
            </a:r>
          </a:p>
          <a:p>
            <a:pPr algn="ctr">
              <a:lnSpc>
                <a:spcPct val="150000"/>
              </a:lnSpc>
            </a:pPr>
            <a:endParaRPr 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12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www.fortbendisd.com</a:t>
            </a:r>
            <a:endParaRPr 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745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9667" y="1344033"/>
            <a:ext cx="7831230" cy="509541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lang="en-US" sz="3200" dirty="0">
                <a:solidFill>
                  <a:schemeClr val="tx1"/>
                </a:solidFill>
              </a:rPr>
              <a:t>Students with Gifts and Talents:</a:t>
            </a:r>
            <a:endParaRPr sz="3200" dirty="0">
              <a:solidFill>
                <a:schemeClr val="tx1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93366" y="1791584"/>
            <a:ext cx="10536439" cy="3954074"/>
          </a:xfrm>
          <a:prstGeom prst="rect">
            <a:avLst/>
          </a:prstGeom>
        </p:spPr>
        <p:txBody>
          <a:bodyPr vert="horz" wrap="square" lIns="0" tIns="29633" rIns="0" bIns="0" rtlCol="0">
            <a:spAutoFit/>
          </a:bodyPr>
          <a:lstStyle/>
          <a:p>
            <a:pPr>
              <a:spcBef>
                <a:spcPts val="7"/>
              </a:spcBef>
            </a:pPr>
            <a:endParaRPr sz="2000" dirty="0">
              <a:latin typeface="Georgia"/>
              <a:cs typeface="Georgia"/>
            </a:endParaRPr>
          </a:p>
          <a:p>
            <a:pPr marL="187955" indent="-171869">
              <a:buSzPct val="94117"/>
              <a:buChar char="•"/>
              <a:tabLst>
                <a:tab pos="188802" algn="l"/>
              </a:tabLst>
            </a:pP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Come</a:t>
            </a:r>
            <a:r>
              <a:rPr sz="2000" spc="-40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from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all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racial,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ethnic,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and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cultural</a:t>
            </a:r>
            <a:r>
              <a:rPr sz="2000" spc="-40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populations,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as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well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as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all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economic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spc="-13" dirty="0">
                <a:solidFill>
                  <a:srgbClr val="233944"/>
                </a:solidFill>
                <a:latin typeface="Georgia"/>
                <a:cs typeface="Georgia"/>
              </a:rPr>
              <a:t>strata.</a:t>
            </a:r>
            <a:endParaRPr sz="2000" dirty="0">
              <a:latin typeface="Georgia"/>
              <a:cs typeface="Georgia"/>
            </a:endParaRPr>
          </a:p>
          <a:p>
            <a:pPr marL="16933" marR="914377" indent="182875">
              <a:lnSpc>
                <a:spcPts val="2707"/>
              </a:lnSpc>
              <a:spcBef>
                <a:spcPts val="1487"/>
              </a:spcBef>
              <a:buChar char="•"/>
              <a:tabLst>
                <a:tab pos="199808" algn="l"/>
              </a:tabLst>
            </a:pP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Require</a:t>
            </a:r>
            <a:r>
              <a:rPr sz="2000" spc="-5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sufficient</a:t>
            </a:r>
            <a:r>
              <a:rPr sz="2000" spc="-4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access</a:t>
            </a:r>
            <a:r>
              <a:rPr sz="2000" spc="-4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to</a:t>
            </a:r>
            <a:r>
              <a:rPr sz="2000" spc="-5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appropriate</a:t>
            </a:r>
            <a:r>
              <a:rPr sz="2000" spc="-4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learning</a:t>
            </a:r>
            <a:r>
              <a:rPr sz="2000" spc="-4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opportunities</a:t>
            </a:r>
            <a:r>
              <a:rPr sz="2000" spc="-5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to</a:t>
            </a:r>
            <a:r>
              <a:rPr sz="2000" spc="-4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realize</a:t>
            </a:r>
            <a:r>
              <a:rPr sz="2000" spc="-4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spc="-13" dirty="0">
                <a:solidFill>
                  <a:srgbClr val="233944"/>
                </a:solidFill>
                <a:latin typeface="Georgia"/>
                <a:cs typeface="Georgia"/>
              </a:rPr>
              <a:t>their potential.</a:t>
            </a:r>
            <a:endParaRPr sz="2000" dirty="0">
              <a:latin typeface="Georgia"/>
              <a:cs typeface="Georgia"/>
            </a:endParaRPr>
          </a:p>
          <a:p>
            <a:pPr marL="16933" marR="6773" indent="182875">
              <a:lnSpc>
                <a:spcPts val="2707"/>
              </a:lnSpc>
              <a:spcBef>
                <a:spcPts val="1387"/>
              </a:spcBef>
              <a:buChar char="•"/>
              <a:tabLst>
                <a:tab pos="199808" algn="l"/>
              </a:tabLst>
            </a:pP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Can</a:t>
            </a:r>
            <a:r>
              <a:rPr sz="2000" spc="-5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have</a:t>
            </a:r>
            <a:r>
              <a:rPr sz="2000" spc="-4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learning</a:t>
            </a:r>
            <a:r>
              <a:rPr sz="2000" spc="-4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and</a:t>
            </a:r>
            <a:r>
              <a:rPr sz="2000" spc="-4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processing</a:t>
            </a:r>
            <a:r>
              <a:rPr sz="2000" spc="-4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disorders</a:t>
            </a:r>
            <a:r>
              <a:rPr sz="2000" spc="-4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that</a:t>
            </a:r>
            <a:r>
              <a:rPr sz="2000" spc="-4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require</a:t>
            </a:r>
            <a:r>
              <a:rPr sz="2000" spc="-4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specialized</a:t>
            </a:r>
            <a:r>
              <a:rPr sz="2000" spc="-4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intervention</a:t>
            </a:r>
            <a:r>
              <a:rPr sz="2000" spc="-4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and </a:t>
            </a:r>
            <a:r>
              <a:rPr sz="2000" spc="-13" dirty="0">
                <a:solidFill>
                  <a:srgbClr val="233944"/>
                </a:solidFill>
                <a:latin typeface="Georgia"/>
                <a:cs typeface="Georgia"/>
              </a:rPr>
              <a:t>accommodation.</a:t>
            </a:r>
            <a:endParaRPr sz="2000" dirty="0">
              <a:latin typeface="Georgia"/>
              <a:cs typeface="Georgia"/>
            </a:endParaRPr>
          </a:p>
          <a:p>
            <a:pPr marL="16933" marR="475815" indent="182875">
              <a:lnSpc>
                <a:spcPts val="2707"/>
              </a:lnSpc>
              <a:spcBef>
                <a:spcPts val="2187"/>
              </a:spcBef>
              <a:buChar char="•"/>
              <a:tabLst>
                <a:tab pos="199808" algn="l"/>
              </a:tabLst>
            </a:pP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Need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support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and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guidance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to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develop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socially</a:t>
            </a:r>
            <a:r>
              <a:rPr sz="2000" spc="-2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and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emotionally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as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well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as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in</a:t>
            </a:r>
            <a:r>
              <a:rPr sz="2000" spc="-2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spc="-13" dirty="0">
                <a:solidFill>
                  <a:srgbClr val="233944"/>
                </a:solidFill>
                <a:latin typeface="Georgia"/>
                <a:cs typeface="Georgia"/>
              </a:rPr>
              <a:t>their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areas</a:t>
            </a:r>
            <a:r>
              <a:rPr sz="2000" spc="-27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of</a:t>
            </a:r>
            <a:r>
              <a:rPr sz="2000" spc="-20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spc="-13" dirty="0">
                <a:solidFill>
                  <a:srgbClr val="233944"/>
                </a:solidFill>
                <a:latin typeface="Georgia"/>
                <a:cs typeface="Georgia"/>
              </a:rPr>
              <a:t>talent.</a:t>
            </a:r>
            <a:endParaRPr sz="2000" dirty="0">
              <a:latin typeface="Georgia"/>
              <a:cs typeface="Georgia"/>
            </a:endParaRPr>
          </a:p>
          <a:p>
            <a:pPr marL="198962" indent="-182875">
              <a:spcBef>
                <a:spcPts val="2080"/>
              </a:spcBef>
              <a:buChar char="•"/>
              <a:tabLst>
                <a:tab pos="199808" algn="l"/>
              </a:tabLst>
            </a:pP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Require</a:t>
            </a:r>
            <a:r>
              <a:rPr sz="2000" spc="-5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varied</a:t>
            </a:r>
            <a:r>
              <a:rPr sz="2000" spc="-40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services</a:t>
            </a:r>
            <a:r>
              <a:rPr sz="2000" spc="-40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based</a:t>
            </a:r>
            <a:r>
              <a:rPr sz="2000" spc="-40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on</a:t>
            </a:r>
            <a:r>
              <a:rPr sz="2000" spc="-40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their</a:t>
            </a:r>
            <a:r>
              <a:rPr sz="2000" spc="-40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233944"/>
                </a:solidFill>
                <a:latin typeface="Georgia"/>
                <a:cs typeface="Georgia"/>
              </a:rPr>
              <a:t>changing</a:t>
            </a:r>
            <a:r>
              <a:rPr sz="2000" spc="-33" dirty="0">
                <a:solidFill>
                  <a:srgbClr val="233944"/>
                </a:solidFill>
                <a:latin typeface="Georgia"/>
                <a:cs typeface="Georgia"/>
              </a:rPr>
              <a:t> </a:t>
            </a:r>
            <a:r>
              <a:rPr sz="2000" spc="-13" dirty="0">
                <a:solidFill>
                  <a:srgbClr val="233944"/>
                </a:solidFill>
                <a:latin typeface="Georgia"/>
                <a:cs typeface="Georgia"/>
              </a:rPr>
              <a:t>needs.</a:t>
            </a:r>
            <a:endParaRPr sz="2267" dirty="0">
              <a:latin typeface="Georgia"/>
              <a:cs typeface="Georgia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798523-B3AB-6737-4A15-4D9F4920997C}"/>
              </a:ext>
            </a:extLst>
          </p:cNvPr>
          <p:cNvSpPr/>
          <p:nvPr/>
        </p:nvSpPr>
        <p:spPr>
          <a:xfrm>
            <a:off x="1524" y="0"/>
            <a:ext cx="12188952" cy="901700"/>
          </a:xfrm>
          <a:prstGeom prst="rect">
            <a:avLst/>
          </a:prstGeom>
          <a:gradFill flip="none" rotWithShape="1">
            <a:gsLst>
              <a:gs pos="0">
                <a:srgbClr val="8F2827">
                  <a:shade val="30000"/>
                  <a:satMod val="115000"/>
                </a:srgbClr>
              </a:gs>
              <a:gs pos="50000">
                <a:srgbClr val="8F2827">
                  <a:shade val="67500"/>
                  <a:satMod val="115000"/>
                </a:srgbClr>
              </a:gs>
              <a:gs pos="100000">
                <a:srgbClr val="8F2827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gradFill flip="none" rotWithShape="1">
                <a:gsLst>
                  <a:gs pos="0">
                    <a:srgbClr val="8F2827">
                      <a:shade val="30000"/>
                      <a:satMod val="115000"/>
                    </a:srgbClr>
                  </a:gs>
                  <a:gs pos="50000">
                    <a:srgbClr val="8F2827">
                      <a:shade val="67500"/>
                      <a:satMod val="115000"/>
                    </a:srgbClr>
                  </a:gs>
                  <a:gs pos="100000">
                    <a:srgbClr val="8F2827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8875E4BF-EA30-FECB-4765-059E7E3E859D}"/>
              </a:ext>
            </a:extLst>
          </p:cNvPr>
          <p:cNvSpPr txBox="1">
            <a:spLocks/>
          </p:cNvSpPr>
          <p:nvPr/>
        </p:nvSpPr>
        <p:spPr>
          <a:xfrm>
            <a:off x="321733" y="134524"/>
            <a:ext cx="11217597" cy="632651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67" b="0" i="0" kern="1200">
                <a:solidFill>
                  <a:srgbClr val="AE7A5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lang="en-US" sz="4000" dirty="0">
                <a:solidFill>
                  <a:schemeClr val="bg1"/>
                </a:solidFill>
              </a:rPr>
              <a:t>National Association for Gifted Children (NAGC)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008802" y="1604472"/>
            <a:ext cx="9784927" cy="3301887"/>
          </a:xfrm>
          <a:prstGeom prst="rect">
            <a:avLst/>
          </a:prstGeom>
        </p:spPr>
        <p:txBody>
          <a:bodyPr vert="horz" wrap="square" lIns="0" tIns="11007" rIns="0" bIns="0" rtlCol="0">
            <a:spAutoFit/>
          </a:bodyPr>
          <a:lstStyle/>
          <a:p>
            <a:pPr marL="16933" marR="132923">
              <a:lnSpc>
                <a:spcPct val="101400"/>
              </a:lnSpc>
              <a:spcBef>
                <a:spcPts val="87"/>
              </a:spcBef>
            </a:pP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The</a:t>
            </a:r>
            <a:r>
              <a:rPr sz="2467" spc="-47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Texas</a:t>
            </a:r>
            <a:r>
              <a:rPr sz="2467" spc="-40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Education</a:t>
            </a:r>
            <a:r>
              <a:rPr sz="2467" spc="-40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Agency</a:t>
            </a:r>
            <a:r>
              <a:rPr sz="2467" spc="-40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defines</a:t>
            </a:r>
            <a:r>
              <a:rPr sz="2467" spc="-40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a</a:t>
            </a:r>
            <a:r>
              <a:rPr sz="2467" spc="-13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gifted/talented</a:t>
            </a:r>
            <a:r>
              <a:rPr sz="2467" spc="-40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student</a:t>
            </a:r>
            <a:r>
              <a:rPr sz="2467" spc="-40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as</a:t>
            </a:r>
            <a:r>
              <a:rPr sz="2467" spc="-40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spc="-67" dirty="0">
                <a:solidFill>
                  <a:srgbClr val="444444"/>
                </a:solidFill>
                <a:latin typeface="Georgia"/>
                <a:cs typeface="Georgia"/>
              </a:rPr>
              <a:t>a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child</a:t>
            </a:r>
            <a:r>
              <a:rPr sz="2467" spc="-47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who</a:t>
            </a:r>
            <a:r>
              <a:rPr sz="2467" spc="-33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performs</a:t>
            </a:r>
            <a:r>
              <a:rPr sz="2467" spc="-33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at</a:t>
            </a:r>
            <a:r>
              <a:rPr sz="2467" spc="-27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or</a:t>
            </a:r>
            <a:r>
              <a:rPr sz="2467" spc="-33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shows</a:t>
            </a:r>
            <a:r>
              <a:rPr sz="2467" spc="-33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the</a:t>
            </a:r>
            <a:r>
              <a:rPr sz="2467" spc="-33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potential</a:t>
            </a:r>
            <a:r>
              <a:rPr sz="2467" spc="-27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for</a:t>
            </a:r>
            <a:r>
              <a:rPr sz="2467" spc="-33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performing</a:t>
            </a:r>
            <a:r>
              <a:rPr sz="2467" spc="-33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at</a:t>
            </a:r>
            <a:r>
              <a:rPr sz="2467" spc="-27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spc="-67" dirty="0">
                <a:solidFill>
                  <a:srgbClr val="444444"/>
                </a:solidFill>
                <a:latin typeface="Georgia"/>
                <a:cs typeface="Georgia"/>
              </a:rPr>
              <a:t>a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remarkably</a:t>
            </a:r>
            <a:r>
              <a:rPr sz="2467" spc="-47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high</a:t>
            </a:r>
            <a:r>
              <a:rPr sz="2467" spc="-40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level</a:t>
            </a:r>
            <a:r>
              <a:rPr sz="2467" spc="-40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of</a:t>
            </a:r>
            <a:r>
              <a:rPr sz="2467" spc="-40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accomplishment</a:t>
            </a:r>
            <a:r>
              <a:rPr sz="2467" spc="-40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when</a:t>
            </a:r>
            <a:r>
              <a:rPr sz="2467" spc="-40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compared</a:t>
            </a:r>
            <a:r>
              <a:rPr sz="2467" spc="-40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to</a:t>
            </a:r>
            <a:r>
              <a:rPr sz="2467" spc="-40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others</a:t>
            </a:r>
            <a:r>
              <a:rPr sz="2467" spc="-40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spc="-33" dirty="0">
                <a:solidFill>
                  <a:srgbClr val="444444"/>
                </a:solidFill>
                <a:latin typeface="Georgia"/>
                <a:cs typeface="Georgia"/>
              </a:rPr>
              <a:t>of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the</a:t>
            </a:r>
            <a:r>
              <a:rPr sz="2467" spc="-53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same</a:t>
            </a:r>
            <a:r>
              <a:rPr sz="2467" spc="-33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age,</a:t>
            </a:r>
            <a:r>
              <a:rPr sz="2467" spc="-40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experience,</a:t>
            </a:r>
            <a:r>
              <a:rPr sz="2467" spc="-33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or</a:t>
            </a:r>
            <a:r>
              <a:rPr sz="2467" spc="-40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environment</a:t>
            </a:r>
            <a:r>
              <a:rPr sz="2467" spc="-33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and</a:t>
            </a:r>
            <a:r>
              <a:rPr sz="2467" spc="-33" dirty="0">
                <a:solidFill>
                  <a:srgbClr val="444444"/>
                </a:solidFill>
                <a:latin typeface="Georgia"/>
                <a:cs typeface="Georgia"/>
              </a:rPr>
              <a:t> who</a:t>
            </a:r>
            <a:endParaRPr sz="2467" dirty="0">
              <a:latin typeface="Georgia"/>
              <a:cs typeface="Georgia"/>
            </a:endParaRPr>
          </a:p>
          <a:p>
            <a:pPr marL="625671" marR="6773" indent="-493594">
              <a:lnSpc>
                <a:spcPct val="101400"/>
              </a:lnSpc>
              <a:spcBef>
                <a:spcPts val="1800"/>
              </a:spcBef>
              <a:buFont typeface="Arial"/>
              <a:buChar char="●"/>
              <a:tabLst>
                <a:tab pos="625671" algn="l"/>
                <a:tab pos="626518" algn="l"/>
              </a:tabLst>
            </a:pP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exhibits</a:t>
            </a:r>
            <a:r>
              <a:rPr sz="2467" spc="-53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high</a:t>
            </a:r>
            <a:r>
              <a:rPr sz="2467" spc="-47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performance</a:t>
            </a:r>
            <a:r>
              <a:rPr sz="2467" spc="-53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capability</a:t>
            </a:r>
            <a:r>
              <a:rPr sz="2467" spc="-47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in</a:t>
            </a:r>
            <a:r>
              <a:rPr sz="2467" spc="-47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an</a:t>
            </a:r>
            <a:r>
              <a:rPr sz="2467" spc="-53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intellectual,</a:t>
            </a:r>
            <a:r>
              <a:rPr sz="2467" spc="-47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creative,</a:t>
            </a:r>
            <a:r>
              <a:rPr sz="2467" spc="-47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spc="-33" dirty="0">
                <a:solidFill>
                  <a:srgbClr val="444444"/>
                </a:solidFill>
                <a:latin typeface="Georgia"/>
                <a:cs typeface="Georgia"/>
              </a:rPr>
              <a:t>or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artistic</a:t>
            </a:r>
            <a:r>
              <a:rPr sz="2467" spc="-53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spc="-13" dirty="0">
                <a:solidFill>
                  <a:srgbClr val="444444"/>
                </a:solidFill>
                <a:latin typeface="Georgia"/>
                <a:cs typeface="Georgia"/>
              </a:rPr>
              <a:t>area;</a:t>
            </a:r>
            <a:endParaRPr sz="2467" dirty="0">
              <a:latin typeface="Georgia"/>
              <a:cs typeface="Georgia"/>
            </a:endParaRPr>
          </a:p>
          <a:p>
            <a:pPr marL="625671" indent="-493594">
              <a:spcBef>
                <a:spcPts val="40"/>
              </a:spcBef>
              <a:buFont typeface="Arial"/>
              <a:buChar char="●"/>
              <a:tabLst>
                <a:tab pos="625671" algn="l"/>
                <a:tab pos="626518" algn="l"/>
              </a:tabLst>
            </a:pP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possesses</a:t>
            </a:r>
            <a:r>
              <a:rPr sz="2467" spc="-60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an</a:t>
            </a:r>
            <a:r>
              <a:rPr sz="2467" spc="-47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unusual</a:t>
            </a:r>
            <a:r>
              <a:rPr sz="2467" spc="-40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capacity</a:t>
            </a:r>
            <a:r>
              <a:rPr sz="2467" spc="-47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for</a:t>
            </a:r>
            <a:r>
              <a:rPr sz="2467" spc="-47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leadership;</a:t>
            </a:r>
            <a:r>
              <a:rPr sz="2467" spc="-40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spc="-33" dirty="0">
                <a:solidFill>
                  <a:srgbClr val="444444"/>
                </a:solidFill>
                <a:latin typeface="Georgia"/>
                <a:cs typeface="Georgia"/>
              </a:rPr>
              <a:t>or</a:t>
            </a:r>
            <a:endParaRPr sz="2467" dirty="0">
              <a:latin typeface="Georgia"/>
              <a:cs typeface="Georgia"/>
            </a:endParaRPr>
          </a:p>
          <a:p>
            <a:pPr marL="625671" indent="-493594">
              <a:spcBef>
                <a:spcPts val="40"/>
              </a:spcBef>
              <a:buFont typeface="Arial"/>
              <a:buChar char="●"/>
              <a:tabLst>
                <a:tab pos="625671" algn="l"/>
                <a:tab pos="626518" algn="l"/>
              </a:tabLst>
            </a:pP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excels</a:t>
            </a:r>
            <a:r>
              <a:rPr sz="2467" spc="-53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in</a:t>
            </a:r>
            <a:r>
              <a:rPr sz="2467" spc="-33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a</a:t>
            </a:r>
            <a:r>
              <a:rPr sz="2467" spc="-40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specific</a:t>
            </a:r>
            <a:r>
              <a:rPr sz="2467" spc="-33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academic</a:t>
            </a:r>
            <a:r>
              <a:rPr sz="2467" spc="-40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467" dirty="0">
                <a:solidFill>
                  <a:srgbClr val="444444"/>
                </a:solidFill>
                <a:latin typeface="Georgia"/>
                <a:cs typeface="Georgia"/>
              </a:rPr>
              <a:t>field.</a:t>
            </a:r>
            <a:r>
              <a:rPr sz="2467" spc="-7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333" dirty="0">
                <a:solidFill>
                  <a:srgbClr val="444444"/>
                </a:solidFill>
                <a:latin typeface="Georgia"/>
                <a:cs typeface="Georgia"/>
              </a:rPr>
              <a:t>(Texas</a:t>
            </a:r>
            <a:r>
              <a:rPr sz="2333" spc="-33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333" dirty="0">
                <a:solidFill>
                  <a:srgbClr val="444444"/>
                </a:solidFill>
                <a:latin typeface="Georgia"/>
                <a:cs typeface="Georgia"/>
              </a:rPr>
              <a:t>Education</a:t>
            </a:r>
            <a:r>
              <a:rPr sz="2333" spc="-33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333" dirty="0">
                <a:solidFill>
                  <a:srgbClr val="444444"/>
                </a:solidFill>
                <a:latin typeface="Georgia"/>
                <a:cs typeface="Georgia"/>
              </a:rPr>
              <a:t>Code</a:t>
            </a:r>
            <a:r>
              <a:rPr sz="2333" spc="-13" dirty="0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sz="2333" spc="-13" dirty="0">
                <a:solidFill>
                  <a:srgbClr val="0D6CB9"/>
                </a:solidFill>
                <a:latin typeface="Georgia"/>
                <a:cs typeface="Georgia"/>
                <a:hlinkClick r:id="rId3"/>
              </a:rPr>
              <a:t>§29.121</a:t>
            </a:r>
            <a:r>
              <a:rPr sz="2333" spc="-13" dirty="0">
                <a:solidFill>
                  <a:srgbClr val="444444"/>
                </a:solidFill>
                <a:latin typeface="Georgia"/>
                <a:cs typeface="Georgia"/>
              </a:rPr>
              <a:t>)</a:t>
            </a:r>
            <a:endParaRPr sz="2333" dirty="0">
              <a:latin typeface="Georgia"/>
              <a:cs typeface="Georgia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39F36FC-1CB2-261F-C75B-1D94A5CF3BAA}"/>
              </a:ext>
            </a:extLst>
          </p:cNvPr>
          <p:cNvSpPr/>
          <p:nvPr/>
        </p:nvSpPr>
        <p:spPr>
          <a:xfrm>
            <a:off x="1524" y="0"/>
            <a:ext cx="12188952" cy="901700"/>
          </a:xfrm>
          <a:prstGeom prst="rect">
            <a:avLst/>
          </a:prstGeom>
          <a:gradFill flip="none" rotWithShape="1">
            <a:gsLst>
              <a:gs pos="0">
                <a:srgbClr val="8F2827">
                  <a:shade val="30000"/>
                  <a:satMod val="115000"/>
                </a:srgbClr>
              </a:gs>
              <a:gs pos="50000">
                <a:srgbClr val="8F2827">
                  <a:shade val="67500"/>
                  <a:satMod val="115000"/>
                </a:srgbClr>
              </a:gs>
              <a:gs pos="100000">
                <a:srgbClr val="8F2827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gradFill flip="none" rotWithShape="1">
                <a:gsLst>
                  <a:gs pos="0">
                    <a:srgbClr val="8F2827">
                      <a:shade val="30000"/>
                      <a:satMod val="115000"/>
                    </a:srgbClr>
                  </a:gs>
                  <a:gs pos="50000">
                    <a:srgbClr val="8F2827">
                      <a:shade val="67500"/>
                      <a:satMod val="115000"/>
                    </a:srgbClr>
                  </a:gs>
                  <a:gs pos="100000">
                    <a:srgbClr val="8F2827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7800" y="134524"/>
            <a:ext cx="8147472" cy="632651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lang="en-US" sz="4000" spc="227" dirty="0">
                <a:solidFill>
                  <a:schemeClr val="bg1"/>
                </a:solidFill>
              </a:rPr>
              <a:t>Texas Education Agency (TEA)</a:t>
            </a:r>
            <a:endParaRPr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973499-2DDA-4D58-8AA4-87BA9C57EC0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4FD767A7-2FAD-0742-A737-624EC467408B}" type="slidenum">
              <a:rPr lang="en-US" smtClean="0"/>
              <a:t>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527801-41D8-4FA4-AF68-A52200BC6964}"/>
              </a:ext>
            </a:extLst>
          </p:cNvPr>
          <p:cNvSpPr txBox="1"/>
          <p:nvPr/>
        </p:nvSpPr>
        <p:spPr>
          <a:xfrm>
            <a:off x="4812030" y="1668780"/>
            <a:ext cx="62407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Gifted and Talented Services</a:t>
            </a:r>
          </a:p>
        </p:txBody>
      </p:sp>
    </p:spTree>
    <p:extLst>
      <p:ext uri="{BB962C8B-B14F-4D97-AF65-F5344CB8AC3E}">
        <p14:creationId xmlns:p14="http://schemas.microsoft.com/office/powerpoint/2010/main" val="26140597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90224" y="1098821"/>
            <a:ext cx="83838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1F5179"/>
                </a:solidFill>
                <a:latin typeface="Calibri" charset="0"/>
              </a:rPr>
              <a:t>Fort Bend ISD Gifted and Talented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1F5179"/>
                </a:solidFill>
                <a:latin typeface="Calibri" charset="0"/>
              </a:rPr>
              <a:t>Areas Served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567883" y="4682928"/>
            <a:ext cx="7028489" cy="2175072"/>
          </a:xfrm>
        </p:spPr>
        <p:txBody>
          <a:bodyPr/>
          <a:lstStyle/>
          <a:p>
            <a:pPr algn="ctr"/>
            <a:endParaRPr lang="en-US" dirty="0"/>
          </a:p>
          <a:p>
            <a:pPr marL="0" indent="0" algn="ctr">
              <a:buNone/>
            </a:pPr>
            <a:r>
              <a:rPr lang="en-US" dirty="0"/>
              <a:t>Students are currently identified and served in the 4 core areas.</a:t>
            </a:r>
          </a:p>
        </p:txBody>
      </p:sp>
      <p:graphicFrame>
        <p:nvGraphicFramePr>
          <p:cNvPr id="7" name="Diagram 6"/>
          <p:cNvGraphicFramePr/>
          <p:nvPr/>
        </p:nvGraphicFramePr>
        <p:xfrm>
          <a:off x="2835965" y="2064778"/>
          <a:ext cx="6500192" cy="29233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EE19425D-E0A4-4A81-B48C-4B0CBBE71046}"/>
              </a:ext>
            </a:extLst>
          </p:cNvPr>
          <p:cNvSpPr/>
          <p:nvPr/>
        </p:nvSpPr>
        <p:spPr>
          <a:xfrm>
            <a:off x="1524" y="0"/>
            <a:ext cx="12188952" cy="901700"/>
          </a:xfrm>
          <a:prstGeom prst="rect">
            <a:avLst/>
          </a:prstGeom>
          <a:gradFill flip="none" rotWithShape="1">
            <a:gsLst>
              <a:gs pos="0">
                <a:srgbClr val="8F2827">
                  <a:shade val="30000"/>
                  <a:satMod val="115000"/>
                </a:srgbClr>
              </a:gs>
              <a:gs pos="50000">
                <a:srgbClr val="8F2827">
                  <a:shade val="67500"/>
                  <a:satMod val="115000"/>
                </a:srgbClr>
              </a:gs>
              <a:gs pos="100000">
                <a:srgbClr val="8F2827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gradFill flip="none" rotWithShape="1">
                <a:gsLst>
                  <a:gs pos="0">
                    <a:srgbClr val="8F2827">
                      <a:shade val="30000"/>
                      <a:satMod val="115000"/>
                    </a:srgbClr>
                  </a:gs>
                  <a:gs pos="50000">
                    <a:srgbClr val="8F2827">
                      <a:shade val="67500"/>
                      <a:satMod val="115000"/>
                    </a:srgbClr>
                  </a:gs>
                  <a:gs pos="100000">
                    <a:srgbClr val="8F2827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589222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86880" y="1036224"/>
            <a:ext cx="7541119" cy="568018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just">
              <a:spcBef>
                <a:spcPts val="133"/>
              </a:spcBef>
            </a:pPr>
            <a:r>
              <a:rPr sz="2000" b="1" i="1" dirty="0">
                <a:latin typeface="Arial"/>
                <a:cs typeface="Arial"/>
              </a:rPr>
              <a:t>What</a:t>
            </a:r>
            <a:r>
              <a:rPr sz="2000" b="1" i="1" spc="-20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is</a:t>
            </a:r>
            <a:r>
              <a:rPr sz="2000" b="1" i="1" spc="-20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our</a:t>
            </a:r>
            <a:r>
              <a:rPr sz="2000" b="1" i="1" spc="-20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goal</a:t>
            </a:r>
            <a:r>
              <a:rPr sz="2000" b="1" i="1" spc="-20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for</a:t>
            </a:r>
            <a:r>
              <a:rPr sz="2000" b="1" i="1" spc="-20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gifted</a:t>
            </a:r>
            <a:r>
              <a:rPr sz="2000" b="1" i="1" spc="-20" dirty="0">
                <a:latin typeface="Arial"/>
                <a:cs typeface="Arial"/>
              </a:rPr>
              <a:t> </a:t>
            </a:r>
            <a:r>
              <a:rPr sz="2000" b="1" i="1" spc="-13" dirty="0">
                <a:latin typeface="Arial"/>
                <a:cs typeface="Arial"/>
              </a:rPr>
              <a:t>students?</a:t>
            </a:r>
            <a:endParaRPr sz="2000" dirty="0">
              <a:latin typeface="Arial"/>
              <a:cs typeface="Arial"/>
            </a:endParaRPr>
          </a:p>
          <a:p>
            <a:pPr marL="16933" marR="345430" algn="just">
              <a:lnSpc>
                <a:spcPts val="2200"/>
              </a:lnSpc>
              <a:spcBef>
                <a:spcPts val="107"/>
              </a:spcBef>
            </a:pPr>
            <a:r>
              <a:rPr sz="1867" dirty="0">
                <a:latin typeface="Arial"/>
                <a:cs typeface="Arial"/>
              </a:rPr>
              <a:t>In</a:t>
            </a:r>
            <a:r>
              <a:rPr sz="1867" spc="-6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alignment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with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the</a:t>
            </a:r>
            <a:r>
              <a:rPr sz="1867" spc="-73" dirty="0">
                <a:latin typeface="Arial"/>
                <a:cs typeface="Arial"/>
              </a:rPr>
              <a:t> </a:t>
            </a:r>
            <a:r>
              <a:rPr sz="1867" spc="-33" dirty="0">
                <a:latin typeface="Arial"/>
                <a:cs typeface="Arial"/>
              </a:rPr>
              <a:t>Texas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State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Goal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for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Services</a:t>
            </a:r>
            <a:r>
              <a:rPr sz="1867" spc="-47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for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spc="-13" dirty="0">
                <a:latin typeface="Arial"/>
                <a:cs typeface="Arial"/>
              </a:rPr>
              <a:t>Gifted/Talented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Students</a:t>
            </a:r>
            <a:r>
              <a:rPr lang="en-US" sz="1867" dirty="0">
                <a:latin typeface="Arial"/>
                <a:cs typeface="Arial"/>
              </a:rPr>
              <a:t> and Fort Bend ISD’s Mission and Vision</a:t>
            </a:r>
            <a:r>
              <a:rPr sz="1867" dirty="0">
                <a:latin typeface="Arial"/>
                <a:cs typeface="Arial"/>
              </a:rPr>
              <a:t>,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the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lang="en-US" sz="1867" dirty="0">
                <a:latin typeface="Arial"/>
                <a:cs typeface="Arial"/>
              </a:rPr>
              <a:t>purpose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spc="-33" dirty="0">
                <a:latin typeface="Arial"/>
                <a:cs typeface="Arial"/>
              </a:rPr>
              <a:t>of </a:t>
            </a:r>
            <a:r>
              <a:rPr lang="en-US" sz="1867" dirty="0">
                <a:latin typeface="Arial"/>
                <a:cs typeface="Arial"/>
              </a:rPr>
              <a:t>Fort Bend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ISD’s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Gifted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and</a:t>
            </a:r>
            <a:r>
              <a:rPr sz="1867" spc="-67" dirty="0">
                <a:latin typeface="Arial"/>
                <a:cs typeface="Arial"/>
              </a:rPr>
              <a:t> </a:t>
            </a:r>
            <a:r>
              <a:rPr sz="1867" spc="-27" dirty="0">
                <a:latin typeface="Arial"/>
                <a:cs typeface="Arial"/>
              </a:rPr>
              <a:t>Talented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Services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is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to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provide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students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identified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for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gifted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services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spc="-27" dirty="0">
                <a:latin typeface="Arial"/>
                <a:cs typeface="Arial"/>
              </a:rPr>
              <a:t>with </a:t>
            </a:r>
            <a:r>
              <a:rPr sz="1867" dirty="0">
                <a:latin typeface="Arial"/>
                <a:cs typeface="Arial"/>
              </a:rPr>
              <a:t>opportunities</a:t>
            </a:r>
            <a:r>
              <a:rPr sz="1867" spc="-47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to</a:t>
            </a:r>
            <a:r>
              <a:rPr sz="1867" spc="-27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develop</a:t>
            </a:r>
            <a:r>
              <a:rPr sz="1867" spc="-27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their</a:t>
            </a:r>
            <a:r>
              <a:rPr sz="1867" spc="-27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capabilities</a:t>
            </a:r>
            <a:r>
              <a:rPr sz="1867" spc="-27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and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demonstrate</a:t>
            </a:r>
            <a:r>
              <a:rPr sz="1867" spc="-27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skills</a:t>
            </a:r>
            <a:r>
              <a:rPr sz="1867" spc="-27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in</a:t>
            </a:r>
            <a:r>
              <a:rPr sz="1867" spc="-27" dirty="0">
                <a:latin typeface="Arial"/>
                <a:cs typeface="Arial"/>
              </a:rPr>
              <a:t> </a:t>
            </a:r>
            <a:r>
              <a:rPr sz="1867" spc="-13" dirty="0">
                <a:latin typeface="Arial"/>
                <a:cs typeface="Arial"/>
              </a:rPr>
              <a:t>self-</a:t>
            </a:r>
            <a:r>
              <a:rPr sz="1867" dirty="0">
                <a:latin typeface="Arial"/>
                <a:cs typeface="Arial"/>
              </a:rPr>
              <a:t>directed</a:t>
            </a:r>
            <a:r>
              <a:rPr sz="1867" spc="-27" dirty="0">
                <a:latin typeface="Arial"/>
                <a:cs typeface="Arial"/>
              </a:rPr>
              <a:t> </a:t>
            </a:r>
            <a:r>
              <a:rPr sz="1867" spc="-13" dirty="0">
                <a:latin typeface="Arial"/>
                <a:cs typeface="Arial"/>
              </a:rPr>
              <a:t>learning.</a:t>
            </a:r>
            <a:endParaRPr sz="1867" dirty="0">
              <a:latin typeface="Arial"/>
              <a:cs typeface="Arial"/>
            </a:endParaRPr>
          </a:p>
          <a:p>
            <a:pPr>
              <a:spcBef>
                <a:spcPts val="20"/>
              </a:spcBef>
            </a:pPr>
            <a:endParaRPr dirty="0">
              <a:latin typeface="Arial"/>
              <a:cs typeface="Arial"/>
            </a:endParaRPr>
          </a:p>
          <a:p>
            <a:pPr marL="16933" algn="just"/>
            <a:r>
              <a:rPr sz="2000" b="1" i="1" dirty="0">
                <a:latin typeface="Arial"/>
                <a:cs typeface="Arial"/>
              </a:rPr>
              <a:t>How</a:t>
            </a:r>
            <a:r>
              <a:rPr sz="2000" b="1" i="1" spc="-47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will</a:t>
            </a:r>
            <a:r>
              <a:rPr sz="2000" b="1" i="1" spc="-27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we</a:t>
            </a:r>
            <a:r>
              <a:rPr sz="2000" b="1" i="1" spc="-27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know</a:t>
            </a:r>
            <a:r>
              <a:rPr sz="2000" b="1" i="1" spc="-27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students</a:t>
            </a:r>
            <a:r>
              <a:rPr sz="2000" b="1" i="1" spc="-33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have</a:t>
            </a:r>
            <a:r>
              <a:rPr sz="2000" b="1" i="1" spc="-27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achieved</a:t>
            </a:r>
            <a:r>
              <a:rPr sz="2000" b="1" i="1" spc="-27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the</a:t>
            </a:r>
            <a:r>
              <a:rPr sz="2000" b="1" i="1" spc="-27" dirty="0">
                <a:latin typeface="Arial"/>
                <a:cs typeface="Arial"/>
              </a:rPr>
              <a:t> </a:t>
            </a:r>
            <a:r>
              <a:rPr sz="2000" b="1" i="1" spc="-13" dirty="0">
                <a:latin typeface="Arial"/>
                <a:cs typeface="Arial"/>
              </a:rPr>
              <a:t>goal?</a:t>
            </a:r>
            <a:endParaRPr sz="2000" dirty="0">
              <a:latin typeface="Arial"/>
              <a:cs typeface="Arial"/>
            </a:endParaRPr>
          </a:p>
          <a:p>
            <a:pPr marL="16933" marR="6773" algn="just">
              <a:lnSpc>
                <a:spcPts val="2200"/>
              </a:lnSpc>
              <a:spcBef>
                <a:spcPts val="113"/>
              </a:spcBef>
            </a:pPr>
            <a:r>
              <a:rPr sz="1867" dirty="0">
                <a:latin typeface="Arial"/>
                <a:cs typeface="Arial"/>
              </a:rPr>
              <a:t>The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ability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to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develop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innovative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products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and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performances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that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reflect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creativity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and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spc="-13" dirty="0">
                <a:latin typeface="Arial"/>
                <a:cs typeface="Arial"/>
              </a:rPr>
              <a:t>individuality </a:t>
            </a:r>
            <a:r>
              <a:rPr sz="1867" dirty="0">
                <a:latin typeface="Arial"/>
                <a:cs typeface="Arial"/>
              </a:rPr>
              <a:t>in</a:t>
            </a:r>
            <a:r>
              <a:rPr sz="1867" spc="-27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addition</a:t>
            </a:r>
            <a:r>
              <a:rPr sz="1867" spc="-2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to</a:t>
            </a:r>
            <a:r>
              <a:rPr sz="1867" spc="-27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refined</a:t>
            </a:r>
            <a:r>
              <a:rPr sz="1867" spc="-2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research,</a:t>
            </a:r>
            <a:r>
              <a:rPr sz="1867" spc="-27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critical</a:t>
            </a:r>
            <a:r>
              <a:rPr sz="1867" spc="-2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thinking,</a:t>
            </a:r>
            <a:r>
              <a:rPr sz="1867" spc="-27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and</a:t>
            </a:r>
            <a:r>
              <a:rPr sz="1867" spc="-2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communication</a:t>
            </a:r>
            <a:r>
              <a:rPr sz="1867" spc="-27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skills</a:t>
            </a:r>
            <a:r>
              <a:rPr sz="1867" spc="-2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will</a:t>
            </a:r>
            <a:r>
              <a:rPr sz="1867" spc="-27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serve</a:t>
            </a:r>
            <a:r>
              <a:rPr sz="1867" spc="-2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as</a:t>
            </a:r>
            <a:r>
              <a:rPr sz="1867" spc="-27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evidence</a:t>
            </a:r>
            <a:r>
              <a:rPr sz="1867" spc="-20" dirty="0">
                <a:latin typeface="Arial"/>
                <a:cs typeface="Arial"/>
              </a:rPr>
              <a:t> </a:t>
            </a:r>
            <a:r>
              <a:rPr sz="1867" spc="-33" dirty="0">
                <a:latin typeface="Arial"/>
                <a:cs typeface="Arial"/>
              </a:rPr>
              <a:t>of </a:t>
            </a:r>
            <a:r>
              <a:rPr sz="1867" dirty="0">
                <a:latin typeface="Arial"/>
                <a:cs typeface="Arial"/>
              </a:rPr>
              <a:t>mastery</a:t>
            </a:r>
            <a:r>
              <a:rPr sz="1867" spc="-2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of</a:t>
            </a:r>
            <a:r>
              <a:rPr sz="1867" spc="-2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the</a:t>
            </a:r>
            <a:r>
              <a:rPr sz="1867" spc="-13" dirty="0">
                <a:latin typeface="Arial"/>
                <a:cs typeface="Arial"/>
              </a:rPr>
              <a:t> goal.</a:t>
            </a:r>
            <a:endParaRPr sz="1867" dirty="0">
              <a:latin typeface="Arial"/>
              <a:cs typeface="Arial"/>
            </a:endParaRPr>
          </a:p>
          <a:p>
            <a:pPr marL="16933">
              <a:spcBef>
                <a:spcPts val="1487"/>
              </a:spcBef>
            </a:pPr>
            <a:r>
              <a:rPr sz="2000" b="1" i="1" dirty="0">
                <a:latin typeface="Arial"/>
                <a:cs typeface="Arial"/>
              </a:rPr>
              <a:t>What</a:t>
            </a:r>
            <a:r>
              <a:rPr sz="2000" b="1" i="1" spc="-40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do</a:t>
            </a:r>
            <a:r>
              <a:rPr sz="2000" b="1" i="1" spc="-20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we</a:t>
            </a:r>
            <a:r>
              <a:rPr sz="2000" b="1" i="1" spc="-27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do</a:t>
            </a:r>
            <a:r>
              <a:rPr sz="2000" b="1" i="1" spc="-20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to</a:t>
            </a:r>
            <a:r>
              <a:rPr sz="2000" b="1" i="1" spc="-27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help</a:t>
            </a:r>
            <a:r>
              <a:rPr sz="2000" b="1" i="1" spc="-20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students</a:t>
            </a:r>
            <a:r>
              <a:rPr sz="2000" b="1" i="1" spc="-27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achieve</a:t>
            </a:r>
            <a:r>
              <a:rPr sz="2000" b="1" i="1" spc="-20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the</a:t>
            </a:r>
            <a:r>
              <a:rPr sz="2000" b="1" i="1" spc="-20" dirty="0">
                <a:latin typeface="Arial"/>
                <a:cs typeface="Arial"/>
              </a:rPr>
              <a:t> </a:t>
            </a:r>
            <a:r>
              <a:rPr sz="2000" b="1" i="1" spc="-13" dirty="0">
                <a:latin typeface="Arial"/>
                <a:cs typeface="Arial"/>
              </a:rPr>
              <a:t>goal?</a:t>
            </a:r>
            <a:endParaRPr sz="2000" dirty="0">
              <a:latin typeface="Arial"/>
              <a:cs typeface="Arial"/>
            </a:endParaRPr>
          </a:p>
          <a:p>
            <a:pPr marL="16933" marR="111757">
              <a:lnSpc>
                <a:spcPts val="2200"/>
              </a:lnSpc>
              <a:spcBef>
                <a:spcPts val="113"/>
              </a:spcBef>
            </a:pPr>
            <a:r>
              <a:rPr sz="1867" dirty="0">
                <a:latin typeface="Arial"/>
                <a:cs typeface="Arial"/>
              </a:rPr>
              <a:t>In</a:t>
            </a:r>
            <a:r>
              <a:rPr sz="1867" spc="-147" dirty="0">
                <a:latin typeface="Arial"/>
                <a:cs typeface="Arial"/>
              </a:rPr>
              <a:t> </a:t>
            </a:r>
            <a:r>
              <a:rPr lang="en-US" sz="1867" dirty="0">
                <a:latin typeface="Arial"/>
                <a:cs typeface="Arial"/>
              </a:rPr>
              <a:t>Fort Bend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ISD,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GT</a:t>
            </a:r>
            <a:r>
              <a:rPr sz="1867" spc="-67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Services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take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the</a:t>
            </a:r>
            <a:r>
              <a:rPr sz="1867" spc="-4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form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of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educational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interventions-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content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spc="-13" dirty="0">
                <a:latin typeface="Arial"/>
                <a:cs typeface="Arial"/>
              </a:rPr>
              <a:t>extensions, </a:t>
            </a:r>
            <a:r>
              <a:rPr lang="en-US" sz="1867" dirty="0">
                <a:latin typeface="Arial"/>
                <a:cs typeface="Arial"/>
              </a:rPr>
              <a:t>curricular alternatives, </a:t>
            </a:r>
            <a:r>
              <a:rPr sz="1867" dirty="0">
                <a:latin typeface="Arial"/>
                <a:cs typeface="Arial"/>
              </a:rPr>
              <a:t>and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lang="en-US" sz="1867" dirty="0">
                <a:latin typeface="Arial"/>
                <a:cs typeface="Arial"/>
              </a:rPr>
              <a:t>advanced level projects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in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the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lang="en-US" sz="1867" dirty="0">
                <a:latin typeface="Arial"/>
                <a:cs typeface="Arial"/>
              </a:rPr>
              <a:t>core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foundational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curricular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areas</a:t>
            </a:r>
            <a:r>
              <a:rPr lang="en-US" sz="1867" dirty="0">
                <a:latin typeface="Arial"/>
                <a:cs typeface="Arial"/>
              </a:rPr>
              <a:t>-Math, Science, ELA, and Social Studies</a:t>
            </a:r>
            <a:r>
              <a:rPr sz="1867" dirty="0">
                <a:latin typeface="Arial"/>
                <a:cs typeface="Arial"/>
              </a:rPr>
              <a:t>,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provided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during</a:t>
            </a:r>
            <a:r>
              <a:rPr sz="1867" spc="-27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the</a:t>
            </a:r>
            <a:r>
              <a:rPr sz="1867" spc="-27" dirty="0">
                <a:latin typeface="Arial"/>
                <a:cs typeface="Arial"/>
              </a:rPr>
              <a:t> </a:t>
            </a:r>
            <a:r>
              <a:rPr sz="1867" spc="-13" dirty="0">
                <a:latin typeface="Arial"/>
                <a:cs typeface="Arial"/>
              </a:rPr>
              <a:t>school </a:t>
            </a:r>
            <a:r>
              <a:rPr sz="1867" spc="-27" dirty="0">
                <a:latin typeface="Arial"/>
                <a:cs typeface="Arial"/>
              </a:rPr>
              <a:t>day</a:t>
            </a:r>
            <a:r>
              <a:rPr lang="en-US" sz="1867" spc="-27" dirty="0">
                <a:latin typeface="Arial"/>
                <a:cs typeface="Arial"/>
              </a:rPr>
              <a:t> along with self-directed goals indicated in the GT Learning Plan</a:t>
            </a:r>
            <a:r>
              <a:rPr sz="1867" spc="-27" dirty="0">
                <a:latin typeface="Arial"/>
                <a:cs typeface="Arial"/>
              </a:rPr>
              <a:t>.</a:t>
            </a:r>
            <a:endParaRPr sz="1867" dirty="0">
              <a:latin typeface="Arial"/>
              <a:cs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19E17B-0CFF-AB6E-E7C5-36E9B1016F63}"/>
              </a:ext>
            </a:extLst>
          </p:cNvPr>
          <p:cNvSpPr/>
          <p:nvPr/>
        </p:nvSpPr>
        <p:spPr>
          <a:xfrm>
            <a:off x="1524" y="0"/>
            <a:ext cx="12188952" cy="901700"/>
          </a:xfrm>
          <a:prstGeom prst="rect">
            <a:avLst/>
          </a:prstGeom>
          <a:gradFill flip="none" rotWithShape="1">
            <a:gsLst>
              <a:gs pos="0">
                <a:srgbClr val="8F2827">
                  <a:shade val="30000"/>
                  <a:satMod val="115000"/>
                </a:srgbClr>
              </a:gs>
              <a:gs pos="50000">
                <a:srgbClr val="8F2827">
                  <a:shade val="67500"/>
                  <a:satMod val="115000"/>
                </a:srgbClr>
              </a:gs>
              <a:gs pos="100000">
                <a:srgbClr val="8F2827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gradFill flip="none" rotWithShape="1">
                <a:gsLst>
                  <a:gs pos="0">
                    <a:srgbClr val="8F2827">
                      <a:shade val="30000"/>
                      <a:satMod val="115000"/>
                    </a:srgbClr>
                  </a:gs>
                  <a:gs pos="50000">
                    <a:srgbClr val="8F2827">
                      <a:shade val="67500"/>
                      <a:satMod val="115000"/>
                    </a:srgbClr>
                  </a:gs>
                  <a:gs pos="100000">
                    <a:srgbClr val="8F2827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5157" y="134524"/>
            <a:ext cx="9254067" cy="632651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sz="4000" dirty="0">
                <a:solidFill>
                  <a:schemeClr val="bg1"/>
                </a:solidFill>
              </a:rPr>
              <a:t>G</a:t>
            </a:r>
            <a:r>
              <a:rPr lang="en-US" sz="4000" dirty="0">
                <a:solidFill>
                  <a:schemeClr val="bg1"/>
                </a:solidFill>
              </a:rPr>
              <a:t>oal</a:t>
            </a:r>
            <a:endParaRPr sz="4000" dirty="0">
              <a:solidFill>
                <a:schemeClr val="bg1"/>
              </a:solidFill>
            </a:endParaRPr>
          </a:p>
        </p:txBody>
      </p:sp>
      <p:pic>
        <p:nvPicPr>
          <p:cNvPr id="6" name="Picture 5" descr="A blue puzzle with white text&#10;&#10;Description automatically generated">
            <a:extLst>
              <a:ext uri="{FF2B5EF4-FFF2-40B4-BE49-F238E27FC236}">
                <a16:creationId xmlns:a16="http://schemas.microsoft.com/office/drawing/2014/main" id="{43F3D7C1-30B7-5660-76E9-5262A83FFD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122772" y="1828800"/>
            <a:ext cx="4067704" cy="32004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E38D886-C624-4EB9-B8CE-2719C780DF73}"/>
              </a:ext>
            </a:extLst>
          </p:cNvPr>
          <p:cNvSpPr txBox="1"/>
          <p:nvPr/>
        </p:nvSpPr>
        <p:spPr>
          <a:xfrm>
            <a:off x="1878458" y="530157"/>
            <a:ext cx="84350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Gifted and Talented Services</a:t>
            </a:r>
          </a:p>
          <a:p>
            <a:pPr algn="ctr"/>
            <a:r>
              <a:rPr lang="en-US" sz="4800" b="1" dirty="0"/>
              <a:t>Elementary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3D9B41-C69C-086D-4EC1-D0BC9954C95E}"/>
              </a:ext>
            </a:extLst>
          </p:cNvPr>
          <p:cNvSpPr txBox="1"/>
          <p:nvPr/>
        </p:nvSpPr>
        <p:spPr>
          <a:xfrm>
            <a:off x="1161804" y="3051959"/>
            <a:ext cx="9858497" cy="37292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  <a:latin typeface="Corbel"/>
                <a:cs typeface="Arial"/>
              </a:rPr>
              <a:t>All students identified as Gifted and Talented are  provided the following:</a:t>
            </a:r>
            <a:r>
              <a:rPr lang="en-US" sz="2400" i="1" dirty="0">
                <a:solidFill>
                  <a:schemeClr val="bg1"/>
                </a:solidFill>
                <a:latin typeface="Corbel"/>
                <a:cs typeface="Arial"/>
              </a:rPr>
              <a:t>​</a:t>
            </a:r>
          </a:p>
          <a:p>
            <a:endParaRPr lang="en-US" sz="2400" dirty="0">
              <a:solidFill>
                <a:schemeClr val="bg1"/>
              </a:solidFill>
              <a:latin typeface="Corbel"/>
              <a:cs typeface="Arial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cs typeface="Arial"/>
              </a:rPr>
              <a:t>GT services are provided in the core subject areas </a:t>
            </a:r>
            <a:endParaRPr lang="en-US" sz="2000" i="1" dirty="0">
              <a:solidFill>
                <a:schemeClr val="bg1"/>
              </a:solidFill>
              <a:latin typeface="Corbel"/>
              <a:cs typeface="Arial"/>
            </a:endParaRPr>
          </a:p>
          <a:p>
            <a:pPr lvl="1"/>
            <a:r>
              <a:rPr lang="en-US" sz="2000" dirty="0">
                <a:solidFill>
                  <a:schemeClr val="bg1"/>
                </a:solidFill>
                <a:cs typeface="Arial"/>
              </a:rPr>
              <a:t>     </a:t>
            </a:r>
            <a:r>
              <a:rPr lang="en-US" sz="1600" dirty="0">
                <a:solidFill>
                  <a:schemeClr val="bg1"/>
                </a:solidFill>
                <a:cs typeface="Arial"/>
              </a:rPr>
              <a:t>(</a:t>
            </a:r>
            <a:r>
              <a:rPr lang="en-US" sz="1600" i="1" dirty="0">
                <a:solidFill>
                  <a:schemeClr val="bg1"/>
                </a:solidFill>
                <a:cs typeface="Arial"/>
              </a:rPr>
              <a:t>English Language Arts and Social  Studies, Math and Science, or all areas)​</a:t>
            </a:r>
            <a:endParaRPr lang="en-US" sz="1600" i="1" dirty="0">
              <a:solidFill>
                <a:schemeClr val="bg1"/>
              </a:solidFill>
              <a:latin typeface="Corbe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sz="2000" dirty="0">
              <a:solidFill>
                <a:schemeClr val="bg1"/>
              </a:solidFill>
              <a:cs typeface="Arial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cs typeface="Arial"/>
              </a:rPr>
              <a:t>GT Learning Plans​</a:t>
            </a:r>
            <a:endParaRPr lang="en-US" sz="2000" dirty="0">
              <a:solidFill>
                <a:schemeClr val="bg1"/>
              </a:solidFill>
              <a:latin typeface="Corbe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sz="2000" dirty="0">
              <a:solidFill>
                <a:schemeClr val="bg1"/>
              </a:solidFill>
              <a:cs typeface="Arial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cs typeface="Arial"/>
              </a:rPr>
              <a:t>Identified students in grades K-5 are cluster grouped with </a:t>
            </a:r>
            <a:r>
              <a:rPr lang="en-US" sz="2000">
                <a:solidFill>
                  <a:schemeClr val="bg1"/>
                </a:solidFill>
                <a:cs typeface="Arial"/>
              </a:rPr>
              <a:t>GT-trained</a:t>
            </a:r>
            <a:r>
              <a:rPr lang="en-US" sz="2000" dirty="0">
                <a:solidFill>
                  <a:schemeClr val="bg1"/>
                </a:solidFill>
                <a:cs typeface="Arial"/>
              </a:rPr>
              <a:t> teachers.</a:t>
            </a:r>
            <a:endParaRPr lang="en-US" sz="2000" dirty="0">
              <a:solidFill>
                <a:schemeClr val="bg1"/>
              </a:solidFill>
              <a:ea typeface="Calibri"/>
              <a:cs typeface="Arial"/>
            </a:endParaRPr>
          </a:p>
          <a:p>
            <a:pPr marL="742950" lvl="1" indent="-285750">
              <a:buFont typeface="Arial"/>
              <a:buChar char="•"/>
            </a:pPr>
            <a:endParaRPr lang="en-US" sz="2000" dirty="0">
              <a:solidFill>
                <a:schemeClr val="bg1"/>
              </a:solidFill>
              <a:latin typeface="Calibri"/>
              <a:cs typeface="Arial"/>
            </a:endParaRPr>
          </a:p>
          <a:p>
            <a:pPr marL="742950" lvl="1" indent="-285750">
              <a:spcBef>
                <a:spcPts val="1000"/>
              </a:spcBef>
              <a:buFont typeface="Arial,Sans-Serif"/>
              <a:buChar char="•"/>
            </a:pP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Completion of a Texas Performance Standards Project (TPSP)/Innovation Hour Project </a:t>
            </a:r>
            <a:r>
              <a:rPr lang="en-US" sz="2000" dirty="0">
                <a:solidFill>
                  <a:schemeClr val="bg1"/>
                </a:solidFill>
                <a:ea typeface="+mn-lt"/>
                <a:cs typeface="+mn-lt"/>
              </a:rPr>
              <a:t>is required for 1-5 </a:t>
            </a:r>
            <a:endParaRPr lang="en-US" sz="2000" b="1" i="1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43521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 bwMode="auto">
          <a:xfrm>
            <a:off x="644443" y="1327086"/>
            <a:ext cx="112395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defTabSz="457200" fontAlgn="base">
              <a:spcBef>
                <a:spcPct val="0"/>
              </a:spcBef>
              <a:spcAft>
                <a:spcPts val="600"/>
              </a:spcAft>
            </a:pPr>
            <a:r>
              <a:rPr lang="en-US" sz="4000" b="1" kern="1200">
                <a:latin typeface="+mj-lt"/>
                <a:ea typeface="+mj-ea"/>
                <a:cs typeface="+mj-cs"/>
              </a:rPr>
              <a:t>Cluster Grouping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82CB6BA4-D9CE-459B-ADBF-F145B2D61A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926233" y="8159751"/>
            <a:ext cx="1060451" cy="365125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0CF0625A-6DA4-2542-A4CE-A3929B575227}" type="slidenum">
              <a:rPr lang="en-US"/>
              <a:pPr>
                <a:spcAft>
                  <a:spcPts val="600"/>
                </a:spcAft>
                <a:defRPr/>
              </a:pPr>
              <a:t>9</a:t>
            </a:fld>
            <a:endParaRPr lang="en-US"/>
          </a:p>
        </p:txBody>
      </p:sp>
      <p:graphicFrame>
        <p:nvGraphicFramePr>
          <p:cNvPr id="10" name="Rectangle 3">
            <a:extLst>
              <a:ext uri="{FF2B5EF4-FFF2-40B4-BE49-F238E27FC236}">
                <a16:creationId xmlns:a16="http://schemas.microsoft.com/office/drawing/2014/main" id="{6293D7D1-3623-4441-B264-BE7F9416BB8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4549542"/>
              </p:ext>
            </p:extLst>
          </p:nvPr>
        </p:nvGraphicFramePr>
        <p:xfrm>
          <a:off x="476250" y="2563772"/>
          <a:ext cx="11239500" cy="38827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062EFC13-B054-4BC6-B06A-5A229506724D}"/>
              </a:ext>
            </a:extLst>
          </p:cNvPr>
          <p:cNvSpPr/>
          <p:nvPr/>
        </p:nvSpPr>
        <p:spPr>
          <a:xfrm>
            <a:off x="1524" y="0"/>
            <a:ext cx="12188952" cy="901700"/>
          </a:xfrm>
          <a:prstGeom prst="rect">
            <a:avLst/>
          </a:prstGeom>
          <a:gradFill flip="none" rotWithShape="1">
            <a:gsLst>
              <a:gs pos="0">
                <a:srgbClr val="8F2827">
                  <a:shade val="30000"/>
                  <a:satMod val="115000"/>
                </a:srgbClr>
              </a:gs>
              <a:gs pos="50000">
                <a:srgbClr val="8F2827">
                  <a:shade val="67500"/>
                  <a:satMod val="115000"/>
                </a:srgbClr>
              </a:gs>
              <a:gs pos="100000">
                <a:srgbClr val="8F2827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gradFill flip="none" rotWithShape="1">
                <a:gsLst>
                  <a:gs pos="0">
                    <a:srgbClr val="8F2827">
                      <a:shade val="30000"/>
                      <a:satMod val="115000"/>
                    </a:srgbClr>
                  </a:gs>
                  <a:gs pos="50000">
                    <a:srgbClr val="8F2827">
                      <a:shade val="67500"/>
                      <a:satMod val="115000"/>
                    </a:srgbClr>
                  </a:gs>
                  <a:gs pos="100000">
                    <a:srgbClr val="8F2827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5933254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FBISD">
      <a:dk1>
        <a:srgbClr val="000000"/>
      </a:dk1>
      <a:lt1>
        <a:srgbClr val="FFFFFF"/>
      </a:lt1>
      <a:dk2>
        <a:srgbClr val="8F2828"/>
      </a:dk2>
      <a:lt2>
        <a:srgbClr val="E1D7C9"/>
      </a:lt2>
      <a:accent1>
        <a:srgbClr val="205178"/>
      </a:accent1>
      <a:accent2>
        <a:srgbClr val="C5692E"/>
      </a:accent2>
      <a:accent3>
        <a:srgbClr val="4F863C"/>
      </a:accent3>
      <a:accent4>
        <a:srgbClr val="76265F"/>
      </a:accent4>
      <a:accent5>
        <a:srgbClr val="0D6F74"/>
      </a:accent5>
      <a:accent6>
        <a:srgbClr val="C39B2E"/>
      </a:accent6>
      <a:hlink>
        <a:srgbClr val="205178"/>
      </a:hlink>
      <a:folHlink>
        <a:srgbClr val="C39B2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7" id="{CAD52E3E-1F4F-F144-B93E-3EA90FD808BF}" vid="{C87BE6F2-FA0A-6745-8504-90B4D301804C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FBISD Swatches 1">
      <a:dk1>
        <a:srgbClr val="545458"/>
      </a:dk1>
      <a:lt1>
        <a:srgbClr val="FFFFFF"/>
      </a:lt1>
      <a:dk2>
        <a:srgbClr val="205178"/>
      </a:dk2>
      <a:lt2>
        <a:srgbClr val="B7A99A"/>
      </a:lt2>
      <a:accent1>
        <a:srgbClr val="8F2828"/>
      </a:accent1>
      <a:accent2>
        <a:srgbClr val="0D6F74"/>
      </a:accent2>
      <a:accent3>
        <a:srgbClr val="4F863C"/>
      </a:accent3>
      <a:accent4>
        <a:srgbClr val="FFB81D"/>
      </a:accent4>
      <a:accent5>
        <a:srgbClr val="C5692E"/>
      </a:accent5>
      <a:accent6>
        <a:srgbClr val="75255E"/>
      </a:accent6>
      <a:hlink>
        <a:srgbClr val="0D6F74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D6001D3E25FC24DA411A382389A152F" ma:contentTypeVersion="16" ma:contentTypeDescription="Create a new document." ma:contentTypeScope="" ma:versionID="80ff47bdebb8afcd4832341077f640f8">
  <xsd:schema xmlns:xsd="http://www.w3.org/2001/XMLSchema" xmlns:xs="http://www.w3.org/2001/XMLSchema" xmlns:p="http://schemas.microsoft.com/office/2006/metadata/properties" xmlns:ns1="http://schemas.microsoft.com/sharepoint/v3" xmlns:ns3="7df4b55d-00e4-4a3b-b02d-d0f104c2c81d" xmlns:ns4="dc68731a-92b1-4861-bbc7-ed526d98a66f" targetNamespace="http://schemas.microsoft.com/office/2006/metadata/properties" ma:root="true" ma:fieldsID="3a24754181c892a33861690083a22fcc" ns1:_="" ns3:_="" ns4:_="">
    <xsd:import namespace="http://schemas.microsoft.com/sharepoint/v3"/>
    <xsd:import namespace="7df4b55d-00e4-4a3b-b02d-d0f104c2c81d"/>
    <xsd:import namespace="dc68731a-92b1-4861-bbc7-ed526d98a66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Location" minOccurs="0"/>
                <xsd:element ref="ns1:_ip_UnifiedCompliancePolicyProperties" minOccurs="0"/>
                <xsd:element ref="ns1:_ip_UnifiedCompliancePolicyUIAc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f4b55d-00e4-4a3b-b02d-d0f104c2c81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68731a-92b1-4861-bbc7-ed526d98a66f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828EBC1D-F813-4C44-80C9-085CFE8640C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65A4FEF-77EB-4981-9750-20DD5D78C46D}">
  <ds:schemaRefs>
    <ds:schemaRef ds:uri="7df4b55d-00e4-4a3b-b02d-d0f104c2c81d"/>
    <ds:schemaRef ds:uri="dc68731a-92b1-4861-bbc7-ed526d98a66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F4E6ABB-E70F-43A1-9262-3DDBBC4196D2}">
  <ds:schemaRefs>
    <ds:schemaRef ds:uri="7df4b55d-00e4-4a3b-b02d-d0f104c2c81d"/>
    <ds:schemaRef ds:uri="http://schemas.microsoft.com/office/2006/metadata/properties"/>
    <ds:schemaRef ds:uri="http://schemas.microsoft.com/office/2006/documentManagement/types"/>
    <ds:schemaRef ds:uri="http://purl.org/dc/dcmitype/"/>
    <ds:schemaRef ds:uri="dc68731a-92b1-4861-bbc7-ed526d98a66f"/>
    <ds:schemaRef ds:uri="http://purl.org/dc/terms/"/>
    <ds:schemaRef ds:uri="http://www.w3.org/XML/1998/namespace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1470</Words>
  <Application>Microsoft Office PowerPoint</Application>
  <PresentationFormat>Widescreen</PresentationFormat>
  <Paragraphs>179</Paragraphs>
  <Slides>25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25</vt:i4>
      </vt:variant>
    </vt:vector>
  </HeadingPairs>
  <TitlesOfParts>
    <vt:vector size="41" baseType="lpstr">
      <vt:lpstr>Arial</vt:lpstr>
      <vt:lpstr>Arial,Sans-Serif</vt:lpstr>
      <vt:lpstr>Calibri</vt:lpstr>
      <vt:lpstr>Calibri Light</vt:lpstr>
      <vt:lpstr>Century Gothic</vt:lpstr>
      <vt:lpstr>Corbel</vt:lpstr>
      <vt:lpstr>Georgia</vt:lpstr>
      <vt:lpstr>Gill Sans MT</vt:lpstr>
      <vt:lpstr>Myriad Pro</vt:lpstr>
      <vt:lpstr>Nunito Sans</vt:lpstr>
      <vt:lpstr>Office Theme</vt:lpstr>
      <vt:lpstr>Office Theme</vt:lpstr>
      <vt:lpstr>Office Theme</vt:lpstr>
      <vt:lpstr>1_Office Theme</vt:lpstr>
      <vt:lpstr>2_Office Theme</vt:lpstr>
      <vt:lpstr>Office Theme</vt:lpstr>
      <vt:lpstr>GT Awareness Meeting for Parents</vt:lpstr>
      <vt:lpstr>PowerPoint Presentation</vt:lpstr>
      <vt:lpstr>Students with Gifts and Talents:</vt:lpstr>
      <vt:lpstr>Texas Education Agency (TEA)</vt:lpstr>
      <vt:lpstr>PowerPoint Presentation</vt:lpstr>
      <vt:lpstr>PowerPoint Presentation</vt:lpstr>
      <vt:lpstr>Goal</vt:lpstr>
      <vt:lpstr>PowerPoint Presentation</vt:lpstr>
      <vt:lpstr>PowerPoint Presentation</vt:lpstr>
      <vt:lpstr>Overview of GT Services</vt:lpstr>
      <vt:lpstr>PowerPoint Presentation</vt:lpstr>
      <vt:lpstr>When are the GT referral windows?</vt:lpstr>
      <vt:lpstr>Identification Process</vt:lpstr>
      <vt:lpstr>GT Assessment</vt:lpstr>
      <vt:lpstr>We also look for input from those who know the student.</vt:lpstr>
      <vt:lpstr>Identiﬁcation Timeline-Fall Referrals (Gr. 1-11)</vt:lpstr>
      <vt:lpstr>Identiﬁcation Timeline-Fall Referrals (Kindergarten Only)</vt:lpstr>
      <vt:lpstr>Don’t Forget...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Here</dc:title>
  <dc:creator>Williams, Kelly</dc:creator>
  <cp:lastModifiedBy>Mills, Maggie</cp:lastModifiedBy>
  <cp:revision>5</cp:revision>
  <cp:lastPrinted>2023-09-26T19:51:30Z</cp:lastPrinted>
  <dcterms:created xsi:type="dcterms:W3CDTF">2022-05-20T14:55:30Z</dcterms:created>
  <dcterms:modified xsi:type="dcterms:W3CDTF">2024-09-08T23:29:31Z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0x010100CD6001D3E25FC24DA411A382389A152F</vt:lpwstr>
  </property>
</Properties>
</file>