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2" r:id="rId6"/>
    <p:sldMasterId id="2147483661" r:id="rId7"/>
    <p:sldMasterId id="2147483673" r:id="rId8"/>
    <p:sldMasterId id="2147483648" r:id="rId9"/>
  </p:sldMasterIdLst>
  <p:notesMasterIdLst>
    <p:notesMasterId r:id="rId36"/>
  </p:notesMasterIdLst>
  <p:handoutMasterIdLst>
    <p:handoutMasterId r:id="rId37"/>
  </p:handoutMasterIdLst>
  <p:sldIdLst>
    <p:sldId id="396" r:id="rId10"/>
    <p:sldId id="289" r:id="rId11"/>
    <p:sldId id="258" r:id="rId12"/>
    <p:sldId id="257" r:id="rId13"/>
    <p:sldId id="394" r:id="rId14"/>
    <p:sldId id="376" r:id="rId15"/>
    <p:sldId id="259" r:id="rId16"/>
    <p:sldId id="387" r:id="rId17"/>
    <p:sldId id="388" r:id="rId18"/>
    <p:sldId id="378" r:id="rId19"/>
    <p:sldId id="261" r:id="rId20"/>
    <p:sldId id="393" r:id="rId21"/>
    <p:sldId id="379" r:id="rId22"/>
    <p:sldId id="380" r:id="rId23"/>
    <p:sldId id="266" r:id="rId24"/>
    <p:sldId id="267" r:id="rId25"/>
    <p:sldId id="268" r:id="rId26"/>
    <p:sldId id="395" r:id="rId27"/>
    <p:sldId id="381" r:id="rId28"/>
    <p:sldId id="392" r:id="rId29"/>
    <p:sldId id="382" r:id="rId30"/>
    <p:sldId id="383" r:id="rId31"/>
    <p:sldId id="384" r:id="rId32"/>
    <p:sldId id="325" r:id="rId33"/>
    <p:sldId id="389" r:id="rId34"/>
    <p:sldId id="264" r:id="rId35"/>
  </p:sldIdLst>
  <p:sldSz cx="12192000" cy="6858000"/>
  <p:notesSz cx="6986588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5CF12-6D32-4102-84CE-2A78ED950CB8}" v="4" dt="2024-08-23T14:21:13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8" autoAdjust="0"/>
    <p:restoredTop sz="94660"/>
  </p:normalViewPr>
  <p:slideViewPr>
    <p:cSldViewPr snapToGrid="0">
      <p:cViewPr varScale="1">
        <p:scale>
          <a:sx n="56" d="100"/>
          <a:sy n="56" d="100"/>
        </p:scale>
        <p:origin x="5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DCB90-CD74-486A-80B0-460CE14AA84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63A306-3C76-41D1-9178-BF1103CA967B}">
      <dgm:prSet/>
      <dgm:spPr/>
      <dgm:t>
        <a:bodyPr/>
        <a:lstStyle/>
        <a:p>
          <a:r>
            <a:rPr lang="en-US" dirty="0"/>
            <a:t>Gifted and Talented students are ensured opportunities to work together as a group, work with other students, and work independently during the school day as well as the entire school year.</a:t>
          </a:r>
        </a:p>
      </dgm:t>
    </dgm:pt>
    <dgm:pt modelId="{DCD71DAA-1625-4669-B7C7-9DE8748EBF2A}" type="parTrans" cxnId="{E1A310E7-2909-4B86-B038-FDCDAC977E06}">
      <dgm:prSet/>
      <dgm:spPr/>
      <dgm:t>
        <a:bodyPr/>
        <a:lstStyle/>
        <a:p>
          <a:endParaRPr lang="en-US"/>
        </a:p>
      </dgm:t>
    </dgm:pt>
    <dgm:pt modelId="{7A364BC1-AD14-4401-8B2A-95BEBF6E05FF}" type="sibTrans" cxnId="{E1A310E7-2909-4B86-B038-FDCDAC977E06}">
      <dgm:prSet/>
      <dgm:spPr/>
      <dgm:t>
        <a:bodyPr/>
        <a:lstStyle/>
        <a:p>
          <a:endParaRPr lang="en-US"/>
        </a:p>
      </dgm:t>
    </dgm:pt>
    <dgm:pt modelId="{7CDB7B91-28A2-427F-8560-3405F97B197D}">
      <dgm:prSet/>
      <dgm:spPr/>
      <dgm:t>
        <a:bodyPr/>
        <a:lstStyle/>
        <a:p>
          <a:r>
            <a:rPr lang="en-US" dirty="0"/>
            <a:t>GT students are placed together for instruction in the appropriate content area(s) for which they have been identified in cluster grouping. </a:t>
          </a:r>
        </a:p>
      </dgm:t>
    </dgm:pt>
    <dgm:pt modelId="{29882BEF-D211-4FC5-9EF5-1877E76B5550}" type="parTrans" cxnId="{34DDDDBB-900B-4AA1-BD20-068C27208F00}">
      <dgm:prSet/>
      <dgm:spPr/>
      <dgm:t>
        <a:bodyPr/>
        <a:lstStyle/>
        <a:p>
          <a:endParaRPr lang="en-US"/>
        </a:p>
      </dgm:t>
    </dgm:pt>
    <dgm:pt modelId="{2ABBC0B3-466C-40A1-B53B-079D92A88B23}" type="sibTrans" cxnId="{34DDDDBB-900B-4AA1-BD20-068C27208F00}">
      <dgm:prSet/>
      <dgm:spPr/>
      <dgm:t>
        <a:bodyPr/>
        <a:lstStyle/>
        <a:p>
          <a:endParaRPr lang="en-US"/>
        </a:p>
      </dgm:t>
    </dgm:pt>
    <dgm:pt modelId="{90689652-8BF2-47BB-8169-718DFCADB576}">
      <dgm:prSet/>
      <dgm:spPr/>
      <dgm:t>
        <a:bodyPr/>
        <a:lstStyle/>
        <a:p>
          <a:r>
            <a:rPr lang="en-US"/>
            <a:t>Teachers are trained to adapt curriculum and instruction for their gifted learners.</a:t>
          </a:r>
        </a:p>
      </dgm:t>
    </dgm:pt>
    <dgm:pt modelId="{E620F02E-EF5D-4F0F-8DC6-D1E9F826C2A5}" type="parTrans" cxnId="{E82A2354-1A4E-4960-9888-9F46B990E50B}">
      <dgm:prSet/>
      <dgm:spPr/>
      <dgm:t>
        <a:bodyPr/>
        <a:lstStyle/>
        <a:p>
          <a:endParaRPr lang="en-US"/>
        </a:p>
      </dgm:t>
    </dgm:pt>
    <dgm:pt modelId="{CA86D02E-3873-4E27-88E6-BA9B99D66DFB}" type="sibTrans" cxnId="{E82A2354-1A4E-4960-9888-9F46B990E50B}">
      <dgm:prSet/>
      <dgm:spPr/>
      <dgm:t>
        <a:bodyPr/>
        <a:lstStyle/>
        <a:p>
          <a:endParaRPr lang="en-US"/>
        </a:p>
      </dgm:t>
    </dgm:pt>
    <dgm:pt modelId="{B8EED16D-0F3F-4684-B0D2-6337F51005F1}" type="pres">
      <dgm:prSet presAssocID="{11ADCB90-CD74-486A-80B0-460CE14AA847}" presName="root" presStyleCnt="0">
        <dgm:presLayoutVars>
          <dgm:dir/>
          <dgm:resizeHandles val="exact"/>
        </dgm:presLayoutVars>
      </dgm:prSet>
      <dgm:spPr/>
    </dgm:pt>
    <dgm:pt modelId="{A3105B5B-FA01-4363-8538-53C84E26F0F3}" type="pres">
      <dgm:prSet presAssocID="{2A63A306-3C76-41D1-9178-BF1103CA967B}" presName="compNode" presStyleCnt="0"/>
      <dgm:spPr/>
    </dgm:pt>
    <dgm:pt modelId="{947A4B57-EF24-4314-AD84-D21EC62419FE}" type="pres">
      <dgm:prSet presAssocID="{2A63A306-3C76-41D1-9178-BF1103CA967B}" presName="bgRect" presStyleLbl="bgShp" presStyleIdx="0" presStyleCnt="3"/>
      <dgm:spPr/>
    </dgm:pt>
    <dgm:pt modelId="{AF41E78E-BD8B-41AD-B210-3B89E89DAB64}" type="pres">
      <dgm:prSet presAssocID="{2A63A306-3C76-41D1-9178-BF1103CA96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B8C2972-B35F-4B7F-8421-239E069BA18A}" type="pres">
      <dgm:prSet presAssocID="{2A63A306-3C76-41D1-9178-BF1103CA967B}" presName="spaceRect" presStyleCnt="0"/>
      <dgm:spPr/>
    </dgm:pt>
    <dgm:pt modelId="{42F8468D-68A5-43CC-985C-133BEF62F136}" type="pres">
      <dgm:prSet presAssocID="{2A63A306-3C76-41D1-9178-BF1103CA967B}" presName="parTx" presStyleLbl="revTx" presStyleIdx="0" presStyleCnt="3" custLinFactNeighborY="-43">
        <dgm:presLayoutVars>
          <dgm:chMax val="0"/>
          <dgm:chPref val="0"/>
        </dgm:presLayoutVars>
      </dgm:prSet>
      <dgm:spPr/>
    </dgm:pt>
    <dgm:pt modelId="{5E90F1B9-75EE-4D80-87AD-DCCC0F9597CE}" type="pres">
      <dgm:prSet presAssocID="{7A364BC1-AD14-4401-8B2A-95BEBF6E05FF}" presName="sibTrans" presStyleCnt="0"/>
      <dgm:spPr/>
    </dgm:pt>
    <dgm:pt modelId="{2B418485-EC1A-4AB5-8012-5E056ACAD8EB}" type="pres">
      <dgm:prSet presAssocID="{7CDB7B91-28A2-427F-8560-3405F97B197D}" presName="compNode" presStyleCnt="0"/>
      <dgm:spPr/>
    </dgm:pt>
    <dgm:pt modelId="{8BFD5F3A-EA92-4E53-8980-FFE6F3CF8458}" type="pres">
      <dgm:prSet presAssocID="{7CDB7B91-28A2-427F-8560-3405F97B197D}" presName="bgRect" presStyleLbl="bgShp" presStyleIdx="1" presStyleCnt="3"/>
      <dgm:spPr/>
    </dgm:pt>
    <dgm:pt modelId="{90ECC26E-4EB8-4E69-9186-41F267D367DC}" type="pres">
      <dgm:prSet presAssocID="{7CDB7B91-28A2-427F-8560-3405F97B19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EEA7AD2A-E7A4-4784-90D6-0DEA27105ED3}" type="pres">
      <dgm:prSet presAssocID="{7CDB7B91-28A2-427F-8560-3405F97B197D}" presName="spaceRect" presStyleCnt="0"/>
      <dgm:spPr/>
    </dgm:pt>
    <dgm:pt modelId="{FB5D7958-D0A3-47A4-8853-DC67162D863F}" type="pres">
      <dgm:prSet presAssocID="{7CDB7B91-28A2-427F-8560-3405F97B197D}" presName="parTx" presStyleLbl="revTx" presStyleIdx="1" presStyleCnt="3">
        <dgm:presLayoutVars>
          <dgm:chMax val="0"/>
          <dgm:chPref val="0"/>
        </dgm:presLayoutVars>
      </dgm:prSet>
      <dgm:spPr/>
    </dgm:pt>
    <dgm:pt modelId="{5445CBD4-6B69-4091-AB7F-AD6CED6E2863}" type="pres">
      <dgm:prSet presAssocID="{2ABBC0B3-466C-40A1-B53B-079D92A88B23}" presName="sibTrans" presStyleCnt="0"/>
      <dgm:spPr/>
    </dgm:pt>
    <dgm:pt modelId="{5465276C-C368-447B-862A-8F01C7563623}" type="pres">
      <dgm:prSet presAssocID="{90689652-8BF2-47BB-8169-718DFCADB576}" presName="compNode" presStyleCnt="0"/>
      <dgm:spPr/>
    </dgm:pt>
    <dgm:pt modelId="{C4E04F7A-E3D9-40AD-A513-34900612C3E4}" type="pres">
      <dgm:prSet presAssocID="{90689652-8BF2-47BB-8169-718DFCADB576}" presName="bgRect" presStyleLbl="bgShp" presStyleIdx="2" presStyleCnt="3"/>
      <dgm:spPr/>
    </dgm:pt>
    <dgm:pt modelId="{F3B48553-4797-4CD4-A9EC-5B0658C756EA}" type="pres">
      <dgm:prSet presAssocID="{90689652-8BF2-47BB-8169-718DFCADB57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736E6A1-B350-40D4-9DEA-53FC7B1518B7}" type="pres">
      <dgm:prSet presAssocID="{90689652-8BF2-47BB-8169-718DFCADB576}" presName="spaceRect" presStyleCnt="0"/>
      <dgm:spPr/>
    </dgm:pt>
    <dgm:pt modelId="{A8DF3FDF-17AB-453C-817D-52FC088C2FCC}" type="pres">
      <dgm:prSet presAssocID="{90689652-8BF2-47BB-8169-718DFCADB57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65C2416-F989-4A18-8989-A843E7B9397F}" type="presOf" srcId="{90689652-8BF2-47BB-8169-718DFCADB576}" destId="{A8DF3FDF-17AB-453C-817D-52FC088C2FCC}" srcOrd="0" destOrd="0" presId="urn:microsoft.com/office/officeart/2018/2/layout/IconVerticalSolidList"/>
    <dgm:cxn modelId="{E873EB68-5CE0-4D86-843E-752F5C7C284D}" type="presOf" srcId="{7CDB7B91-28A2-427F-8560-3405F97B197D}" destId="{FB5D7958-D0A3-47A4-8853-DC67162D863F}" srcOrd="0" destOrd="0" presId="urn:microsoft.com/office/officeart/2018/2/layout/IconVerticalSolidList"/>
    <dgm:cxn modelId="{E82A2354-1A4E-4960-9888-9F46B990E50B}" srcId="{11ADCB90-CD74-486A-80B0-460CE14AA847}" destId="{90689652-8BF2-47BB-8169-718DFCADB576}" srcOrd="2" destOrd="0" parTransId="{E620F02E-EF5D-4F0F-8DC6-D1E9F826C2A5}" sibTransId="{CA86D02E-3873-4E27-88E6-BA9B99D66DFB}"/>
    <dgm:cxn modelId="{7A2FFA79-31EE-40CF-B42D-ED3F7A92F078}" type="presOf" srcId="{2A63A306-3C76-41D1-9178-BF1103CA967B}" destId="{42F8468D-68A5-43CC-985C-133BEF62F136}" srcOrd="0" destOrd="0" presId="urn:microsoft.com/office/officeart/2018/2/layout/IconVerticalSolidList"/>
    <dgm:cxn modelId="{34DDDDBB-900B-4AA1-BD20-068C27208F00}" srcId="{11ADCB90-CD74-486A-80B0-460CE14AA847}" destId="{7CDB7B91-28A2-427F-8560-3405F97B197D}" srcOrd="1" destOrd="0" parTransId="{29882BEF-D211-4FC5-9EF5-1877E76B5550}" sibTransId="{2ABBC0B3-466C-40A1-B53B-079D92A88B23}"/>
    <dgm:cxn modelId="{6CFA45CD-577C-4EE1-91D0-DA50C5F1A547}" type="presOf" srcId="{11ADCB90-CD74-486A-80B0-460CE14AA847}" destId="{B8EED16D-0F3F-4684-B0D2-6337F51005F1}" srcOrd="0" destOrd="0" presId="urn:microsoft.com/office/officeart/2018/2/layout/IconVerticalSolidList"/>
    <dgm:cxn modelId="{E1A310E7-2909-4B86-B038-FDCDAC977E06}" srcId="{11ADCB90-CD74-486A-80B0-460CE14AA847}" destId="{2A63A306-3C76-41D1-9178-BF1103CA967B}" srcOrd="0" destOrd="0" parTransId="{DCD71DAA-1625-4669-B7C7-9DE8748EBF2A}" sibTransId="{7A364BC1-AD14-4401-8B2A-95BEBF6E05FF}"/>
    <dgm:cxn modelId="{6650F7EF-A193-4AEB-81B0-25BDDB42C5C6}" type="presParOf" srcId="{B8EED16D-0F3F-4684-B0D2-6337F51005F1}" destId="{A3105B5B-FA01-4363-8538-53C84E26F0F3}" srcOrd="0" destOrd="0" presId="urn:microsoft.com/office/officeart/2018/2/layout/IconVerticalSolidList"/>
    <dgm:cxn modelId="{561AC848-F21B-4DB8-87F7-E7FAB2441C4D}" type="presParOf" srcId="{A3105B5B-FA01-4363-8538-53C84E26F0F3}" destId="{947A4B57-EF24-4314-AD84-D21EC62419FE}" srcOrd="0" destOrd="0" presId="urn:microsoft.com/office/officeart/2018/2/layout/IconVerticalSolidList"/>
    <dgm:cxn modelId="{AA0F57FA-D189-41EF-AC52-6648E2F3AC31}" type="presParOf" srcId="{A3105B5B-FA01-4363-8538-53C84E26F0F3}" destId="{AF41E78E-BD8B-41AD-B210-3B89E89DAB64}" srcOrd="1" destOrd="0" presId="urn:microsoft.com/office/officeart/2018/2/layout/IconVerticalSolidList"/>
    <dgm:cxn modelId="{ACF48302-7C71-4415-8A84-C3C6E475C2AE}" type="presParOf" srcId="{A3105B5B-FA01-4363-8538-53C84E26F0F3}" destId="{5B8C2972-B35F-4B7F-8421-239E069BA18A}" srcOrd="2" destOrd="0" presId="urn:microsoft.com/office/officeart/2018/2/layout/IconVerticalSolidList"/>
    <dgm:cxn modelId="{034E7DAB-3F02-44A1-9A6C-B4367D8246A0}" type="presParOf" srcId="{A3105B5B-FA01-4363-8538-53C84E26F0F3}" destId="{42F8468D-68A5-43CC-985C-133BEF62F136}" srcOrd="3" destOrd="0" presId="urn:microsoft.com/office/officeart/2018/2/layout/IconVerticalSolidList"/>
    <dgm:cxn modelId="{EA94E1C0-59C8-4E76-97D7-370BEB3E6A66}" type="presParOf" srcId="{B8EED16D-0F3F-4684-B0D2-6337F51005F1}" destId="{5E90F1B9-75EE-4D80-87AD-DCCC0F9597CE}" srcOrd="1" destOrd="0" presId="urn:microsoft.com/office/officeart/2018/2/layout/IconVerticalSolidList"/>
    <dgm:cxn modelId="{A37A0628-3106-4463-99D3-C2FC0031A5CE}" type="presParOf" srcId="{B8EED16D-0F3F-4684-B0D2-6337F51005F1}" destId="{2B418485-EC1A-4AB5-8012-5E056ACAD8EB}" srcOrd="2" destOrd="0" presId="urn:microsoft.com/office/officeart/2018/2/layout/IconVerticalSolidList"/>
    <dgm:cxn modelId="{38E30FF2-89B1-41B8-94CB-E14112FD9B2E}" type="presParOf" srcId="{2B418485-EC1A-4AB5-8012-5E056ACAD8EB}" destId="{8BFD5F3A-EA92-4E53-8980-FFE6F3CF8458}" srcOrd="0" destOrd="0" presId="urn:microsoft.com/office/officeart/2018/2/layout/IconVerticalSolidList"/>
    <dgm:cxn modelId="{D6742274-5B50-4731-8C72-59101130C744}" type="presParOf" srcId="{2B418485-EC1A-4AB5-8012-5E056ACAD8EB}" destId="{90ECC26E-4EB8-4E69-9186-41F267D367DC}" srcOrd="1" destOrd="0" presId="urn:microsoft.com/office/officeart/2018/2/layout/IconVerticalSolidList"/>
    <dgm:cxn modelId="{D22A6474-D48C-4C35-9D74-640F388258B6}" type="presParOf" srcId="{2B418485-EC1A-4AB5-8012-5E056ACAD8EB}" destId="{EEA7AD2A-E7A4-4784-90D6-0DEA27105ED3}" srcOrd="2" destOrd="0" presId="urn:microsoft.com/office/officeart/2018/2/layout/IconVerticalSolidList"/>
    <dgm:cxn modelId="{1739A3CD-653D-4022-851E-72A1BBFABE97}" type="presParOf" srcId="{2B418485-EC1A-4AB5-8012-5E056ACAD8EB}" destId="{FB5D7958-D0A3-47A4-8853-DC67162D863F}" srcOrd="3" destOrd="0" presId="urn:microsoft.com/office/officeart/2018/2/layout/IconVerticalSolidList"/>
    <dgm:cxn modelId="{ED8F0E30-B52C-4501-9EFB-7474333EA386}" type="presParOf" srcId="{B8EED16D-0F3F-4684-B0D2-6337F51005F1}" destId="{5445CBD4-6B69-4091-AB7F-AD6CED6E2863}" srcOrd="3" destOrd="0" presId="urn:microsoft.com/office/officeart/2018/2/layout/IconVerticalSolidList"/>
    <dgm:cxn modelId="{884BBB81-B2B3-4EE6-ACE7-35109F70E630}" type="presParOf" srcId="{B8EED16D-0F3F-4684-B0D2-6337F51005F1}" destId="{5465276C-C368-447B-862A-8F01C7563623}" srcOrd="4" destOrd="0" presId="urn:microsoft.com/office/officeart/2018/2/layout/IconVerticalSolidList"/>
    <dgm:cxn modelId="{C7861D1A-0D63-4A48-9B21-8E209AB58882}" type="presParOf" srcId="{5465276C-C368-447B-862A-8F01C7563623}" destId="{C4E04F7A-E3D9-40AD-A513-34900612C3E4}" srcOrd="0" destOrd="0" presId="urn:microsoft.com/office/officeart/2018/2/layout/IconVerticalSolidList"/>
    <dgm:cxn modelId="{82EEF80F-185F-4C7D-A06A-982980857FF4}" type="presParOf" srcId="{5465276C-C368-447B-862A-8F01C7563623}" destId="{F3B48553-4797-4CD4-A9EC-5B0658C756EA}" srcOrd="1" destOrd="0" presId="urn:microsoft.com/office/officeart/2018/2/layout/IconVerticalSolidList"/>
    <dgm:cxn modelId="{B0BEEACF-3642-4A42-ADFF-7ED357A4B2DF}" type="presParOf" srcId="{5465276C-C368-447B-862A-8F01C7563623}" destId="{2736E6A1-B350-40D4-9DEA-53FC7B1518B7}" srcOrd="2" destOrd="0" presId="urn:microsoft.com/office/officeart/2018/2/layout/IconVerticalSolidList"/>
    <dgm:cxn modelId="{8AED7ED2-C6AF-422C-A4A3-1A66C027AB56}" type="presParOf" srcId="{5465276C-C368-447B-862A-8F01C7563623}" destId="{A8DF3FDF-17AB-453C-817D-52FC088C2F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2628014" y="1673401"/>
          <a:ext cx="1244163" cy="1189868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2810217" y="1847653"/>
        <a:ext cx="879757" cy="841364"/>
      </dsp:txXfrm>
    </dsp:sp>
    <dsp:sp modelId="{49035009-185A-4AC9-BBE7-155BB8101328}">
      <dsp:nvSpPr>
        <dsp:cNvPr id="0" name=""/>
        <dsp:cNvSpPr/>
      </dsp:nvSpPr>
      <dsp:spPr>
        <a:xfrm rot="11585574">
          <a:off x="1261421" y="1756598"/>
          <a:ext cx="1326265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600506" y="1267301"/>
          <a:ext cx="1356308" cy="1085047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632286" y="1299081"/>
        <a:ext cx="1292748" cy="1021487"/>
      </dsp:txXfrm>
    </dsp:sp>
    <dsp:sp modelId="{63794E4E-135A-4D24-BBC8-45EABD56B6BF}">
      <dsp:nvSpPr>
        <dsp:cNvPr id="0" name=""/>
        <dsp:cNvSpPr/>
      </dsp:nvSpPr>
      <dsp:spPr>
        <a:xfrm rot="14700000">
          <a:off x="1952403" y="766421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1795214" y="60115"/>
          <a:ext cx="1356308" cy="1085047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1826994" y="91895"/>
        <a:ext cx="1292748" cy="1021487"/>
      </dsp:txXfrm>
    </dsp:sp>
    <dsp:sp modelId="{A2582031-46FF-404F-92B5-2663FDC00543}">
      <dsp:nvSpPr>
        <dsp:cNvPr id="0" name=""/>
        <dsp:cNvSpPr/>
      </dsp:nvSpPr>
      <dsp:spPr>
        <a:xfrm rot="17700000">
          <a:off x="3194406" y="929500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3348668" y="60115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3380448" y="91895"/>
        <a:ext cx="1292748" cy="1021487"/>
      </dsp:txXfrm>
    </dsp:sp>
    <dsp:sp modelId="{0963B246-9D84-430A-8590-2237AC6E60F1}">
      <dsp:nvSpPr>
        <dsp:cNvPr id="0" name=""/>
        <dsp:cNvSpPr/>
      </dsp:nvSpPr>
      <dsp:spPr>
        <a:xfrm rot="20913948">
          <a:off x="3920631" y="1796392"/>
          <a:ext cx="1313936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4543374" y="1327076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4575154" y="1358856"/>
        <a:ext cx="1292748" cy="1021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A4B57-EF24-4314-AD84-D21EC62419FE}">
      <dsp:nvSpPr>
        <dsp:cNvPr id="0" name=""/>
        <dsp:cNvSpPr/>
      </dsp:nvSpPr>
      <dsp:spPr>
        <a:xfrm>
          <a:off x="0" y="473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1E78E-BD8B-41AD-B210-3B89E89DAB64}">
      <dsp:nvSpPr>
        <dsp:cNvPr id="0" name=""/>
        <dsp:cNvSpPr/>
      </dsp:nvSpPr>
      <dsp:spPr>
        <a:xfrm>
          <a:off x="335498" y="250018"/>
          <a:ext cx="609997" cy="6099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8468D-68A5-43CC-985C-133BEF62F136}">
      <dsp:nvSpPr>
        <dsp:cNvPr id="0" name=""/>
        <dsp:cNvSpPr/>
      </dsp:nvSpPr>
      <dsp:spPr>
        <a:xfrm>
          <a:off x="1280994" y="0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Gifted and Talented students are ensured opportunities to work together as a group, work with other students, and work independently during the school day as well as the entire school year.</a:t>
          </a:r>
        </a:p>
      </dsp:txBody>
      <dsp:txXfrm>
        <a:off x="1280994" y="0"/>
        <a:ext cx="9958505" cy="1109085"/>
      </dsp:txXfrm>
    </dsp:sp>
    <dsp:sp modelId="{8BFD5F3A-EA92-4E53-8980-FFE6F3CF8458}">
      <dsp:nvSpPr>
        <dsp:cNvPr id="0" name=""/>
        <dsp:cNvSpPr/>
      </dsp:nvSpPr>
      <dsp:spPr>
        <a:xfrm>
          <a:off x="0" y="1386831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CC26E-4EB8-4E69-9186-41F267D367DC}">
      <dsp:nvSpPr>
        <dsp:cNvPr id="0" name=""/>
        <dsp:cNvSpPr/>
      </dsp:nvSpPr>
      <dsp:spPr>
        <a:xfrm>
          <a:off x="335498" y="1636375"/>
          <a:ext cx="609997" cy="6099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7958-D0A3-47A4-8853-DC67162D863F}">
      <dsp:nvSpPr>
        <dsp:cNvPr id="0" name=""/>
        <dsp:cNvSpPr/>
      </dsp:nvSpPr>
      <dsp:spPr>
        <a:xfrm>
          <a:off x="1280994" y="1386831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GT students are placed together for instruction in the appropriate content area(s) for which they have been identified in cluster grouping. </a:t>
          </a:r>
        </a:p>
      </dsp:txBody>
      <dsp:txXfrm>
        <a:off x="1280994" y="1386831"/>
        <a:ext cx="9958505" cy="1109085"/>
      </dsp:txXfrm>
    </dsp:sp>
    <dsp:sp modelId="{C4E04F7A-E3D9-40AD-A513-34900612C3E4}">
      <dsp:nvSpPr>
        <dsp:cNvPr id="0" name=""/>
        <dsp:cNvSpPr/>
      </dsp:nvSpPr>
      <dsp:spPr>
        <a:xfrm>
          <a:off x="0" y="2773188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48553-4797-4CD4-A9EC-5B0658C756EA}">
      <dsp:nvSpPr>
        <dsp:cNvPr id="0" name=""/>
        <dsp:cNvSpPr/>
      </dsp:nvSpPr>
      <dsp:spPr>
        <a:xfrm>
          <a:off x="335498" y="3022732"/>
          <a:ext cx="609997" cy="6099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F3FDF-17AB-453C-817D-52FC088C2FCC}">
      <dsp:nvSpPr>
        <dsp:cNvPr id="0" name=""/>
        <dsp:cNvSpPr/>
      </dsp:nvSpPr>
      <dsp:spPr>
        <a:xfrm>
          <a:off x="1280994" y="2773188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Teachers are trained to adapt curriculum and instruction for their gifted learners.</a:t>
          </a:r>
        </a:p>
      </dsp:txBody>
      <dsp:txXfrm>
        <a:off x="1280994" y="2773188"/>
        <a:ext cx="9958505" cy="110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FAC826-B800-4E69-95C8-12F744BB7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60AC5-3241-444A-B68F-D429C50E49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BA6F0269-8879-4C5A-82C8-655ACBC780CE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7E5D-EA23-42CB-BB9A-E89F60055E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29F1E-9943-46B0-A727-EA3F8A37B8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1B8AA284-74D7-451E-8CFE-E2C247012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5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15EBC1C9-ACF0-4EC5-AE2A-8CF5C08FE709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70538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659" y="4467781"/>
            <a:ext cx="5589270" cy="3655457"/>
          </a:xfrm>
          <a:prstGeom prst="rect">
            <a:avLst/>
          </a:prstGeom>
        </p:spPr>
        <p:txBody>
          <a:bodyPr vert="horz" lIns="92967" tIns="46484" rIns="92967" bIns="46484" rtlCol="0"/>
          <a:lstStyle/>
          <a:p>
            <a:endParaRPr lang="en-US" b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A9A4636E-9758-401B-944D-0365920F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1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7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18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6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3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9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11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6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2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670">
              <a:defRPr/>
            </a:pPr>
            <a:r>
              <a:rPr lang="en-US" dirty="0"/>
              <a:t>Campuses determine the exact testing dates and schedule within the window set by FBISD.  Contact your child’s campus for a testing schedule. </a:t>
            </a:r>
            <a:r>
              <a:rPr lang="en-US" b="1" i="1" dirty="0">
                <a:solidFill>
                  <a:srgbClr val="8F2827"/>
                </a:solidFill>
              </a:rPr>
              <a:t>( You may delete this question or add your campus details.)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45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0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670"/>
            <a:r>
              <a:rPr lang="en-US" dirty="0"/>
              <a:t>Say: We will take questions until the end of this information session at 7:00 pm. Please write them in the chat. </a:t>
            </a:r>
            <a:r>
              <a:rPr lang="en-US" b="0" baseline="0" dirty="0"/>
              <a:t>To review this video as well as Questions posed in the chat, please visit the GT Webpage.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09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59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Presenter:</a:t>
            </a:r>
            <a:r>
              <a:rPr lang="en-US" b="0"/>
              <a:t> </a:t>
            </a:r>
          </a:p>
          <a:p>
            <a:r>
              <a:rPr lang="en-US" b="1"/>
              <a:t>Time: </a:t>
            </a:r>
            <a:r>
              <a:rPr lang="en-US" b="0"/>
              <a:t> </a:t>
            </a:r>
          </a:p>
          <a:p>
            <a:r>
              <a:rPr lang="en-US" b="1"/>
              <a:t>Strategy:</a:t>
            </a:r>
            <a:r>
              <a:rPr lang="en-US" b="0"/>
              <a:t> </a:t>
            </a:r>
          </a:p>
          <a:p>
            <a:r>
              <a:rPr lang="en-US" b="1"/>
              <a:t>Materials:</a:t>
            </a:r>
            <a:r>
              <a:rPr lang="en-US" b="0"/>
              <a:t> </a:t>
            </a:r>
          </a:p>
          <a:p>
            <a:endParaRPr lang="en-US" b="0"/>
          </a:p>
          <a:p>
            <a:r>
              <a:rPr lang="en-US" b="1"/>
              <a:t>Say:</a:t>
            </a:r>
            <a:r>
              <a:rPr lang="en-US" b="0"/>
              <a:t> 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9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2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</a:t>
            </a:r>
            <a:r>
              <a:rPr lang="en-US" baseline="0" dirty="0"/>
              <a:t> child is identified in either Math and Science, ELA and SS, or all areas. Your child’s teacher in these subject areas will provide additional differentiation according to your child’s needs. </a:t>
            </a:r>
          </a:p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2638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Differentiating the pace of learning for GT students provides an opportunity for them to learn at a pace commensurate with their abilities in order to maintain their interest and provide a developmentally appropriate level of challenge. </a:t>
            </a:r>
            <a:r>
              <a:rPr lang="en-US" baseline="0" dirty="0"/>
              <a:t>Acceleration practices involving pacing include continuous progress, curricular compacting, and subject-matter acceleration.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2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4D990A-E9EA-404C-B3AC-788F39E7529A}"/>
              </a:ext>
            </a:extLst>
          </p:cNvPr>
          <p:cNvSpPr txBox="1">
            <a:spLocks/>
          </p:cNvSpPr>
          <p:nvPr userDrawn="1"/>
        </p:nvSpPr>
        <p:spPr>
          <a:xfrm>
            <a:off x="1524000" y="5037350"/>
            <a:ext cx="9144000" cy="960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B08F9A-4D9B-41C1-B3A4-08075F777EED}"/>
              </a:ext>
            </a:extLst>
          </p:cNvPr>
          <p:cNvSpPr txBox="1">
            <a:spLocks/>
          </p:cNvSpPr>
          <p:nvPr userDrawn="1"/>
        </p:nvSpPr>
        <p:spPr>
          <a:xfrm>
            <a:off x="1524000" y="5862539"/>
            <a:ext cx="9144000" cy="605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6F198D-D171-4990-B256-FD3A4A40FEAF}"/>
              </a:ext>
            </a:extLst>
          </p:cNvPr>
          <p:cNvSpPr txBox="1">
            <a:spLocks/>
          </p:cNvSpPr>
          <p:nvPr userDrawn="1"/>
        </p:nvSpPr>
        <p:spPr>
          <a:xfrm>
            <a:off x="1524000" y="630400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JUNE 6, 2022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6AF0-587C-03B0-6DCE-F4781199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4558-BBE0-B657-5B57-5322F0DA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0113-073A-2CBB-0CE3-EB43A0D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CE9-1CB2-A9A4-DFC4-8404FF1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DE8E-7B2B-CB83-253E-F1DFB67E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D9A31-60B4-0D0B-5EF2-B1446D3E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C7FEE-614F-5039-9D5E-84D7D902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E22B-FB7E-B21B-14C6-2228FB1A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1040-15D4-DF87-7270-21538DD0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7BE-79A4-EF87-D361-0ACE3E5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10-51B5-DB46-AB73-24E6530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BC9C-0491-C743-BB76-B993F12DF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1500B-5A2A-224C-B7EF-02A2F12D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E467-4F4A-604A-A440-0F69E40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CE11-A5F8-6B4D-A9CF-7125D4D3B0E9}" type="datetime1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DCE72-440D-F245-AE14-1D975E9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9C19-4D93-8F47-9155-C9FAA99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5A2B-BEB4-384C-951C-E6A36744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6B45-CBCF-B646-9D54-4256B61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9F2C-9751-5A44-B47D-35A5413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3BF7-91F3-424C-91BD-D9E92F03C739}" type="datetime1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6820-9734-2848-B096-096C6F6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CF47-2D57-DE4E-A823-F94F7684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FEDE85-62F5-490B-A879-80059EE5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1686"/>
            <a:ext cx="10515600" cy="848533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644C7D-2A75-4617-8A9F-74191739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2" y="1"/>
            <a:ext cx="12034058" cy="11330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0" i="0">
                <a:solidFill>
                  <a:srgbClr val="AE7A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2339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45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625A-6DA4-2542-A4CE-A3929B575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8DF90A-0DE7-4BB9-A0B0-5A31EBF65201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E0E0E-1FA0-464E-9948-D8B001EC78E3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520115B-0179-4553-B1B0-6FA2AE1B1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206DAE5-B20B-46B1-A165-94DEA1F4CDE5}"/>
              </a:ext>
            </a:extLst>
          </p:cNvPr>
          <p:cNvSpPr txBox="1">
            <a:spLocks/>
          </p:cNvSpPr>
          <p:nvPr userDrawn="1"/>
        </p:nvSpPr>
        <p:spPr>
          <a:xfrm>
            <a:off x="170351" y="355108"/>
            <a:ext cx="6041057" cy="5697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Learning Intentions &amp; Success Criteria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1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54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CD57-5D43-7148-BD1A-7A0E65B8A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1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8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1738588"/>
            <a:ext cx="59535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295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0D7DA23-9647-4B87-AFE2-AA10E38080AC}"/>
              </a:ext>
            </a:extLst>
          </p:cNvPr>
          <p:cNvGrpSpPr/>
          <p:nvPr userDrawn="1"/>
        </p:nvGrpSpPr>
        <p:grpSpPr>
          <a:xfrm>
            <a:off x="-1181" y="-14223"/>
            <a:ext cx="12192000" cy="6872223"/>
            <a:chOff x="-1181" y="-14223"/>
            <a:chExt cx="12192000" cy="6872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0E3B49-AC27-443F-8B90-4B1D0106C6D9}"/>
                </a:ext>
              </a:extLst>
            </p:cNvPr>
            <p:cNvSpPr/>
            <p:nvPr/>
          </p:nvSpPr>
          <p:spPr>
            <a:xfrm>
              <a:off x="3972200" y="868654"/>
              <a:ext cx="587177" cy="5989346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A3DCE-2511-4BC0-A984-8EAE8C2D4335}"/>
                </a:ext>
              </a:extLst>
            </p:cNvPr>
            <p:cNvSpPr/>
            <p:nvPr/>
          </p:nvSpPr>
          <p:spPr>
            <a:xfrm>
              <a:off x="11292" y="3132877"/>
              <a:ext cx="4559377" cy="1249411"/>
            </a:xfrm>
            <a:prstGeom prst="rect">
              <a:avLst/>
            </a:prstGeom>
            <a:solidFill>
              <a:srgbClr val="5555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pic>
          <p:nvPicPr>
            <p:cNvPr id="10" name="Picture 9" descr="A drawing of a face&#10;&#10;Description automatically generated">
              <a:extLst>
                <a:ext uri="{FF2B5EF4-FFF2-40B4-BE49-F238E27FC236}">
                  <a16:creationId xmlns:a16="http://schemas.microsoft.com/office/drawing/2014/main" id="{22CC119A-CAC3-48CB-A13A-FE0B9E37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458" y="6051104"/>
              <a:ext cx="1387128" cy="61049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D586AC-3AD2-4181-86E6-37C059C72BA9}"/>
                </a:ext>
              </a:extLst>
            </p:cNvPr>
            <p:cNvSpPr/>
            <p:nvPr/>
          </p:nvSpPr>
          <p:spPr>
            <a:xfrm>
              <a:off x="666655" y="3345752"/>
              <a:ext cx="26244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4800" b="1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Agenda</a:t>
              </a:r>
              <a:endParaRPr lang="en-IN" sz="28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1293B7-4D7D-4FE9-BEEA-9066B57B5198}"/>
                </a:ext>
              </a:extLst>
            </p:cNvPr>
            <p:cNvSpPr txBox="1"/>
            <p:nvPr/>
          </p:nvSpPr>
          <p:spPr>
            <a:xfrm>
              <a:off x="44539" y="5045165"/>
              <a:ext cx="393895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INSPIRE. </a:t>
              </a:r>
              <a:r>
                <a:rPr lang="en-US" sz="2000" b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EQUIP. </a:t>
              </a:r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IMAGINE.</a:t>
              </a:r>
            </a:p>
          </p:txBody>
        </p:sp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C6D433D7-6898-4237-8CD6-ED2048F5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77652"/>
              <a:ext cx="3972200" cy="226256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2D87EC-5052-49B8-AB21-ED9686AA115F}"/>
                </a:ext>
              </a:extLst>
            </p:cNvPr>
            <p:cNvGrpSpPr/>
            <p:nvPr/>
          </p:nvGrpSpPr>
          <p:grpSpPr>
            <a:xfrm>
              <a:off x="4968071" y="1360716"/>
              <a:ext cx="1097440" cy="5098142"/>
              <a:chOff x="4968071" y="1360716"/>
              <a:chExt cx="1097440" cy="509814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9F748FD-5844-492B-B2A4-8CBF9B8ADBAE}"/>
                  </a:ext>
                </a:extLst>
              </p:cNvPr>
              <p:cNvGrpSpPr/>
              <p:nvPr/>
            </p:nvGrpSpPr>
            <p:grpSpPr>
              <a:xfrm>
                <a:off x="4978932" y="1360716"/>
                <a:ext cx="1086579" cy="2502611"/>
                <a:chOff x="4773471" y="754878"/>
                <a:chExt cx="610491" cy="250261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576017D-9629-4502-8A5B-B2036779465E}"/>
                    </a:ext>
                  </a:extLst>
                </p:cNvPr>
                <p:cNvGrpSpPr/>
                <p:nvPr/>
              </p:nvGrpSpPr>
              <p:grpSpPr>
                <a:xfrm>
                  <a:off x="4773471" y="754878"/>
                  <a:ext cx="610491" cy="610491"/>
                  <a:chOff x="6106717" y="501611"/>
                  <a:chExt cx="756974" cy="756974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0C1A9BA-F399-439C-BDA4-4435B1FB2E48}"/>
                      </a:ext>
                    </a:extLst>
                  </p:cNvPr>
                  <p:cNvSpPr/>
                  <p:nvPr/>
                </p:nvSpPr>
                <p:spPr>
                  <a:xfrm>
                    <a:off x="6106717" y="501611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9C55AF9-2416-4C44-BA52-C07C112C898C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717" y="633877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01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DA2CFC-47D2-44A1-A8C1-5AE21CC1CB48}"/>
                    </a:ext>
                  </a:extLst>
                </p:cNvPr>
                <p:cNvGrpSpPr/>
                <p:nvPr/>
              </p:nvGrpSpPr>
              <p:grpSpPr>
                <a:xfrm>
                  <a:off x="4773471" y="170093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5E6DB11-C6BF-4300-9770-11F0BA6A46A8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38115F1-9876-413E-B53C-B7DE41C4C1C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14477A2-2EF6-4C09-B260-AC3D874CC4D5}"/>
                    </a:ext>
                  </a:extLst>
                </p:cNvPr>
                <p:cNvGrpSpPr/>
                <p:nvPr/>
              </p:nvGrpSpPr>
              <p:grpSpPr>
                <a:xfrm>
                  <a:off x="4773471" y="264699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28CA391-F7C5-4A7A-A62F-56F69295D091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F02760B-E82B-46CB-A6D2-85144C6DD0E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0B74309-5E9E-4FBC-8B9C-F1A22B17D25A}"/>
                  </a:ext>
                </a:extLst>
              </p:cNvPr>
              <p:cNvGrpSpPr/>
              <p:nvPr/>
            </p:nvGrpSpPr>
            <p:grpSpPr>
              <a:xfrm>
                <a:off x="4968071" y="4169589"/>
                <a:ext cx="1097440" cy="2289269"/>
                <a:chOff x="4773471" y="861549"/>
                <a:chExt cx="616593" cy="228926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3EA26F0-001E-4F4A-B6BF-2E75E625D3A0}"/>
                    </a:ext>
                  </a:extLst>
                </p:cNvPr>
                <p:cNvSpPr txBox="1"/>
                <p:nvPr/>
              </p:nvSpPr>
              <p:spPr>
                <a:xfrm>
                  <a:off x="4773471" y="861549"/>
                  <a:ext cx="610491" cy="397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01</a:t>
                  </a:r>
                  <a:endParaRPr lang="en-IN" sz="2000" b="1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3F97867-39A5-433D-8B05-D40FBFE15448}"/>
                    </a:ext>
                  </a:extLst>
                </p:cNvPr>
                <p:cNvGrpSpPr/>
                <p:nvPr/>
              </p:nvGrpSpPr>
              <p:grpSpPr>
                <a:xfrm>
                  <a:off x="4773471" y="900729"/>
                  <a:ext cx="610491" cy="1304029"/>
                  <a:chOff x="6514683" y="-375186"/>
                  <a:chExt cx="756974" cy="1616921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1A79FD6-EF31-423B-8FAE-8DCC64400B51}"/>
                      </a:ext>
                    </a:extLst>
                  </p:cNvPr>
                  <p:cNvSpPr/>
                  <p:nvPr/>
                </p:nvSpPr>
                <p:spPr>
                  <a:xfrm>
                    <a:off x="6514683" y="-375186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9B8A3E6-77B6-49D2-9502-29197AB1A30A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7EA7A00-6012-45F5-9AC0-1FF298DE7CE2}"/>
                    </a:ext>
                  </a:extLst>
                </p:cNvPr>
                <p:cNvGrpSpPr/>
                <p:nvPr/>
              </p:nvGrpSpPr>
              <p:grpSpPr>
                <a:xfrm>
                  <a:off x="4773474" y="1931056"/>
                  <a:ext cx="616590" cy="1219762"/>
                  <a:chOff x="6514683" y="-270700"/>
                  <a:chExt cx="764536" cy="1512435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3A5B891-1C13-43CC-AE0F-98514A655AA5}"/>
                      </a:ext>
                    </a:extLst>
                  </p:cNvPr>
                  <p:cNvSpPr/>
                  <p:nvPr/>
                </p:nvSpPr>
                <p:spPr>
                  <a:xfrm>
                    <a:off x="6522245" y="-270700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F3AF1E0-6756-43E3-AD39-8431F3B2ADC8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BF827-A398-4432-A75D-BFAB44776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81" y="-14223"/>
              <a:ext cx="12192000" cy="110755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4E5FB9-74EE-43FB-8BB4-5A2BA331BC97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8569EE-628B-4EE6-A30A-5E1E23AB67CC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1C1DE35-91A0-4C14-84F8-E6610A8E6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A46E8B3E-DA44-4E4A-90F2-964E9CB3A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D2149BC6-3038-40F3-8F11-9A836512E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96714-216D-4591-A683-87587EA70505}"/>
              </a:ext>
            </a:extLst>
          </p:cNvPr>
          <p:cNvSpPr txBox="1"/>
          <p:nvPr userDrawn="1"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3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1" r:id="rId3"/>
    <p:sldLayoutId id="2147483681" r:id="rId4"/>
    <p:sldLayoutId id="2147483653" r:id="rId5"/>
    <p:sldLayoutId id="2147483654" r:id="rId6"/>
    <p:sldLayoutId id="214748368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0BE4-11C7-3B48-ABE1-333172A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2C4E-4F77-0C46-859D-C500DDC5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EF4F-AEDF-0041-9A99-E128C19E8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4A0B-A908-AD4A-9456-5F57DD505AF5}" type="datetime1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77AB-5120-FE4F-BC8B-D2B408BDB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D19E-402C-A44E-A7B8-1521CB4C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40186"/>
            <a:ext cx="114216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825625"/>
            <a:ext cx="114216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6" r:id="rId2"/>
    <p:sldLayoutId id="2147483664" r:id="rId3"/>
    <p:sldLayoutId id="2147483674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47185" y="1065974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7185" y="2391537"/>
            <a:ext cx="11239500" cy="3471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184" y="6356351"/>
            <a:ext cx="997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6233" y="6356351"/>
            <a:ext cx="106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C93B7B-67BB-A649-BE18-E9202DF7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EDC5-EE8D-B54B-8023-141D2C391C15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4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gettingsmart.com/2019/05/26/6-creative-classroom-project-idea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t.fortbendisd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reamstime.com/stock-photo-conceptual-image-thinking-child-imagination-which-there-different-images-image9046449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blog.advancementcourses.com/articles/parent-teacher-conferenc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ixabay.com/illustrations/welcome-quote-sign-poster-99836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jpauli/understanding-php-memory/65-Thank_you_for_listenin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utes.legis.state.tx.us/Docs/ED/htm/ED.29.htm#29.1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hancingteaching.com/2016/12/19/learning-analytics-measure-what-you-valu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621-51C7-E23F-15D4-897FB0CC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GT Awareness Meeting for Parents</a:t>
            </a:r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44443" y="1327086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latin typeface="+mj-lt"/>
                <a:ea typeface="+mj-ea"/>
                <a:cs typeface="+mj-cs"/>
              </a:rPr>
              <a:t>Cluster Grouping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2CB6BA4-D9CE-459B-ADBF-F145B2D61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233" y="8159751"/>
            <a:ext cx="1060451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F0625A-6DA4-2542-A4CE-A3929B575227}" type="slidenum">
              <a:rPr lang="en-US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graphicFrame>
        <p:nvGraphicFramePr>
          <p:cNvPr id="10" name="Rectangle 3">
            <a:extLst>
              <a:ext uri="{FF2B5EF4-FFF2-40B4-BE49-F238E27FC236}">
                <a16:creationId xmlns:a16="http://schemas.microsoft.com/office/drawing/2014/main" id="{6293D7D1-3623-4441-B264-BE7F9416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549542"/>
              </p:ext>
            </p:extLst>
          </p:nvPr>
        </p:nvGraphicFramePr>
        <p:xfrm>
          <a:off x="476250" y="2563772"/>
          <a:ext cx="11239500" cy="388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62EFC13-B054-4BC6-B06A-5A229506724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9332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708" y="1170875"/>
            <a:ext cx="6161721" cy="576559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510">
              <a:spcBef>
                <a:spcPts val="133"/>
              </a:spcBef>
            </a:pP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The</a:t>
            </a:r>
            <a:r>
              <a:rPr sz="2000" i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focus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lang="en-US" sz="2000" i="1" dirty="0">
                <a:solidFill>
                  <a:srgbClr val="233944"/>
                </a:solidFill>
                <a:latin typeface="Georgia"/>
                <a:cs typeface="Georgia"/>
              </a:rPr>
              <a:t>the FBISD GT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program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is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spc="-33" dirty="0">
                <a:solidFill>
                  <a:srgbClr val="233944"/>
                </a:solidFill>
                <a:latin typeface="Georgia"/>
                <a:cs typeface="Georgia"/>
              </a:rPr>
              <a:t>to:</a:t>
            </a:r>
            <a:endParaRPr lang="en-US" sz="2000"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Assess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routinely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determine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student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needs,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interests,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4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abilities.</a:t>
            </a:r>
            <a:endParaRPr lang="en-US" sz="1600">
              <a:solidFill>
                <a:srgbClr val="000000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Differentiate</a:t>
            </a:r>
            <a:r>
              <a:rPr sz="1600" b="1" spc="-40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instruction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respect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to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content,</a:t>
            </a:r>
            <a:r>
              <a:rPr sz="1600" b="1" spc="-6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process,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product,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learning environment.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Offer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cross</a:t>
            </a:r>
            <a:r>
              <a:rPr lang="en-US" sz="1600" b="1" spc="-53" dirty="0">
                <a:solidFill>
                  <a:srgbClr val="233944"/>
                </a:solidFill>
                <a:latin typeface="Georgia"/>
                <a:cs typeface="Georgia"/>
              </a:rPr>
              <a:t>-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curricular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through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integrated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academic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real-world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connections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problem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solving experiences.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Provide </a:t>
            </a:r>
            <a:r>
              <a:rPr lang="en-US" sz="1600" b="1" dirty="0">
                <a:latin typeface="Georgia"/>
              </a:rPr>
              <a:t>opportunities for collaborative</a:t>
            </a:r>
            <a:r>
              <a:rPr lang="en-US" sz="1600" b="1" dirty="0">
                <a:solidFill>
                  <a:srgbClr val="D9553E"/>
                </a:solidFill>
                <a:latin typeface="Georgia"/>
              </a:rPr>
              <a:t> </a:t>
            </a:r>
            <a:r>
              <a:rPr lang="en-US" sz="1600" b="1" dirty="0">
                <a:latin typeface="Georgia"/>
              </a:rPr>
              <a:t>research and independent study</a:t>
            </a:r>
            <a:r>
              <a:rPr lang="en-US" sz="1600" b="1">
                <a:latin typeface="Georgia"/>
              </a:rPr>
              <a:t>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Encourage </a:t>
            </a:r>
            <a:r>
              <a:rPr lang="en-US" sz="1600" b="1" dirty="0">
                <a:latin typeface="Georgia"/>
              </a:rPr>
              <a:t>students to design, create, and showcase advanced-level products for a variety of audiences.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Utilize </a:t>
            </a:r>
            <a:r>
              <a:rPr lang="en-US" sz="1600" b="1" dirty="0">
                <a:latin typeface="Georgia"/>
              </a:rPr>
              <a:t>technology as a resource, productivity, and communication tool.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625475" marR="34290" indent="-457835">
              <a:lnSpc>
                <a:spcPct val="116700"/>
              </a:lnSpc>
              <a:buClr>
                <a:srgbClr val="233944"/>
              </a:buClr>
              <a:buFont typeface="Arial"/>
              <a:buChar char="●"/>
              <a:tabLst>
                <a:tab pos="625671" algn="l"/>
                <a:tab pos="626518" algn="l"/>
              </a:tabLst>
            </a:pPr>
            <a:endParaRPr lang="en-US" sz="20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758596" y="901700"/>
            <a:ext cx="5431879" cy="5956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F5685C-3E17-8886-8640-3559BFB5EF69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65" y="-239583"/>
            <a:ext cx="15228916" cy="1168340"/>
          </a:xfrm>
          <a:prstGeom prst="rect">
            <a:avLst/>
          </a:prstGeom>
        </p:spPr>
        <p:txBody>
          <a:bodyPr vert="horz" wrap="square" lIns="0" tIns="466224" rIns="0" bIns="0" rtlCol="0" anchor="ctr">
            <a:spAutoFit/>
          </a:bodyPr>
          <a:lstStyle/>
          <a:p>
            <a:pPr marL="231134">
              <a:lnSpc>
                <a:spcPct val="100000"/>
              </a:lnSpc>
              <a:spcBef>
                <a:spcPts val="133"/>
              </a:spcBef>
            </a:pPr>
            <a:r>
              <a:rPr sz="4533" spc="73" dirty="0">
                <a:solidFill>
                  <a:schemeClr val="bg1"/>
                </a:solidFill>
              </a:rPr>
              <a:t>Overview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93" dirty="0">
                <a:solidFill>
                  <a:schemeClr val="bg1"/>
                </a:solidFill>
              </a:rPr>
              <a:t>of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-140" dirty="0">
                <a:solidFill>
                  <a:schemeClr val="bg1"/>
                </a:solidFill>
              </a:rPr>
              <a:t>GT</a:t>
            </a:r>
            <a:r>
              <a:rPr sz="4533" spc="-113" dirty="0">
                <a:solidFill>
                  <a:schemeClr val="bg1"/>
                </a:solidFill>
              </a:rPr>
              <a:t> </a:t>
            </a:r>
            <a:r>
              <a:rPr sz="4533" spc="-33" dirty="0">
                <a:solidFill>
                  <a:schemeClr val="bg1"/>
                </a:solidFill>
              </a:rPr>
              <a:t>Services</a:t>
            </a:r>
            <a:endParaRPr sz="4533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Referral and Identification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2142107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542" y="797769"/>
            <a:ext cx="9031458" cy="1185776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When are the GT referral windows?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5435" y="2138979"/>
            <a:ext cx="9846689" cy="4128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Fall: </a:t>
            </a:r>
            <a:r>
              <a:rPr lang="en-US" dirty="0"/>
              <a:t>August 8-September 30, 2024 for students currently enrolled in FBISD schools.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Spring: </a:t>
            </a:r>
            <a:r>
              <a:rPr lang="en-US" dirty="0"/>
              <a:t>January 6-January 31, 2025 for students who enroll in FBISD schools after the Fall window closes.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67917D-1F87-476D-B919-20B7864A8A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556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8124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dirty="0">
                <a:solidFill>
                  <a:srgbClr val="953735"/>
                </a:solidFill>
              </a:rPr>
              <a:t>Identification Process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399" y="1822185"/>
            <a:ext cx="8963025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Step 1: Online Referral  </a:t>
            </a:r>
            <a:r>
              <a:rPr lang="en-US" sz="2400" dirty="0">
                <a:hlinkClick r:id="rId3"/>
              </a:rPr>
              <a:t>https://gt.fortbendisd.com/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	September 30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deadline</a:t>
            </a:r>
          </a:p>
          <a:p>
            <a:pPr marL="0" indent="0">
              <a:buNone/>
            </a:pPr>
            <a:r>
              <a:rPr lang="en-US" sz="2400" b="1" dirty="0"/>
              <a:t>Step 2: Data Collection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Cognitive Abilities Testing in nonverbal, verbal, and quantitative areas.  Teacher and parent inventories in math, science, social studies, and English Language Arts.</a:t>
            </a:r>
          </a:p>
          <a:p>
            <a:pPr marL="0" indent="0">
              <a:buNone/>
            </a:pPr>
            <a:r>
              <a:rPr lang="en-US" sz="2400" b="1" dirty="0"/>
              <a:t>Step 3: District Selection Committee Review</a:t>
            </a:r>
          </a:p>
          <a:p>
            <a:pPr marL="0" indent="0">
              <a:buNone/>
            </a:pPr>
            <a:r>
              <a:rPr lang="en-US" sz="2400" b="1" dirty="0"/>
              <a:t>Step 4: Parent Notification (March 2024)</a:t>
            </a:r>
          </a:p>
          <a:p>
            <a:pPr marL="0" indent="0">
              <a:buNone/>
            </a:pPr>
            <a:r>
              <a:rPr lang="en-US" sz="2400" b="1" dirty="0"/>
              <a:t>Step 5: Services Begin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Kindergarten ONLY March 1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1</a:t>
            </a:r>
            <a:r>
              <a:rPr lang="en-US" sz="2400" baseline="30000" dirty="0">
                <a:solidFill>
                  <a:srgbClr val="953735"/>
                </a:solidFill>
              </a:rPr>
              <a:t>st</a:t>
            </a:r>
            <a:r>
              <a:rPr lang="en-US" sz="2400" dirty="0">
                <a:solidFill>
                  <a:srgbClr val="953735"/>
                </a:solidFill>
              </a:rPr>
              <a:t>-11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grade at beginning of 2025-2026 school year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79272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3581DB-93BB-447E-95E5-3168B00AA71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430308" y="1443832"/>
            <a:ext cx="6530562" cy="507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Quantitative</a:t>
            </a:r>
            <a:r>
              <a:rPr lang="en-US" sz="2400" b="1" spc="-100" dirty="0"/>
              <a:t> </a:t>
            </a:r>
            <a:r>
              <a:rPr lang="en-US" sz="2400" b="1" spc="-13" dirty="0"/>
              <a:t>Measures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(Nonverbal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</a:t>
            </a:r>
            <a:r>
              <a:rPr lang="en-US" sz="2400" spc="-60" dirty="0"/>
              <a:t> </a:t>
            </a:r>
            <a:r>
              <a:rPr lang="en-US" sz="2400" dirty="0"/>
              <a:t>a</a:t>
            </a:r>
            <a:r>
              <a:rPr lang="en-US" sz="2400" spc="-60" dirty="0"/>
              <a:t> </a:t>
            </a:r>
            <a:r>
              <a:rPr lang="en-US" sz="2400" spc="-13" dirty="0"/>
              <a:t>student’s</a:t>
            </a:r>
            <a:r>
              <a:rPr lang="en-US" sz="2400" spc="-60" dirty="0"/>
              <a:t> </a:t>
            </a:r>
            <a:r>
              <a:rPr lang="en-US" sz="2400" dirty="0"/>
              <a:t>reasoning</a:t>
            </a:r>
            <a:r>
              <a:rPr lang="en-US" sz="2400" spc="-60" dirty="0"/>
              <a:t> </a:t>
            </a:r>
            <a:r>
              <a:rPr lang="en-US" sz="2400" spc="-13" dirty="0"/>
              <a:t>abilities </a:t>
            </a:r>
            <a:r>
              <a:rPr lang="en-US" sz="2400" dirty="0"/>
              <a:t>through</a:t>
            </a:r>
            <a:r>
              <a:rPr lang="en-US" sz="2400" spc="-40" dirty="0"/>
              <a:t> </a:t>
            </a:r>
            <a:r>
              <a:rPr lang="en-US" sz="2400" dirty="0"/>
              <a:t>the</a:t>
            </a:r>
            <a:r>
              <a:rPr lang="en-US" sz="2400" spc="-40" dirty="0"/>
              <a:t> </a:t>
            </a:r>
            <a:r>
              <a:rPr lang="en-US" sz="2400" dirty="0"/>
              <a:t>use</a:t>
            </a:r>
            <a:r>
              <a:rPr lang="en-US" sz="2400" spc="-33" dirty="0"/>
              <a:t> </a:t>
            </a:r>
            <a:r>
              <a:rPr lang="en-US" sz="2400" dirty="0"/>
              <a:t>of</a:t>
            </a:r>
            <a:r>
              <a:rPr lang="en-US" sz="2400" spc="-40" dirty="0"/>
              <a:t> </a:t>
            </a:r>
            <a:r>
              <a:rPr lang="en-US" sz="2400" dirty="0"/>
              <a:t>visuals/pictures.</a:t>
            </a:r>
            <a:r>
              <a:rPr lang="en-US" sz="2400" spc="440" dirty="0"/>
              <a:t> 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verbal aptitude, word knowledge and concepts, facility with language, verbal reasoning, and analogies.</a:t>
            </a:r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(Quantitative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mathematical reasoning and problem solving, numerical sequences and patterns, manipulation of mathematical concepts.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7" r="1467"/>
          <a:stretch/>
        </p:blipFill>
        <p:spPr>
          <a:xfrm>
            <a:off x="7199440" y="901700"/>
            <a:ext cx="4992560" cy="59563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6B50D-EF14-B5BD-8936-542BBD2B3E96}"/>
              </a:ext>
            </a:extLst>
          </p:cNvPr>
          <p:cNvSpPr/>
          <p:nvPr/>
        </p:nvSpPr>
        <p:spPr>
          <a:xfrm>
            <a:off x="-3050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316" y="87551"/>
            <a:ext cx="6002110" cy="8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6933"/>
            <a:r>
              <a:rPr lang="en-US" sz="5400" b="1" spc="-107" dirty="0">
                <a:solidFill>
                  <a:schemeClr val="bg1"/>
                </a:solidFill>
                <a:latin typeface="+mj-lt"/>
                <a:cs typeface="+mj-cs"/>
              </a:rPr>
              <a:t>GT</a:t>
            </a:r>
            <a:r>
              <a:rPr lang="en-US" sz="5400" b="1" spc="-40" dirty="0">
                <a:solidFill>
                  <a:schemeClr val="bg1"/>
                </a:solidFill>
                <a:latin typeface="+mj-lt"/>
                <a:cs typeface="+mj-cs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+mj-cs"/>
              </a:rPr>
              <a:t>Assessment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928" y="967094"/>
            <a:ext cx="5181510" cy="232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6933"/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We</a:t>
            </a:r>
            <a:r>
              <a:rPr lang="en-US" sz="4000" b="1" spc="-6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also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look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for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input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from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those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who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know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the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spc="-13" dirty="0">
                <a:solidFill>
                  <a:schemeClr val="tx1"/>
                </a:solidFill>
                <a:latin typeface="+mj-lt"/>
                <a:cs typeface="+mj-cs"/>
              </a:rPr>
              <a:t>student.</a:t>
            </a:r>
            <a:endParaRPr lang="en-US" sz="40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3823" y="3687325"/>
            <a:ext cx="5181508" cy="220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Qualitative</a:t>
            </a:r>
            <a:r>
              <a:rPr lang="en-US" sz="3600" b="1" spc="-133" dirty="0"/>
              <a:t> </a:t>
            </a:r>
            <a:r>
              <a:rPr lang="en-US" sz="3600" b="1" spc="-13" dirty="0"/>
              <a:t>Measures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21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dirty="0"/>
              <a:t>Parent</a:t>
            </a:r>
            <a:r>
              <a:rPr lang="en-US" sz="3600" spc="-53" dirty="0"/>
              <a:t> </a:t>
            </a:r>
            <a:r>
              <a:rPr lang="en-US" sz="3600" spc="-13" dirty="0"/>
              <a:t>Inventory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spc="-27" dirty="0"/>
              <a:t>Teacher</a:t>
            </a:r>
            <a:r>
              <a:rPr lang="en-US" sz="3600" spc="-67" dirty="0"/>
              <a:t> </a:t>
            </a:r>
            <a:r>
              <a:rPr lang="en-US" sz="3600" spc="-13" dirty="0"/>
              <a:t>Inventory</a:t>
            </a:r>
            <a:endParaRPr lang="en-US" sz="2000" dirty="0"/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819" r="29945"/>
          <a:stretch/>
        </p:blipFill>
        <p:spPr>
          <a:xfrm>
            <a:off x="6189155" y="725214"/>
            <a:ext cx="6002844" cy="613278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D8F980-38A4-69E9-F64C-4DDD057D6482}"/>
              </a:ext>
            </a:extLst>
          </p:cNvPr>
          <p:cNvSpPr/>
          <p:nvPr/>
        </p:nvSpPr>
        <p:spPr>
          <a:xfrm>
            <a:off x="1524" y="0"/>
            <a:ext cx="12188952" cy="725214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173751" y="4350184"/>
            <a:ext cx="612140" cy="299226"/>
          </a:xfrm>
          <a:prstGeom prst="rect">
            <a:avLst/>
          </a:prstGeom>
        </p:spPr>
        <p:txBody>
          <a:bodyPr vert="horz" wrap="square" lIns="0" tIns="52492" rIns="0" bIns="0" rtlCol="0">
            <a:spAutoFit/>
          </a:bodyPr>
          <a:lstStyle/>
          <a:p>
            <a:pPr marL="16933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0921" y="2273639"/>
            <a:ext cx="3260013" cy="1516278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00" spc="80" dirty="0">
                <a:latin typeface="Gill Sans MT"/>
                <a:cs typeface="Gill Sans MT"/>
              </a:rPr>
              <a:t>Emails </a:t>
            </a:r>
            <a:r>
              <a:rPr lang="en-US" sz="1300" dirty="0">
                <a:latin typeface="Gill Sans MT"/>
                <a:cs typeface="Gill Sans MT"/>
              </a:rPr>
              <a:t>will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be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sent</a:t>
            </a:r>
            <a:r>
              <a:rPr lang="en-US" sz="1300" spc="-27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notifying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parents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of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results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33" dirty="0">
                <a:latin typeface="Gill Sans MT"/>
                <a:cs typeface="Gill Sans MT"/>
              </a:rPr>
              <a:t>of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identiﬁcation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spc="-13" dirty="0">
                <a:latin typeface="Gill Sans MT"/>
                <a:cs typeface="Gill Sans MT"/>
              </a:rPr>
              <a:t>process.</a:t>
            </a:r>
            <a:endParaRPr lang="en-US"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sz="1600" b="1" spc="-27" dirty="0">
                <a:latin typeface="Gill Sans MT"/>
                <a:cs typeface="Gill Sans MT"/>
              </a:rPr>
              <a:t>August</a:t>
            </a:r>
            <a:endParaRPr lang="en-US"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sz="1600" b="1" spc="-27" dirty="0">
                <a:latin typeface="Gill Sans MT"/>
                <a:cs typeface="Gill Sans MT"/>
              </a:rPr>
              <a:t>202</a:t>
            </a:r>
            <a:r>
              <a:rPr lang="en-US" sz="1600" b="1" spc="-27" dirty="0">
                <a:latin typeface="Gill Sans MT"/>
                <a:cs typeface="Gill Sans MT"/>
              </a:rPr>
              <a:t>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1062" y="4757565"/>
            <a:ext cx="2175085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1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identiﬁed</a:t>
            </a:r>
            <a:r>
              <a:rPr sz="1333" spc="167" dirty="0">
                <a:latin typeface="Gill Sans MT"/>
                <a:cs typeface="Gill Sans MT"/>
              </a:rPr>
              <a:t> </a:t>
            </a:r>
            <a:r>
              <a:rPr sz="1333" spc="120" dirty="0">
                <a:latin typeface="Gill Sans MT"/>
                <a:cs typeface="Gill Sans MT"/>
              </a:rPr>
              <a:t>as </a:t>
            </a:r>
            <a:r>
              <a:rPr sz="1333" dirty="0">
                <a:latin typeface="Gill Sans MT"/>
                <a:cs typeface="Gill Sans MT"/>
              </a:rPr>
              <a:t>gifted/talented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4-2025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7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receive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gifted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53" dirty="0">
                <a:latin typeface="Gill Sans MT"/>
                <a:cs typeface="Gill Sans MT"/>
              </a:rPr>
              <a:t>services </a:t>
            </a:r>
            <a:r>
              <a:rPr sz="1333" spc="73" dirty="0">
                <a:latin typeface="Gill Sans MT"/>
                <a:cs typeface="Gill Sans MT"/>
              </a:rPr>
              <a:t>beginning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5-2026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 dirty="0">
                <a:latin typeface="Gill Sans MT"/>
                <a:cs typeface="Gill Sans MT"/>
              </a:rPr>
              <a:t>August</a:t>
            </a:r>
            <a:r>
              <a:rPr sz="1600" b="1" spc="-47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 dirty="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 dirty="0">
                <a:latin typeface="Gill Sans MT"/>
                <a:cs typeface="Gill Sans MT"/>
              </a:rPr>
              <a:t>Referrals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dirty="0">
                <a:latin typeface="Gill Sans MT"/>
                <a:cs typeface="Gill Sans MT"/>
              </a:rPr>
              <a:t>Referrals</a:t>
            </a:r>
            <a:r>
              <a:rPr sz="1333" spc="1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are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accepted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from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parents, </a:t>
            </a:r>
            <a:r>
              <a:rPr sz="1333" dirty="0">
                <a:latin typeface="Gill Sans MT"/>
                <a:cs typeface="Gill Sans MT"/>
              </a:rPr>
              <a:t>teachers,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87" dirty="0">
                <a:latin typeface="Gill Sans MT"/>
                <a:cs typeface="Gill Sans MT"/>
              </a:rPr>
              <a:t>and</a:t>
            </a:r>
            <a:r>
              <a:rPr sz="1333" spc="24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students.</a:t>
            </a:r>
            <a:r>
              <a:rPr sz="1333" spc="187" dirty="0">
                <a:latin typeface="Gill Sans MT"/>
                <a:cs typeface="Gill Sans MT"/>
              </a:rPr>
              <a:t> 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 dirty="0">
                <a:latin typeface="Gill Sans MT"/>
                <a:cs typeface="Gill Sans MT"/>
              </a:rPr>
              <a:t>October</a:t>
            </a:r>
            <a:r>
              <a:rPr sz="1600" b="1" spc="-33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 </a:t>
            </a:r>
            <a:r>
              <a:rPr lang="en-US" sz="1600" b="1" spc="-13" dirty="0">
                <a:latin typeface="Gill Sans MT"/>
                <a:cs typeface="Gill Sans MT"/>
              </a:rPr>
              <a:t>November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 dirty="0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50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with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152" dirty="0">
                <a:latin typeface="Gill Sans MT"/>
                <a:cs typeface="Gill Sans MT"/>
              </a:rPr>
              <a:t>a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</a:t>
            </a:r>
            <a:r>
              <a:rPr sz="1333" spc="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Consent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-27" dirty="0">
                <a:latin typeface="Gill Sans MT"/>
                <a:cs typeface="Gill Sans MT"/>
              </a:rPr>
              <a:t>will </a:t>
            </a:r>
            <a:r>
              <a:rPr sz="1333" dirty="0">
                <a:latin typeface="Gill Sans MT"/>
                <a:cs typeface="Gill Sans MT"/>
              </a:rPr>
              <a:t>take</a:t>
            </a:r>
            <a:r>
              <a:rPr sz="1333" spc="20" dirty="0">
                <a:latin typeface="Gill Sans MT"/>
                <a:cs typeface="Gill Sans MT"/>
              </a:rPr>
              <a:t> </a:t>
            </a:r>
            <a:r>
              <a:rPr sz="1333" spc="-13" dirty="0" err="1">
                <a:latin typeface="Gill Sans MT"/>
                <a:cs typeface="Gill Sans MT"/>
              </a:rPr>
              <a:t>CogAT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85750" y="904588"/>
            <a:ext cx="12005860" cy="693446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 dirty="0">
                <a:solidFill>
                  <a:schemeClr val="tx1"/>
                </a:solidFill>
              </a:rPr>
              <a:t>Identiﬁcation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Timeline</a:t>
            </a:r>
            <a:r>
              <a:rPr lang="en-US" sz="3600" dirty="0">
                <a:solidFill>
                  <a:schemeClr val="tx1"/>
                </a:solidFill>
              </a:rPr>
              <a:t>-Fall Referrals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spc="-80" dirty="0">
                <a:solidFill>
                  <a:schemeClr val="tx1"/>
                </a:solidFill>
              </a:rPr>
              <a:t>(</a:t>
            </a:r>
            <a:r>
              <a:rPr sz="3600" b="1" spc="-80" dirty="0">
                <a:solidFill>
                  <a:schemeClr val="tx1"/>
                </a:solidFill>
              </a:rPr>
              <a:t>Gr.</a:t>
            </a:r>
            <a:r>
              <a:rPr sz="3600" b="1" spc="200" dirty="0">
                <a:solidFill>
                  <a:schemeClr val="tx1"/>
                </a:solidFill>
              </a:rPr>
              <a:t> </a:t>
            </a:r>
            <a:r>
              <a:rPr sz="3600" b="1" spc="193" dirty="0">
                <a:solidFill>
                  <a:schemeClr val="tx1"/>
                </a:solidFill>
              </a:rPr>
              <a:t>1-</a:t>
            </a:r>
            <a:r>
              <a:rPr sz="3600" b="1" spc="100" dirty="0">
                <a:solidFill>
                  <a:schemeClr val="tx1"/>
                </a:solidFill>
              </a:rPr>
              <a:t>11</a:t>
            </a:r>
            <a:r>
              <a:rPr sz="3600" spc="100" dirty="0">
                <a:solidFill>
                  <a:schemeClr val="tx1"/>
                </a:solidFill>
              </a:rPr>
              <a:t>)</a:t>
            </a:r>
            <a:endParaRPr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26076" y="4388284"/>
            <a:ext cx="1450340" cy="299226"/>
          </a:xfrm>
          <a:prstGeom prst="rect">
            <a:avLst/>
          </a:prstGeom>
        </p:spPr>
        <p:txBody>
          <a:bodyPr vert="horz" wrap="square" lIns="0" tIns="52492" rIns="0" bIns="0" rtlCol="0" anchor="t">
            <a:spAutoFit/>
          </a:bodyPr>
          <a:lstStyle/>
          <a:p>
            <a:pPr marL="16510" algn="ctr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r>
              <a:rPr lang="en-US" sz="1600" b="1" spc="-27" dirty="0">
                <a:latin typeface="Gill Sans MT"/>
                <a:cs typeface="Gill Sans MT"/>
              </a:rPr>
              <a:t> </a:t>
            </a:r>
            <a:r>
              <a:rPr lang="en-US" sz="1600" b="1" spc="-60" dirty="0">
                <a:latin typeface="Gill Sans MT"/>
                <a:cs typeface="Gill Sans MT"/>
              </a:rPr>
              <a:t>1, 2025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8547" y="2349839"/>
            <a:ext cx="3068320" cy="1509623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33" spc="80" dirty="0">
                <a:latin typeface="Gill Sans MT"/>
                <a:cs typeface="Gill Sans MT"/>
              </a:rPr>
              <a:t>Emails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be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sent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notifying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of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results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33" dirty="0">
                <a:latin typeface="Gill Sans MT"/>
                <a:cs typeface="Gill Sans MT"/>
              </a:rPr>
              <a:t>of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identiﬁcation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process..</a:t>
            </a:r>
            <a:endParaRPr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lang="en-US"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lang="en-US" sz="1600" b="1" spc="-27" dirty="0">
                <a:latin typeface="Gill Sans MT"/>
                <a:cs typeface="Gill Sans MT"/>
              </a:rPr>
              <a:t>2025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50587" y="4757565"/>
            <a:ext cx="2508460" cy="1230251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6350">
              <a:spcBef>
                <a:spcPts val="1287"/>
              </a:spcBef>
            </a:pPr>
            <a:r>
              <a:rPr lang="en-US" sz="1300" spc="67" dirty="0">
                <a:latin typeface="Gill Sans MT"/>
                <a:cs typeface="Gill Sans MT"/>
              </a:rPr>
              <a:t>Kindergarten s</a:t>
            </a:r>
            <a:r>
              <a:rPr sz="1300" spc="67" dirty="0">
                <a:latin typeface="Gill Sans MT"/>
                <a:cs typeface="Gill Sans MT"/>
              </a:rPr>
              <a:t>tudents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identiﬁed</a:t>
            </a:r>
            <a:r>
              <a:rPr sz="1300" spc="167" dirty="0">
                <a:latin typeface="Gill Sans MT"/>
                <a:cs typeface="Gill Sans MT"/>
              </a:rPr>
              <a:t> </a:t>
            </a:r>
            <a:r>
              <a:rPr sz="1300" spc="120" dirty="0">
                <a:latin typeface="Gill Sans MT"/>
                <a:cs typeface="Gill Sans MT"/>
              </a:rPr>
              <a:t>as </a:t>
            </a:r>
            <a:r>
              <a:rPr sz="1300" dirty="0">
                <a:latin typeface="Gill Sans MT"/>
                <a:cs typeface="Gill Sans MT"/>
              </a:rPr>
              <a:t>gifted/talented</a:t>
            </a:r>
            <a:r>
              <a:rPr lang="en-US" sz="1300" dirty="0">
                <a:latin typeface="Gill Sans MT"/>
                <a:cs typeface="Gill Sans MT"/>
              </a:rPr>
              <a:t> in 2023-2024</a:t>
            </a:r>
            <a:r>
              <a:rPr sz="1300" spc="-27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will</a:t>
            </a:r>
            <a:r>
              <a:rPr sz="1300" spc="73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receive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67" dirty="0">
                <a:latin typeface="Gill Sans MT"/>
                <a:cs typeface="Gill Sans MT"/>
              </a:rPr>
              <a:t>gifted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53" dirty="0">
                <a:latin typeface="Gill Sans MT"/>
                <a:cs typeface="Gill Sans MT"/>
              </a:rPr>
              <a:t>services </a:t>
            </a:r>
            <a:r>
              <a:rPr sz="1300" spc="73" dirty="0">
                <a:latin typeface="Gill Sans MT"/>
                <a:cs typeface="Gill Sans MT"/>
              </a:rPr>
              <a:t>beginning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in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March 2025</a:t>
            </a:r>
            <a:r>
              <a:rPr sz="1300" spc="-13" dirty="0">
                <a:latin typeface="Gill Sans MT"/>
                <a:cs typeface="Gill Sans MT"/>
              </a:rPr>
              <a:t>.</a:t>
            </a:r>
            <a:endParaRPr sz="1300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>
                <a:latin typeface="Gill Sans MT"/>
                <a:cs typeface="Gill Sans MT"/>
              </a:rPr>
              <a:t>August</a:t>
            </a:r>
            <a:r>
              <a:rPr sz="1600" b="1" spc="-47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>
                <a:latin typeface="Gill Sans MT"/>
                <a:cs typeface="Gill Sans MT"/>
              </a:rPr>
              <a:t>Referrals</a:t>
            </a:r>
            <a:endParaRPr sz="160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>
                <a:latin typeface="Gill Sans MT"/>
                <a:cs typeface="Gill Sans MT"/>
              </a:rPr>
              <a:t>Referrals</a:t>
            </a:r>
            <a:r>
              <a:rPr sz="1333" spc="12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are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67">
                <a:latin typeface="Gill Sans MT"/>
                <a:cs typeface="Gill Sans MT"/>
              </a:rPr>
              <a:t>accepted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from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-13">
                <a:latin typeface="Gill Sans MT"/>
                <a:cs typeface="Gill Sans MT"/>
              </a:rPr>
              <a:t>parents, </a:t>
            </a:r>
            <a:r>
              <a:rPr sz="1333">
                <a:latin typeface="Gill Sans MT"/>
                <a:cs typeface="Gill Sans MT"/>
              </a:rPr>
              <a:t>teachers,</a:t>
            </a:r>
            <a:r>
              <a:rPr sz="1333" spc="233">
                <a:latin typeface="Gill Sans MT"/>
                <a:cs typeface="Gill Sans MT"/>
              </a:rPr>
              <a:t> </a:t>
            </a:r>
            <a:r>
              <a:rPr sz="1333" spc="87">
                <a:latin typeface="Gill Sans MT"/>
                <a:cs typeface="Gill Sans MT"/>
              </a:rPr>
              <a:t>and</a:t>
            </a:r>
            <a:r>
              <a:rPr sz="1333" spc="24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students.</a:t>
            </a:r>
            <a:r>
              <a:rPr sz="1333" spc="187">
                <a:latin typeface="Gill Sans MT"/>
                <a:cs typeface="Gill Sans MT"/>
              </a:rPr>
              <a:t> 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>
                <a:latin typeface="Gill Sans MT"/>
                <a:cs typeface="Gill Sans MT"/>
              </a:rPr>
              <a:t>October</a:t>
            </a:r>
            <a:r>
              <a:rPr sz="1600" b="1" spc="-33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 </a:t>
            </a:r>
            <a:r>
              <a:rPr lang="en-US" sz="1600" b="1" spc="-13">
                <a:latin typeface="Gill Sans MT"/>
                <a:cs typeface="Gill Sans MT"/>
              </a:rPr>
              <a:t>November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>
                <a:latin typeface="Gill Sans MT"/>
                <a:cs typeface="Gill Sans MT"/>
              </a:rPr>
              <a:t>Students</a:t>
            </a:r>
            <a:r>
              <a:rPr sz="1333" spc="50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with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Parent</a:t>
            </a:r>
            <a:r>
              <a:rPr sz="1333" spc="6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Consent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 spc="-27">
                <a:latin typeface="Gill Sans MT"/>
                <a:cs typeface="Gill Sans MT"/>
              </a:rPr>
              <a:t>will </a:t>
            </a:r>
            <a:r>
              <a:rPr sz="1333">
                <a:latin typeface="Gill Sans MT"/>
                <a:cs typeface="Gill Sans MT"/>
              </a:rPr>
              <a:t>take</a:t>
            </a:r>
            <a:r>
              <a:rPr sz="1333" spc="20">
                <a:latin typeface="Gill Sans MT"/>
                <a:cs typeface="Gill Sans MT"/>
              </a:rPr>
              <a:t> </a:t>
            </a:r>
            <a:r>
              <a:rPr sz="1333" spc="-13" err="1">
                <a:latin typeface="Gill Sans MT"/>
                <a:cs typeface="Gill Sans MT"/>
              </a:rPr>
              <a:t>CogAT</a:t>
            </a:r>
            <a:r>
              <a:rPr sz="1333" spc="-13">
                <a:latin typeface="Gill Sans MT"/>
                <a:cs typeface="Gill Sans MT"/>
              </a:rPr>
              <a:t>.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05740" y="809339"/>
            <a:ext cx="12005860" cy="1247444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>
                <a:solidFill>
                  <a:schemeClr val="tx1"/>
                </a:solidFill>
              </a:rPr>
              <a:t>Identiﬁcation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>
                <a:solidFill>
                  <a:schemeClr val="tx1"/>
                </a:solidFill>
              </a:rPr>
              <a:t>Timeline</a:t>
            </a:r>
            <a:r>
              <a:rPr lang="en-US" sz="3600">
                <a:solidFill>
                  <a:schemeClr val="tx1"/>
                </a:solidFill>
              </a:rPr>
              <a:t>-Fall Referrals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 spc="-80">
                <a:solidFill>
                  <a:schemeClr val="tx1"/>
                </a:solidFill>
              </a:rPr>
              <a:t>(</a:t>
            </a:r>
            <a:r>
              <a:rPr lang="en-US" sz="3600" b="1" spc="-80">
                <a:solidFill>
                  <a:schemeClr val="tx1"/>
                </a:solidFill>
              </a:rPr>
              <a:t>Kindergarten Only</a:t>
            </a:r>
            <a:r>
              <a:rPr sz="3600" spc="100">
                <a:solidFill>
                  <a:schemeClr val="tx1"/>
                </a:solidFill>
              </a:rPr>
              <a:t>)</a:t>
            </a:r>
            <a:endParaRPr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0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8800" y="1908931"/>
            <a:ext cx="8649374" cy="2923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5931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Don’t Forget...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614357" y="2431711"/>
            <a:ext cx="5181600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/>
              <a:t>Referral Deadline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953735"/>
                </a:solidFill>
              </a:rPr>
              <a:t>September 30</a:t>
            </a:r>
            <a:r>
              <a:rPr lang="en-US" sz="4800" b="1" baseline="30000" dirty="0">
                <a:solidFill>
                  <a:srgbClr val="953735"/>
                </a:solidFill>
              </a:rPr>
              <a:t>th</a:t>
            </a:r>
            <a:endParaRPr lang="en-US" sz="2800" b="1" dirty="0">
              <a:solidFill>
                <a:srgbClr val="953735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07033" y="5071585"/>
            <a:ext cx="4414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baseline="30000" dirty="0"/>
              <a:t>www.fortbendisd.com/gifted</a:t>
            </a:r>
            <a:r>
              <a:rPr lang="en-US" sz="4000" b="1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4FC91-BDBF-43BD-AB4A-102AF94D7D4B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713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7DD4F39-B0BD-4DE5-8C94-880A1F431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748" b="8747"/>
          <a:stretch/>
        </p:blipFill>
        <p:spPr>
          <a:xfrm>
            <a:off x="1143923" y="643467"/>
            <a:ext cx="9904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Frequently Asked Questions</a:t>
            </a:r>
          </a:p>
        </p:txBody>
      </p:sp>
    </p:spTree>
    <p:extLst>
      <p:ext uri="{BB962C8B-B14F-4D97-AF65-F5344CB8AC3E}">
        <p14:creationId xmlns:p14="http://schemas.microsoft.com/office/powerpoint/2010/main" val="1807736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64505"/>
            <a:ext cx="8797290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If my child does not qualify for GT services, can they be referred again?</a:t>
            </a:r>
          </a:p>
          <a:p>
            <a:pPr>
              <a:spcBef>
                <a:spcPct val="50000"/>
              </a:spcBef>
            </a:pPr>
            <a:r>
              <a:rPr lang="en-US" dirty="0"/>
              <a:t>Yes, Your child can be referred for GT evaluation on an annual basis until the 12</a:t>
            </a:r>
            <a:r>
              <a:rPr lang="en-US" baseline="30000" dirty="0"/>
              <a:t>th</a:t>
            </a:r>
            <a:r>
              <a:rPr lang="en-US" dirty="0"/>
              <a:t> grade.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as GT in all areas, can they be referred for re-testing?</a:t>
            </a:r>
          </a:p>
          <a:p>
            <a:pPr>
              <a:spcBef>
                <a:spcPct val="50000"/>
              </a:spcBef>
            </a:pPr>
            <a:r>
              <a:rPr lang="en-US"/>
              <a:t>Referrals</a:t>
            </a:r>
            <a:r>
              <a:rPr lang="en-US" dirty="0"/>
              <a:t> are not accepted for students who have been identified for GT services in all areas.</a:t>
            </a: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88185-FDA3-4B8E-A953-03A7638011F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75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2942" y="1883555"/>
            <a:ext cx="89401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for GT services in one area, can they be referred for re-evaluation?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may be referred for re-evaluation on an annual basis until their 12</a:t>
            </a:r>
            <a:r>
              <a:rPr lang="en-US" baseline="30000" dirty="0"/>
              <a:t>th</a:t>
            </a:r>
            <a:r>
              <a:rPr lang="en-US" dirty="0"/>
              <a:t> grade year or until they are identified for services in all areas.</a:t>
            </a:r>
            <a:r>
              <a:rPr lang="en-US"/>
              <a:t> </a:t>
            </a:r>
            <a:r>
              <a:rPr lang="en-US" dirty="0"/>
              <a:t> Fees associated with re-evaluation will be the responsibility of the parent.</a:t>
            </a:r>
            <a:r>
              <a:rPr lang="en-US"/>
              <a:t> </a:t>
            </a:r>
            <a:r>
              <a:rPr lang="en-US" dirty="0"/>
              <a:t> The </a:t>
            </a:r>
            <a:r>
              <a:rPr lang="en-US" b="1" i="1" dirty="0"/>
              <a:t>SPRING</a:t>
            </a:r>
            <a:r>
              <a:rPr lang="en-US" dirty="0"/>
              <a:t> </a:t>
            </a:r>
            <a:r>
              <a:rPr lang="en-US"/>
              <a:t>referral window</a:t>
            </a:r>
            <a:r>
              <a:rPr lang="en-US" dirty="0"/>
              <a:t> is for students currently receiving services.</a:t>
            </a:r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A64A7-279A-4A52-8EE9-30D3EEC8E347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14706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07355"/>
            <a:ext cx="87496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How does FBISD service Gifted Learners?</a:t>
            </a:r>
          </a:p>
          <a:p>
            <a:pPr>
              <a:spcBef>
                <a:spcPct val="50000"/>
              </a:spcBef>
            </a:pPr>
            <a:r>
              <a:rPr lang="en-US" dirty="0"/>
              <a:t>GT services are provided in the core subject areas: English Language Arts, social studies, math, and science.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are cluster grouped with GT-Trained teachers.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dirty="0"/>
              <a:t>GT Learning Plans for each student are completed to support student growth.</a:t>
            </a:r>
          </a:p>
          <a:p>
            <a:pPr>
              <a:spcBef>
                <a:spcPct val="50000"/>
              </a:spcBef>
            </a:pPr>
            <a:r>
              <a:rPr lang="en-US" dirty="0"/>
              <a:t>FBISD teachers also provide curricular compacting, lesson differentiation, and participation in projects aligned to the Texas Performance Standards Project (TPSP).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40464-BF8E-4663-AA50-2C316D765348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1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hands raised in the air&#10;&#10;Description automatically generated">
            <a:extLst>
              <a:ext uri="{FF2B5EF4-FFF2-40B4-BE49-F238E27FC236}">
                <a16:creationId xmlns:a16="http://schemas.microsoft.com/office/drawing/2014/main" id="{F0DF093C-F290-433E-B9E9-39E45F00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075" b="25073"/>
          <a:stretch/>
        </p:blipFill>
        <p:spPr>
          <a:xfrm>
            <a:off x="20" y="200035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504D9-2C14-ABF8-E48C-EEC716DC111C}"/>
              </a:ext>
            </a:extLst>
          </p:cNvPr>
          <p:cNvSpPr txBox="1"/>
          <p:nvPr/>
        </p:nvSpPr>
        <p:spPr>
          <a:xfrm>
            <a:off x="3412869" y="4792502"/>
            <a:ext cx="6897626" cy="1592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Please write them in the chat.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53A36-CE13-4F5F-A86F-CA42C25F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D767A7-2FAD-0742-A737-624EC46740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073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F4503B-F43D-4A15-58CD-3849E01435A9}"/>
              </a:ext>
            </a:extLst>
          </p:cNvPr>
          <p:cNvSpPr txBox="1"/>
          <p:nvPr/>
        </p:nvSpPr>
        <p:spPr>
          <a:xfrm>
            <a:off x="0" y="2976937"/>
            <a:ext cx="1190774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Dr. Laurie Westphal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(Director)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Crystal Wilson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(Elementary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Aisha Coleman-Holmes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(Secondary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Terry White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(Curriculum Integration Coordinator)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Nancy Bryant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Mentorship Specialist)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Joseph Bernhart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Academy Coordinator)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endParaRPr lang="en-US" sz="2400" b="1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FBISD Gifted and Talented Department</a:t>
            </a:r>
          </a:p>
        </p:txBody>
      </p:sp>
    </p:spTree>
    <p:extLst>
      <p:ext uri="{BB962C8B-B14F-4D97-AF65-F5344CB8AC3E}">
        <p14:creationId xmlns:p14="http://schemas.microsoft.com/office/powerpoint/2010/main" val="412761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B1F0148D-3938-7C0B-6112-46F5C1D8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667" y="1344033"/>
            <a:ext cx="783123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200" dirty="0">
                <a:solidFill>
                  <a:schemeClr val="tx1"/>
                </a:solidFill>
              </a:rPr>
              <a:t>Students with Gifts and Talents: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366" y="1791584"/>
            <a:ext cx="10536439" cy="3954074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>
              <a:spcBef>
                <a:spcPts val="7"/>
              </a:spcBef>
            </a:pPr>
            <a:endParaRPr sz="2000" dirty="0">
              <a:latin typeface="Georgia"/>
              <a:cs typeface="Georgia"/>
            </a:endParaRPr>
          </a:p>
          <a:p>
            <a:pPr marL="187955" indent="-171869">
              <a:buSzPct val="94117"/>
              <a:buChar char="•"/>
              <a:tabLst>
                <a:tab pos="188802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Come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from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racial,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ethnic,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cultural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populations,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economic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strata.</a:t>
            </a:r>
            <a:endParaRPr sz="2000" dirty="0">
              <a:latin typeface="Georgia"/>
              <a:cs typeface="Georgia"/>
            </a:endParaRPr>
          </a:p>
          <a:p>
            <a:pPr marL="16933" marR="914377" indent="182875">
              <a:lnSpc>
                <a:spcPts val="2707"/>
              </a:lnSpc>
              <a:spcBef>
                <a:spcPts val="14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sufficient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access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appropriate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realize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potential.</a:t>
            </a:r>
            <a:endParaRPr sz="2000" dirty="0">
              <a:latin typeface="Georgia"/>
              <a:cs typeface="Georgia"/>
            </a:endParaRPr>
          </a:p>
          <a:p>
            <a:pPr marL="16933" marR="6773" indent="182875">
              <a:lnSpc>
                <a:spcPts val="2707"/>
              </a:lnSpc>
              <a:spcBef>
                <a:spcPts val="13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Can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have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processing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disorders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that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specialized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intervention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and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accommodation.</a:t>
            </a:r>
            <a:endParaRPr sz="2000" dirty="0">
              <a:latin typeface="Georgia"/>
              <a:cs typeface="Georgia"/>
            </a:endParaRPr>
          </a:p>
          <a:p>
            <a:pPr marL="16933" marR="475815" indent="182875">
              <a:lnSpc>
                <a:spcPts val="2707"/>
              </a:lnSpc>
              <a:spcBef>
                <a:spcPts val="21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Need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support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guidance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develop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socially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emotionally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areas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spc="-2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talent.</a:t>
            </a:r>
            <a:endParaRPr sz="2000" dirty="0">
              <a:latin typeface="Georgia"/>
              <a:cs typeface="Georgia"/>
            </a:endParaRPr>
          </a:p>
          <a:p>
            <a:pPr marL="198962" indent="-182875">
              <a:spcBef>
                <a:spcPts val="2080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varied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services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based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on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their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changing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needs.</a:t>
            </a:r>
            <a:endParaRPr sz="2267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98523-B3AB-6737-4A15-4D9F492099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875E4BF-EA30-FECB-4765-059E7E3E859D}"/>
              </a:ext>
            </a:extLst>
          </p:cNvPr>
          <p:cNvSpPr txBox="1">
            <a:spLocks/>
          </p:cNvSpPr>
          <p:nvPr/>
        </p:nvSpPr>
        <p:spPr>
          <a:xfrm>
            <a:off x="321733" y="134524"/>
            <a:ext cx="1121759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0" i="0" kern="1200">
                <a:solidFill>
                  <a:srgbClr val="AE7A5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dirty="0">
                <a:solidFill>
                  <a:schemeClr val="bg1"/>
                </a:solidFill>
              </a:rPr>
              <a:t>National Association for Gifted Children (NAGC)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08802" y="1604472"/>
            <a:ext cx="9784927" cy="330188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132923">
              <a:lnSpc>
                <a:spcPct val="101400"/>
              </a:lnSpc>
              <a:spcBef>
                <a:spcPts val="87"/>
              </a:spcBef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Texas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Agency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defines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gifted/talented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student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child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who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shows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potential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performing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remarkably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level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of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accomplishment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when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compared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to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others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of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same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age,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experience,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environment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and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who</a:t>
            </a:r>
            <a:endParaRPr sz="2467" dirty="0">
              <a:latin typeface="Georgia"/>
              <a:cs typeface="Georgia"/>
            </a:endParaRPr>
          </a:p>
          <a:p>
            <a:pPr marL="625671" marR="6773" indent="-493594">
              <a:lnSpc>
                <a:spcPct val="101400"/>
              </a:lnSpc>
              <a:spcBef>
                <a:spcPts val="180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exhibits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performance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capability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intellectual,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creative,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artistic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area;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possesses</a:t>
            </a:r>
            <a:r>
              <a:rPr sz="2467" spc="-6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unusual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capacity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leadership;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excels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specific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academic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field.</a:t>
            </a:r>
            <a:r>
              <a:rPr sz="2467" spc="-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(Texas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Code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spc="-13" dirty="0">
                <a:solidFill>
                  <a:srgbClr val="0D6CB9"/>
                </a:solidFill>
                <a:latin typeface="Georgia"/>
                <a:cs typeface="Georgia"/>
                <a:hlinkClick r:id="rId3"/>
              </a:rPr>
              <a:t>§29.121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)</a:t>
            </a:r>
            <a:endParaRPr sz="2333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F36FC-1CB2-261F-C75B-1D94A5CF3BAA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00" y="134524"/>
            <a:ext cx="8147472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spc="227" dirty="0">
                <a:solidFill>
                  <a:schemeClr val="bg1"/>
                </a:solidFill>
              </a:rPr>
              <a:t>Texas Education Agency (TEA)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Gifted and Talented Services</a:t>
            </a:r>
          </a:p>
        </p:txBody>
      </p:sp>
    </p:spTree>
    <p:extLst>
      <p:ext uri="{BB962C8B-B14F-4D97-AF65-F5344CB8AC3E}">
        <p14:creationId xmlns:p14="http://schemas.microsoft.com/office/powerpoint/2010/main" val="261405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0224" y="1098821"/>
            <a:ext cx="8383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1F5179"/>
                </a:solidFill>
                <a:latin typeface="Calibri" charset="0"/>
              </a:rPr>
              <a:t>Fort Bend ISD Gifted and Talented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5179"/>
                </a:solidFill>
                <a:latin typeface="Calibri" charset="0"/>
              </a:rPr>
              <a:t>Areas Served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67883" y="4682928"/>
            <a:ext cx="7028489" cy="2175072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Students are currently identified and served in the 4 core areas.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2835965" y="2064778"/>
          <a:ext cx="6500192" cy="292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E19425D-E0A4-4A81-B48C-4B0CBBE71046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8922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6880" y="1036224"/>
            <a:ext cx="7541119" cy="56801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just">
              <a:spcBef>
                <a:spcPts val="133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is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our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goal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for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gifted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students?</a:t>
            </a:r>
            <a:endParaRPr sz="2000" dirty="0">
              <a:latin typeface="Arial"/>
              <a:cs typeface="Arial"/>
            </a:endParaRPr>
          </a:p>
          <a:p>
            <a:pPr marL="16933" marR="345430" algn="just">
              <a:lnSpc>
                <a:spcPts val="2200"/>
              </a:lnSpc>
              <a:spcBef>
                <a:spcPts val="107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alignment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with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Texas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State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Goal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Gifted/Talented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lang="en-US" sz="1867" dirty="0">
                <a:latin typeface="Arial"/>
                <a:cs typeface="Arial"/>
              </a:rPr>
              <a:t> and Fort Bend ISD’s Mission and Vision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purpose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ISD’s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identified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with </a:t>
            </a:r>
            <a:r>
              <a:rPr sz="1867" dirty="0">
                <a:latin typeface="Arial"/>
                <a:cs typeface="Arial"/>
              </a:rPr>
              <a:t>opportunities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their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capabilities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demonstrate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self-</a:t>
            </a:r>
            <a:r>
              <a:rPr sz="1867" dirty="0">
                <a:latin typeface="Arial"/>
                <a:cs typeface="Arial"/>
              </a:rPr>
              <a:t>directed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learning.</a:t>
            </a:r>
            <a:endParaRPr sz="1867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dirty="0">
              <a:latin typeface="Arial"/>
              <a:cs typeface="Arial"/>
            </a:endParaRPr>
          </a:p>
          <a:p>
            <a:pPr marL="16933" algn="just"/>
            <a:r>
              <a:rPr sz="2000" b="1" i="1" dirty="0">
                <a:latin typeface="Arial"/>
                <a:cs typeface="Arial"/>
              </a:rPr>
              <a:t>How</a:t>
            </a:r>
            <a:r>
              <a:rPr sz="2000" b="1" i="1" spc="-4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will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know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33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have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achieved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6773" algn="just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ability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innovative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products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performances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that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reflect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creativity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individuality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addition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refined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research,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critical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thinking,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communication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will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evidence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sz="1867" dirty="0">
                <a:latin typeface="Arial"/>
                <a:cs typeface="Arial"/>
              </a:rPr>
              <a:t>mastery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13" dirty="0">
                <a:latin typeface="Arial"/>
                <a:cs typeface="Arial"/>
              </a:rPr>
              <a:t> goal.</a:t>
            </a:r>
            <a:endParaRPr sz="1867" dirty="0">
              <a:latin typeface="Arial"/>
              <a:cs typeface="Arial"/>
            </a:endParaRPr>
          </a:p>
          <a:p>
            <a:pPr marL="16933">
              <a:spcBef>
                <a:spcPts val="1487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4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to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help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111757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147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GT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take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form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educational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interventions-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content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extensions, </a:t>
            </a:r>
            <a:r>
              <a:rPr lang="en-US" sz="1867" dirty="0">
                <a:latin typeface="Arial"/>
                <a:cs typeface="Arial"/>
              </a:rPr>
              <a:t>curricular alternatives,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advanced level projects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core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foundational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curricular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areas</a:t>
            </a:r>
            <a:r>
              <a:rPr lang="en-US" sz="1867" dirty="0">
                <a:latin typeface="Arial"/>
                <a:cs typeface="Arial"/>
              </a:rPr>
              <a:t>-Math, Science, ELA, and Social Studies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during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school </a:t>
            </a:r>
            <a:r>
              <a:rPr sz="1867" spc="-27" dirty="0">
                <a:latin typeface="Arial"/>
                <a:cs typeface="Arial"/>
              </a:rPr>
              <a:t>day</a:t>
            </a:r>
            <a:r>
              <a:rPr lang="en-US" sz="1867" spc="-27" dirty="0">
                <a:latin typeface="Arial"/>
                <a:cs typeface="Arial"/>
              </a:rPr>
              <a:t> along with self-directed goals indicated in the GT Learning Plan</a:t>
            </a:r>
            <a:r>
              <a:rPr sz="1867" spc="-27" dirty="0">
                <a:latin typeface="Arial"/>
                <a:cs typeface="Arial"/>
              </a:rPr>
              <a:t>.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9E17B-0CFF-AB6E-E7C5-36E9B1016F63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57" y="134524"/>
            <a:ext cx="925406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dirty="0">
                <a:solidFill>
                  <a:schemeClr val="bg1"/>
                </a:solidFill>
              </a:rPr>
              <a:t>G</a:t>
            </a:r>
            <a:r>
              <a:rPr lang="en-US" sz="4000" dirty="0">
                <a:solidFill>
                  <a:schemeClr val="bg1"/>
                </a:solidFill>
              </a:rPr>
              <a:t>oal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ue puzzle with white text&#10;&#10;Description automatically generated">
            <a:extLst>
              <a:ext uri="{FF2B5EF4-FFF2-40B4-BE49-F238E27FC236}">
                <a16:creationId xmlns:a16="http://schemas.microsoft.com/office/drawing/2014/main" id="{43F3D7C1-30B7-5660-76E9-5262A83F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2772" y="1828800"/>
            <a:ext cx="406770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Gifted and Talented Services</a:t>
            </a:r>
          </a:p>
          <a:p>
            <a:pPr algn="ctr"/>
            <a:r>
              <a:rPr lang="en-US" sz="4800" b="1" dirty="0"/>
              <a:t>Elementary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D9B41-C69C-086D-4EC1-D0BC9954C95E}"/>
              </a:ext>
            </a:extLst>
          </p:cNvPr>
          <p:cNvSpPr txBox="1"/>
          <p:nvPr/>
        </p:nvSpPr>
        <p:spPr>
          <a:xfrm>
            <a:off x="1161804" y="3051959"/>
            <a:ext cx="9858497" cy="37292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rbel"/>
                <a:cs typeface="Arial"/>
              </a:rPr>
              <a:t>All students identified as Gifted and Talented are  provided the following: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Arial"/>
              </a:rPr>
              <a:t>​</a:t>
            </a:r>
          </a:p>
          <a:p>
            <a:endParaRPr lang="en-US" sz="24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services are provided in the core subject areas </a:t>
            </a:r>
            <a:endParaRPr lang="en-US" sz="20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/>
              </a:rPr>
              <a:t>     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(</a:t>
            </a:r>
            <a:r>
              <a:rPr lang="en-US" sz="1600" i="1" dirty="0">
                <a:solidFill>
                  <a:schemeClr val="bg1"/>
                </a:solidFill>
                <a:cs typeface="Arial"/>
              </a:rPr>
              <a:t>English Language Arts and Social  Studies, Math and Science, or all areas)​</a:t>
            </a:r>
            <a:endParaRPr lang="en-US" sz="16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Learning Plans​</a:t>
            </a:r>
            <a:endParaRPr lang="en-US" sz="20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Identified students in grades K-5 are cluster grouped with </a:t>
            </a:r>
            <a:r>
              <a:rPr lang="en-US" sz="2000">
                <a:solidFill>
                  <a:schemeClr val="bg1"/>
                </a:solidFill>
                <a:cs typeface="Arial"/>
              </a:rPr>
              <a:t>GT-trained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 teachers.</a:t>
            </a:r>
            <a:endParaRPr lang="en-US" sz="2000" dirty="0">
              <a:solidFill>
                <a:schemeClr val="bg1"/>
              </a:solidFill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742950" lvl="1" indent="-285750"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Completion of a Texas Performance Standards Project (TPSP)/Innovation Hour Project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is required for 1-5 </a:t>
            </a:r>
            <a:endParaRPr lang="en-US" sz="2000" b="1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35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Gifted and Talented Services</a:t>
            </a:r>
          </a:p>
          <a:p>
            <a:pPr algn="ctr"/>
            <a:r>
              <a:rPr lang="en-US" sz="4800" b="1" dirty="0"/>
              <a:t>Secondary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2242F-A29F-E6C6-651A-BD8C12EBD1CA}"/>
              </a:ext>
            </a:extLst>
          </p:cNvPr>
          <p:cNvSpPr txBox="1"/>
          <p:nvPr/>
        </p:nvSpPr>
        <p:spPr>
          <a:xfrm>
            <a:off x="983673" y="3200400"/>
            <a:ext cx="9442862" cy="31803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 dirty="0">
                <a:solidFill>
                  <a:srgbClr val="FFFFFF"/>
                </a:solidFill>
                <a:latin typeface="Corbel"/>
                <a:cs typeface="Arial"/>
              </a:rPr>
              <a:t>All students identified as Gifted and Talented are  provided the following:</a:t>
            </a:r>
            <a:r>
              <a:rPr lang="en-US" sz="2200" i="1" dirty="0">
                <a:solidFill>
                  <a:srgbClr val="FFFFFF"/>
                </a:solidFill>
                <a:latin typeface="Corbel"/>
                <a:cs typeface="Arial"/>
              </a:rPr>
              <a:t>​</a:t>
            </a:r>
            <a:r>
              <a:rPr lang="en-US" sz="2200" dirty="0">
                <a:latin typeface="Corbel"/>
                <a:cs typeface="Arial"/>
              </a:rPr>
              <a:t>​</a:t>
            </a:r>
          </a:p>
          <a:p>
            <a:r>
              <a:rPr lang="en-US" dirty="0">
                <a:latin typeface="Corbel"/>
                <a:cs typeface="Arial"/>
              </a:rPr>
              <a:t>​</a:t>
            </a:r>
          </a:p>
          <a:p>
            <a:pPr lvl="1"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 GT services are provided in the core subject areas </a:t>
            </a:r>
            <a:r>
              <a:rPr lang="en-US" dirty="0">
                <a:solidFill>
                  <a:schemeClr val="bg1"/>
                </a:solidFill>
                <a:cs typeface="Arial"/>
              </a:rPr>
              <a:t>​through AAC &amp; AP courses</a:t>
            </a:r>
          </a:p>
          <a:p>
            <a:r>
              <a:rPr lang="en-US" dirty="0">
                <a:solidFill>
                  <a:srgbClr val="FFFFFF"/>
                </a:solidFill>
                <a:cs typeface="Arial"/>
              </a:rPr>
              <a:t>             (</a:t>
            </a:r>
            <a:r>
              <a:rPr lang="en-US" i="1" dirty="0">
                <a:solidFill>
                  <a:srgbClr val="FFFFFF"/>
                </a:solidFill>
                <a:cs typeface="Arial"/>
              </a:rPr>
              <a:t>English Language Arts and Social  Studies, Math and Science, or all areas)​</a:t>
            </a:r>
            <a:r>
              <a:rPr lang="en-US" dirty="0">
                <a:cs typeface="Arial"/>
              </a:rPr>
              <a:t>​</a:t>
            </a:r>
          </a:p>
          <a:p>
            <a:pPr>
              <a:buChar char="•"/>
            </a:pPr>
            <a:endParaRPr lang="en-US" dirty="0">
              <a:cs typeface="Arial"/>
            </a:endParaRPr>
          </a:p>
          <a:p>
            <a:pPr lvl="1"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 GT Students in grades 6 – 12 are cluster grouped with GT-Trained teachers</a:t>
            </a:r>
          </a:p>
          <a:p>
            <a:pPr lvl="1"/>
            <a:endParaRPr lang="en-US" dirty="0">
              <a:solidFill>
                <a:srgbClr val="FFFFFF"/>
              </a:solidFill>
              <a:cs typeface="Arial"/>
            </a:endParaRPr>
          </a:p>
          <a:p>
            <a:pPr lvl="1">
              <a:buChar char="•"/>
            </a:pPr>
            <a:r>
              <a:rPr lang="en-US" dirty="0">
                <a:solidFill>
                  <a:srgbClr val="FFFFFF"/>
                </a:solidFill>
                <a:cs typeface="Arial"/>
              </a:rPr>
              <a:t>  GT Learning Plans​</a:t>
            </a:r>
            <a:r>
              <a:rPr lang="en-US" dirty="0">
                <a:cs typeface="Arial"/>
              </a:rPr>
              <a:t>​</a:t>
            </a:r>
            <a:endParaRPr lang="en-US" dirty="0"/>
          </a:p>
          <a:p>
            <a:pPr marL="742950" lvl="1" indent="-285750">
              <a:spcBef>
                <a:spcPts val="1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Completion of a Texas Performance Standards Project (TPSP)  is highly encouraged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     </a:t>
            </a:r>
            <a:r>
              <a:rPr lang="en-US" b="1" i="1" dirty="0">
                <a:solidFill>
                  <a:schemeClr val="bg1"/>
                </a:solidFill>
                <a:cs typeface="Calibri" panose="020F0502020204030204"/>
              </a:rPr>
              <a:t> (REQUIRED: 6-8, OPTIONAL 9-12)</a:t>
            </a:r>
          </a:p>
        </p:txBody>
      </p:sp>
    </p:spTree>
    <p:extLst>
      <p:ext uri="{BB962C8B-B14F-4D97-AF65-F5344CB8AC3E}">
        <p14:creationId xmlns:p14="http://schemas.microsoft.com/office/powerpoint/2010/main" val="3027147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FBISD">
      <a:dk1>
        <a:srgbClr val="000000"/>
      </a:dk1>
      <a:lt1>
        <a:srgbClr val="FFFFFF"/>
      </a:lt1>
      <a:dk2>
        <a:srgbClr val="8F2828"/>
      </a:dk2>
      <a:lt2>
        <a:srgbClr val="E1D7C9"/>
      </a:lt2>
      <a:accent1>
        <a:srgbClr val="205178"/>
      </a:accent1>
      <a:accent2>
        <a:srgbClr val="C5692E"/>
      </a:accent2>
      <a:accent3>
        <a:srgbClr val="4F863C"/>
      </a:accent3>
      <a:accent4>
        <a:srgbClr val="76265F"/>
      </a:accent4>
      <a:accent5>
        <a:srgbClr val="0D6F74"/>
      </a:accent5>
      <a:accent6>
        <a:srgbClr val="C39B2E"/>
      </a:accent6>
      <a:hlink>
        <a:srgbClr val="205178"/>
      </a:hlink>
      <a:folHlink>
        <a:srgbClr val="C39B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AD52E3E-1F4F-F144-B93E-3EA90FD808BF}" vid="{C87BE6F2-FA0A-6745-8504-90B4D301804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001D3E25FC24DA411A382389A152F" ma:contentTypeVersion="16" ma:contentTypeDescription="Create a new document." ma:contentTypeScope="" ma:versionID="80ff47bdebb8afcd4832341077f640f8">
  <xsd:schema xmlns:xsd="http://www.w3.org/2001/XMLSchema" xmlns:xs="http://www.w3.org/2001/XMLSchema" xmlns:p="http://schemas.microsoft.com/office/2006/metadata/properties" xmlns:ns1="http://schemas.microsoft.com/sharepoint/v3" xmlns:ns3="7df4b55d-00e4-4a3b-b02d-d0f104c2c81d" xmlns:ns4="dc68731a-92b1-4861-bbc7-ed526d98a66f" targetNamespace="http://schemas.microsoft.com/office/2006/metadata/properties" ma:root="true" ma:fieldsID="3a24754181c892a33861690083a22fcc" ns1:_="" ns3:_="" ns4:_="">
    <xsd:import namespace="http://schemas.microsoft.com/sharepoint/v3"/>
    <xsd:import namespace="7df4b55d-00e4-4a3b-b02d-d0f104c2c81d"/>
    <xsd:import namespace="dc68731a-92b1-4861-bbc7-ed526d98a6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4b55d-00e4-4a3b-b02d-d0f104c2c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8731a-92b1-4861-bbc7-ed526d98a66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5A4FEF-77EB-4981-9750-20DD5D78C46D}">
  <ds:schemaRefs>
    <ds:schemaRef ds:uri="7df4b55d-00e4-4a3b-b02d-d0f104c2c81d"/>
    <ds:schemaRef ds:uri="dc68731a-92b1-4861-bbc7-ed526d98a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4E6ABB-E70F-43A1-9262-3DDBBC4196D2}">
  <ds:schemaRefs>
    <ds:schemaRef ds:uri="7df4b55d-00e4-4a3b-b02d-d0f104c2c81d"/>
    <ds:schemaRef ds:uri="http://schemas.microsoft.com/office/2006/metadata/properties"/>
    <ds:schemaRef ds:uri="http://schemas.microsoft.com/office/2006/documentManagement/types"/>
    <ds:schemaRef ds:uri="http://purl.org/dc/dcmitype/"/>
    <ds:schemaRef ds:uri="dc68731a-92b1-4861-bbc7-ed526d98a66f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28EBC1D-F813-4C44-80C9-085CFE8640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1616</Words>
  <Application>Microsoft Office PowerPoint</Application>
  <PresentationFormat>Widescreen</PresentationFormat>
  <Paragraphs>193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Arial,Sans-Serif</vt:lpstr>
      <vt:lpstr>Calibri</vt:lpstr>
      <vt:lpstr>Calibri Light</vt:lpstr>
      <vt:lpstr>Century Gothic</vt:lpstr>
      <vt:lpstr>Corbel</vt:lpstr>
      <vt:lpstr>Georgia</vt:lpstr>
      <vt:lpstr>Gill Sans MT</vt:lpstr>
      <vt:lpstr>Myriad Pro</vt:lpstr>
      <vt:lpstr>Nunito Sans</vt:lpstr>
      <vt:lpstr>Office Theme</vt:lpstr>
      <vt:lpstr>Office Theme</vt:lpstr>
      <vt:lpstr>Office Theme</vt:lpstr>
      <vt:lpstr>1_Office Theme</vt:lpstr>
      <vt:lpstr>2_Office Theme</vt:lpstr>
      <vt:lpstr>Office Theme</vt:lpstr>
      <vt:lpstr>GT Awareness Meeting for Parents</vt:lpstr>
      <vt:lpstr>PowerPoint Presentation</vt:lpstr>
      <vt:lpstr>Students with Gifts and Talents:</vt:lpstr>
      <vt:lpstr>Texas Education Agency (TEA)</vt:lpstr>
      <vt:lpstr>PowerPoint Presentation</vt:lpstr>
      <vt:lpstr>PowerPoint Presentation</vt:lpstr>
      <vt:lpstr>Goal</vt:lpstr>
      <vt:lpstr>PowerPoint Presentation</vt:lpstr>
      <vt:lpstr>PowerPoint Presentation</vt:lpstr>
      <vt:lpstr>PowerPoint Presentation</vt:lpstr>
      <vt:lpstr>Overview of GT Services</vt:lpstr>
      <vt:lpstr>PowerPoint Presentation</vt:lpstr>
      <vt:lpstr>When are the GT referral windows?</vt:lpstr>
      <vt:lpstr>Identification Process</vt:lpstr>
      <vt:lpstr>GT Assessment</vt:lpstr>
      <vt:lpstr>We also look for input from those who know the student.</vt:lpstr>
      <vt:lpstr>Identiﬁcation Timeline-Fall Referrals (Gr. 1-11)</vt:lpstr>
      <vt:lpstr>Identiﬁcation Timeline-Fall Referrals (Kindergarten Only)</vt:lpstr>
      <vt:lpstr>Don’t Forget...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Williams, Kelly</dc:creator>
  <cp:lastModifiedBy>Crystal Wilson</cp:lastModifiedBy>
  <cp:revision>3</cp:revision>
  <cp:lastPrinted>2023-09-26T19:51:30Z</cp:lastPrinted>
  <dcterms:created xsi:type="dcterms:W3CDTF">2022-05-20T14:55:30Z</dcterms:created>
  <dcterms:modified xsi:type="dcterms:W3CDTF">2024-08-23T14:27:01Z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0x010100CD6001D3E25FC24DA411A382389A152F</vt:lpwstr>
  </property>
</Properties>
</file>