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675" r:id="rId2"/>
    <p:sldMasterId id="2147483648" r:id="rId3"/>
    <p:sldMasterId id="2147483684" r:id="rId4"/>
    <p:sldMasterId id="2147483667" r:id="rId5"/>
  </p:sldMasterIdLst>
  <p:notesMasterIdLst>
    <p:notesMasterId r:id="rId49"/>
  </p:notesMasterIdLst>
  <p:sldIdLst>
    <p:sldId id="273" r:id="rId6"/>
    <p:sldId id="292" r:id="rId7"/>
    <p:sldId id="291" r:id="rId8"/>
    <p:sldId id="293" r:id="rId9"/>
    <p:sldId id="368" r:id="rId10"/>
    <p:sldId id="406" r:id="rId11"/>
    <p:sldId id="275" r:id="rId12"/>
    <p:sldId id="276" r:id="rId13"/>
    <p:sldId id="407" r:id="rId14"/>
    <p:sldId id="408" r:id="rId15"/>
    <p:sldId id="271" r:id="rId16"/>
    <p:sldId id="396" r:id="rId17"/>
    <p:sldId id="257" r:id="rId18"/>
    <p:sldId id="365" r:id="rId19"/>
    <p:sldId id="374" r:id="rId20"/>
    <p:sldId id="375" r:id="rId21"/>
    <p:sldId id="399" r:id="rId22"/>
    <p:sldId id="398" r:id="rId23"/>
    <p:sldId id="376" r:id="rId24"/>
    <p:sldId id="410" r:id="rId25"/>
    <p:sldId id="377" r:id="rId26"/>
    <p:sldId id="400" r:id="rId27"/>
    <p:sldId id="405" r:id="rId28"/>
    <p:sldId id="411" r:id="rId29"/>
    <p:sldId id="392" r:id="rId30"/>
    <p:sldId id="393" r:id="rId31"/>
    <p:sldId id="389" r:id="rId32"/>
    <p:sldId id="390" r:id="rId33"/>
    <p:sldId id="409" r:id="rId34"/>
    <p:sldId id="402" r:id="rId35"/>
    <p:sldId id="395" r:id="rId36"/>
    <p:sldId id="386" r:id="rId37"/>
    <p:sldId id="281" r:id="rId38"/>
    <p:sldId id="282" r:id="rId39"/>
    <p:sldId id="283" r:id="rId40"/>
    <p:sldId id="285" r:id="rId41"/>
    <p:sldId id="287" r:id="rId42"/>
    <p:sldId id="288" r:id="rId43"/>
    <p:sldId id="278" r:id="rId44"/>
    <p:sldId id="279" r:id="rId45"/>
    <p:sldId id="397" r:id="rId46"/>
    <p:sldId id="280" r:id="rId47"/>
    <p:sldId id="289" r:id="rId48"/>
  </p:sldIdLst>
  <p:sldSz cx="12192000" cy="6858000"/>
  <p:notesSz cx="9455150" cy="71691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6CBD5-3149-4B98-B50D-CD04DFED01C0}" v="80" dt="2023-09-14T13:44:58.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709" autoAdjust="0"/>
  </p:normalViewPr>
  <p:slideViewPr>
    <p:cSldViewPr snapToGrid="0">
      <p:cViewPr varScale="1">
        <p:scale>
          <a:sx n="90" d="100"/>
          <a:sy n="90" d="100"/>
        </p:scale>
        <p:origin x="1332" y="84"/>
      </p:cViewPr>
      <p:guideLst/>
    </p:cSldViewPr>
  </p:slideViewPr>
  <p:outlineViewPr>
    <p:cViewPr>
      <p:scale>
        <a:sx n="33" d="100"/>
        <a:sy n="33" d="100"/>
      </p:scale>
      <p:origin x="0" y="-4440"/>
    </p:cViewPr>
  </p:outlineViewPr>
  <p:notesTextViewPr>
    <p:cViewPr>
      <p:scale>
        <a:sx n="1" d="1"/>
        <a:sy n="1" d="1"/>
      </p:scale>
      <p:origin x="0" y="0"/>
    </p:cViewPr>
  </p:notesTextViewPr>
  <p:sorterViewPr>
    <p:cViewPr>
      <p:scale>
        <a:sx n="80" d="100"/>
        <a:sy n="80" d="100"/>
      </p:scale>
      <p:origin x="0" y="-188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97232" cy="359703"/>
          </a:xfrm>
          <a:prstGeom prst="rect">
            <a:avLst/>
          </a:prstGeom>
        </p:spPr>
        <p:txBody>
          <a:bodyPr vert="horz" lIns="94988" tIns="47494" rIns="94988" bIns="47494" rtlCol="0"/>
          <a:lstStyle>
            <a:lvl1pPr algn="l">
              <a:defRPr sz="1200"/>
            </a:lvl1pPr>
          </a:lstStyle>
          <a:p>
            <a:endParaRPr lang="en-US"/>
          </a:p>
        </p:txBody>
      </p:sp>
      <p:sp>
        <p:nvSpPr>
          <p:cNvPr id="3" name="Date Placeholder 2"/>
          <p:cNvSpPr>
            <a:spLocks noGrp="1"/>
          </p:cNvSpPr>
          <p:nvPr>
            <p:ph type="dt" idx="1"/>
          </p:nvPr>
        </p:nvSpPr>
        <p:spPr>
          <a:xfrm>
            <a:off x="5355730" y="0"/>
            <a:ext cx="4097232" cy="359703"/>
          </a:xfrm>
          <a:prstGeom prst="rect">
            <a:avLst/>
          </a:prstGeom>
        </p:spPr>
        <p:txBody>
          <a:bodyPr vert="horz" lIns="94988" tIns="47494" rIns="94988" bIns="47494" rtlCol="0"/>
          <a:lstStyle>
            <a:lvl1pPr algn="r">
              <a:defRPr sz="1200"/>
            </a:lvl1pPr>
          </a:lstStyle>
          <a:p>
            <a:fld id="{B9805041-6D81-4DD8-93DE-4ADF366EB6AB}" type="datetimeFigureOut">
              <a:rPr lang="en-US" smtClean="0"/>
              <a:t>9/14/2023</a:t>
            </a:fld>
            <a:endParaRPr lang="en-US"/>
          </a:p>
        </p:txBody>
      </p:sp>
      <p:sp>
        <p:nvSpPr>
          <p:cNvPr id="4" name="Slide Image Placeholder 3"/>
          <p:cNvSpPr>
            <a:spLocks noGrp="1" noRot="1" noChangeAspect="1"/>
          </p:cNvSpPr>
          <p:nvPr>
            <p:ph type="sldImg" idx="2"/>
          </p:nvPr>
        </p:nvSpPr>
        <p:spPr>
          <a:xfrm>
            <a:off x="2578100" y="896938"/>
            <a:ext cx="4298950" cy="2419350"/>
          </a:xfrm>
          <a:prstGeom prst="rect">
            <a:avLst/>
          </a:prstGeom>
          <a:noFill/>
          <a:ln w="12700">
            <a:solidFill>
              <a:prstClr val="black"/>
            </a:solidFill>
          </a:ln>
        </p:spPr>
        <p:txBody>
          <a:bodyPr vert="horz" lIns="94988" tIns="47494" rIns="94988" bIns="47494" rtlCol="0" anchor="ctr"/>
          <a:lstStyle/>
          <a:p>
            <a:endParaRPr lang="en-US"/>
          </a:p>
        </p:txBody>
      </p:sp>
      <p:sp>
        <p:nvSpPr>
          <p:cNvPr id="5" name="Notes Placeholder 4"/>
          <p:cNvSpPr>
            <a:spLocks noGrp="1"/>
          </p:cNvSpPr>
          <p:nvPr>
            <p:ph type="body" sz="quarter" idx="3"/>
          </p:nvPr>
        </p:nvSpPr>
        <p:spPr>
          <a:xfrm>
            <a:off x="945515" y="3450153"/>
            <a:ext cx="7564120" cy="2822853"/>
          </a:xfrm>
          <a:prstGeom prst="rect">
            <a:avLst/>
          </a:prstGeom>
        </p:spPr>
        <p:txBody>
          <a:bodyPr vert="horz" lIns="94988" tIns="47494" rIns="94988" bIns="474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809449"/>
            <a:ext cx="4097232" cy="359701"/>
          </a:xfrm>
          <a:prstGeom prst="rect">
            <a:avLst/>
          </a:prstGeom>
        </p:spPr>
        <p:txBody>
          <a:bodyPr vert="horz" lIns="94988" tIns="47494" rIns="94988" bIns="47494" rtlCol="0" anchor="b"/>
          <a:lstStyle>
            <a:lvl1pPr algn="l">
              <a:defRPr sz="1200"/>
            </a:lvl1pPr>
          </a:lstStyle>
          <a:p>
            <a:endParaRPr lang="en-US"/>
          </a:p>
        </p:txBody>
      </p:sp>
      <p:sp>
        <p:nvSpPr>
          <p:cNvPr id="7" name="Slide Number Placeholder 6"/>
          <p:cNvSpPr>
            <a:spLocks noGrp="1"/>
          </p:cNvSpPr>
          <p:nvPr>
            <p:ph type="sldNum" sz="quarter" idx="5"/>
          </p:nvPr>
        </p:nvSpPr>
        <p:spPr>
          <a:xfrm>
            <a:off x="5355730" y="6809449"/>
            <a:ext cx="4097232" cy="359701"/>
          </a:xfrm>
          <a:prstGeom prst="rect">
            <a:avLst/>
          </a:prstGeom>
        </p:spPr>
        <p:txBody>
          <a:bodyPr vert="horz" lIns="94988" tIns="47494" rIns="94988" bIns="47494" rtlCol="0" anchor="b"/>
          <a:lstStyle>
            <a:lvl1pPr algn="r">
              <a:defRPr sz="1200"/>
            </a:lvl1pPr>
          </a:lstStyle>
          <a:p>
            <a:fld id="{111C2DF8-80D1-44D1-8C0B-99B51D0231B9}" type="slidenum">
              <a:rPr lang="en-US" smtClean="0"/>
              <a:t>‹#›</a:t>
            </a:fld>
            <a:endParaRPr lang="en-US"/>
          </a:p>
        </p:txBody>
      </p:sp>
    </p:spTree>
    <p:extLst>
      <p:ext uri="{BB962C8B-B14F-4D97-AF65-F5344CB8AC3E}">
        <p14:creationId xmlns:p14="http://schemas.microsoft.com/office/powerpoint/2010/main" val="17026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1</a:t>
            </a:fld>
            <a:endParaRPr lang="en-US"/>
          </a:p>
        </p:txBody>
      </p:sp>
    </p:spTree>
    <p:extLst>
      <p:ext uri="{BB962C8B-B14F-4D97-AF65-F5344CB8AC3E}">
        <p14:creationId xmlns:p14="http://schemas.microsoft.com/office/powerpoint/2010/main" val="43253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939" lvl="1"/>
            <a:r>
              <a:rPr lang="en-US" kern="1200" dirty="0">
                <a:solidFill>
                  <a:schemeClr val="tx1"/>
                </a:solidFill>
                <a:effectLst/>
                <a:latin typeface="+mn-lt"/>
                <a:ea typeface="+mn-ea"/>
                <a:cs typeface="+mn-cs"/>
              </a:rPr>
              <a:t>What is something you learned about someone else in the room?</a:t>
            </a:r>
          </a:p>
          <a:p>
            <a:pPr marL="474939" lvl="1"/>
            <a:r>
              <a:rPr lang="en-US" kern="1200" dirty="0">
                <a:solidFill>
                  <a:schemeClr val="tx1"/>
                </a:solidFill>
                <a:effectLst/>
                <a:latin typeface="+mn-lt"/>
                <a:ea typeface="+mn-ea"/>
                <a:cs typeface="+mn-cs"/>
              </a:rPr>
              <a:t> [allow several students to share]</a:t>
            </a:r>
          </a:p>
          <a:p>
            <a:pPr marL="474939" lvl="1"/>
            <a:endParaRPr lang="en-US" kern="1200" dirty="0">
              <a:solidFill>
                <a:schemeClr val="tx1"/>
              </a:solidFill>
              <a:effectLst/>
              <a:latin typeface="+mn-lt"/>
              <a:ea typeface="+mn-ea"/>
              <a:cs typeface="+mn-cs"/>
            </a:endParaRPr>
          </a:p>
          <a:p>
            <a:pPr marL="474939" lvl="1"/>
            <a:r>
              <a:rPr lang="en-US" kern="1200" dirty="0">
                <a:solidFill>
                  <a:schemeClr val="tx1"/>
                </a:solidFill>
                <a:effectLst/>
                <a:latin typeface="+mn-lt"/>
                <a:ea typeface="+mn-ea"/>
                <a:cs typeface="+mn-cs"/>
              </a:rPr>
              <a:t>WHY is it important to get to know other students?</a:t>
            </a:r>
          </a:p>
          <a:p>
            <a:pPr marL="474939" lvl="1"/>
            <a:endParaRPr lang="en-US" kern="1200" dirty="0">
              <a:solidFill>
                <a:schemeClr val="tx1"/>
              </a:solidFill>
              <a:effectLst/>
              <a:latin typeface="+mn-lt"/>
              <a:ea typeface="+mn-ea"/>
              <a:cs typeface="+mn-cs"/>
            </a:endParaRPr>
          </a:p>
          <a:p>
            <a:pPr marL="474939" lvl="1"/>
            <a:r>
              <a:rPr lang="en-US" kern="1200" dirty="0">
                <a:solidFill>
                  <a:schemeClr val="tx1"/>
                </a:solidFill>
                <a:effectLst/>
                <a:latin typeface="+mn-lt"/>
                <a:ea typeface="+mn-ea"/>
                <a:cs typeface="+mn-cs"/>
              </a:rPr>
              <a:t>When we SEE…speak…and get to know others…we are a stronger Bobcat community!</a:t>
            </a:r>
          </a:p>
          <a:p>
            <a:pPr marL="653042" lvl="1" indent="-178102">
              <a:buFont typeface="Arial" panose="020B0604020202020204" pitchFamily="34" charset="0"/>
              <a:buChar char="•"/>
            </a:pP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10</a:t>
            </a:fld>
            <a:endParaRPr lang="en-US"/>
          </a:p>
        </p:txBody>
      </p:sp>
    </p:spTree>
    <p:extLst>
      <p:ext uri="{BB962C8B-B14F-4D97-AF65-F5344CB8AC3E}">
        <p14:creationId xmlns:p14="http://schemas.microsoft.com/office/powerpoint/2010/main" val="186160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11</a:t>
            </a:fld>
            <a:endParaRPr lang="en-US"/>
          </a:p>
        </p:txBody>
      </p:sp>
    </p:spTree>
    <p:extLst>
      <p:ext uri="{BB962C8B-B14F-4D97-AF65-F5344CB8AC3E}">
        <p14:creationId xmlns:p14="http://schemas.microsoft.com/office/powerpoint/2010/main" val="331475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12</a:t>
            </a:fld>
            <a:endParaRPr lang="en-US"/>
          </a:p>
        </p:txBody>
      </p:sp>
    </p:spTree>
    <p:extLst>
      <p:ext uri="{BB962C8B-B14F-4D97-AF65-F5344CB8AC3E}">
        <p14:creationId xmlns:p14="http://schemas.microsoft.com/office/powerpoint/2010/main" val="378553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13</a:t>
            </a:fld>
            <a:endParaRPr lang="en-US"/>
          </a:p>
        </p:txBody>
      </p:sp>
    </p:spTree>
    <p:extLst>
      <p:ext uri="{BB962C8B-B14F-4D97-AF65-F5344CB8AC3E}">
        <p14:creationId xmlns:p14="http://schemas.microsoft.com/office/powerpoint/2010/main" val="189364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three simple steps to create this more socially inclusive community. </a:t>
            </a:r>
          </a:p>
          <a:p>
            <a:endParaRPr lang="en-US" dirty="0"/>
          </a:p>
          <a:p>
            <a:r>
              <a:rPr lang="en-US" dirty="0"/>
              <a:t>Step 1:  See Someone Alone</a:t>
            </a:r>
          </a:p>
          <a:p>
            <a:r>
              <a:rPr lang="en-US" dirty="0"/>
              <a:t>Step 2:  Reach Out and Help</a:t>
            </a:r>
          </a:p>
          <a:p>
            <a:r>
              <a:rPr lang="en-US" dirty="0"/>
              <a:t>Step 3:  Start With Hello</a:t>
            </a:r>
          </a:p>
          <a:p>
            <a:endParaRPr lang="en-US" dirty="0"/>
          </a:p>
        </p:txBody>
      </p:sp>
      <p:sp>
        <p:nvSpPr>
          <p:cNvPr id="4" name="Slide Number Placeholder 3"/>
          <p:cNvSpPr>
            <a:spLocks noGrp="1"/>
          </p:cNvSpPr>
          <p:nvPr>
            <p:ph type="sldNum" sz="quarter" idx="10"/>
          </p:nvPr>
        </p:nvSpPr>
        <p:spPr/>
        <p:txBody>
          <a:bodyPr/>
          <a:lstStyle/>
          <a:p>
            <a:fld id="{5004D19E-77D0-C74E-B35A-6D71FEBA9667}" type="slidenum">
              <a:rPr lang="en-US" smtClean="0"/>
              <a:t>14</a:t>
            </a:fld>
            <a:endParaRPr lang="en-US"/>
          </a:p>
        </p:txBody>
      </p:sp>
    </p:spTree>
    <p:extLst>
      <p:ext uri="{BB962C8B-B14F-4D97-AF65-F5344CB8AC3E}">
        <p14:creationId xmlns:p14="http://schemas.microsoft.com/office/powerpoint/2010/main" val="189330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from yesterday… Why can it be difficult to reach out and </a:t>
            </a:r>
          </a:p>
          <a:p>
            <a:r>
              <a:rPr lang="en-US" dirty="0"/>
              <a:t>help someone else?</a:t>
            </a:r>
          </a:p>
          <a:p>
            <a:pPr marL="653042" lvl="1" indent="-178102">
              <a:buFont typeface="Arial" panose="020B0604020202020204" pitchFamily="34" charset="0"/>
              <a:buChar char="•"/>
            </a:pPr>
            <a:r>
              <a:rPr lang="en-US" dirty="0"/>
              <a:t>One reason is that there are cliques and unspoken social rules in </a:t>
            </a:r>
          </a:p>
          <a:p>
            <a:pPr marL="474939" lvl="1"/>
            <a:r>
              <a:rPr lang="en-US" dirty="0"/>
              <a:t>middle and high school that tell you it may not be ok to help someone.</a:t>
            </a:r>
          </a:p>
          <a:p>
            <a:pPr marL="474939" lvl="1"/>
            <a:endParaRPr lang="en-US" dirty="0"/>
          </a:p>
          <a:p>
            <a:pPr marL="653042" lvl="1" indent="-178102">
              <a:buFont typeface="Arial" panose="020B0604020202020204" pitchFamily="34" charset="0"/>
              <a:buChar char="•"/>
            </a:pPr>
            <a:r>
              <a:rPr lang="en-US" dirty="0"/>
              <a:t>These cliques and unspoken social rules are invisible boundaries</a:t>
            </a:r>
          </a:p>
          <a:p>
            <a:pPr marL="474939" lvl="1"/>
            <a:r>
              <a:rPr lang="en-US" dirty="0"/>
              <a:t> that might make you feel unsure  about reaching out to </a:t>
            </a:r>
          </a:p>
          <a:p>
            <a:pPr marL="474939" lvl="1"/>
            <a:r>
              <a:rPr lang="en-US" dirty="0"/>
              <a:t>someone you don’t typically socialize with. </a:t>
            </a:r>
          </a:p>
          <a:p>
            <a:pPr marL="653042" lvl="1" indent="-178102">
              <a:buFont typeface="Arial" panose="020B0604020202020204" pitchFamily="34" charset="0"/>
              <a:buChar char="•"/>
            </a:pPr>
            <a:endParaRPr lang="en-US" dirty="0"/>
          </a:p>
          <a:p>
            <a:pPr marL="178102" indent="-178102">
              <a:buFont typeface="Arial" panose="020B0604020202020204" pitchFamily="34" charset="0"/>
              <a:buChar char="•"/>
            </a:pPr>
            <a:r>
              <a:rPr lang="en-US" dirty="0"/>
              <a:t>Also, our personal identity is at stake.  Sometimes we worry about how</a:t>
            </a:r>
          </a:p>
          <a:p>
            <a:r>
              <a:rPr lang="en-US" dirty="0"/>
              <a:t> it might make us look or how it might affect our social status </a:t>
            </a:r>
          </a:p>
          <a:p>
            <a:r>
              <a:rPr lang="en-US" dirty="0"/>
              <a:t>if we reach out and help.</a:t>
            </a:r>
            <a:endParaRPr lang="en-US" dirty="0">
              <a:cs typeface="Calibri"/>
            </a:endParaRPr>
          </a:p>
          <a:p>
            <a:pPr marL="474939" lvl="1"/>
            <a:endParaRPr lang="en-US" dirty="0"/>
          </a:p>
        </p:txBody>
      </p:sp>
      <p:sp>
        <p:nvSpPr>
          <p:cNvPr id="4" name="Slide Number Placeholder 3"/>
          <p:cNvSpPr>
            <a:spLocks noGrp="1"/>
          </p:cNvSpPr>
          <p:nvPr>
            <p:ph type="sldNum" sz="quarter" idx="5"/>
          </p:nvPr>
        </p:nvSpPr>
        <p:spPr/>
        <p:txBody>
          <a:bodyPr/>
          <a:lstStyle/>
          <a:p>
            <a:fld id="{E6179A28-7E5C-4A36-8D40-DAF3BB62AFD2}" type="slidenum">
              <a:rPr lang="en-US" smtClean="0"/>
              <a:t>15</a:t>
            </a:fld>
            <a:endParaRPr lang="en-US"/>
          </a:p>
        </p:txBody>
      </p:sp>
    </p:spTree>
    <p:extLst>
      <p:ext uri="{BB962C8B-B14F-4D97-AF65-F5344CB8AC3E}">
        <p14:creationId xmlns:p14="http://schemas.microsoft.com/office/powerpoint/2010/main" val="158472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102" indent="-178102" defTabSz="949879" fontAlgn="base">
              <a:buFont typeface="Arial" panose="020B0604020202020204" pitchFamily="34" charset="0"/>
              <a:buChar char="•"/>
              <a:defRPr/>
            </a:pPr>
            <a:r>
              <a:rPr lang="en-US" dirty="0"/>
              <a:t>Another reason is the fear of rejection. We may be thinking </a:t>
            </a:r>
          </a:p>
          <a:p>
            <a:pPr defTabSz="949879" fontAlgn="base">
              <a:defRPr/>
            </a:pPr>
            <a:r>
              <a:rPr lang="en-US" dirty="0"/>
              <a:t>"What if they don't like me?“ or</a:t>
            </a:r>
          </a:p>
          <a:p>
            <a:pPr defTabSz="949879" fontAlgn="base">
              <a:defRPr/>
            </a:pPr>
            <a:r>
              <a:rPr lang="en-US" dirty="0"/>
              <a:t>"What if my instinct is wrong and they want to be left alone?"  </a:t>
            </a:r>
          </a:p>
          <a:p>
            <a:pPr defTabSz="949879" fontAlgn="base">
              <a:defRPr/>
            </a:pPr>
            <a:r>
              <a:rPr lang="en-US" dirty="0"/>
              <a:t> </a:t>
            </a:r>
          </a:p>
          <a:p>
            <a:pPr marL="178102" indent="-178102" defTabSz="949879" fontAlgn="base">
              <a:buFont typeface="Arial" panose="020B0604020202020204" pitchFamily="34" charset="0"/>
              <a:buChar char="•"/>
              <a:defRPr/>
            </a:pPr>
            <a:r>
              <a:rPr lang="en-US" dirty="0"/>
              <a:t>We may be nervous others will laugh at us or we just may not</a:t>
            </a:r>
          </a:p>
          <a:p>
            <a:pPr defTabSz="949879" fontAlgn="base">
              <a:defRPr/>
            </a:pPr>
            <a:r>
              <a:rPr lang="en-US" dirty="0"/>
              <a:t> know how to reach out and help.  </a:t>
            </a:r>
          </a:p>
          <a:p>
            <a:pPr defTabSz="949879" fontAlgn="base">
              <a:defRPr/>
            </a:pPr>
            <a:endParaRPr lang="en-US" dirty="0"/>
          </a:p>
          <a:p>
            <a:pPr marL="178102" indent="-178102" defTabSz="949879" fontAlgn="base">
              <a:buFont typeface="Arial" panose="020B0604020202020204" pitchFamily="34" charset="0"/>
              <a:buChar char="•"/>
              <a:defRPr/>
            </a:pPr>
            <a:r>
              <a:rPr lang="en-US" dirty="0"/>
              <a:t>We simply haven’t yet learned the strategies.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16</a:t>
            </a:fld>
            <a:endParaRPr lang="en-US"/>
          </a:p>
        </p:txBody>
      </p:sp>
    </p:spTree>
    <p:extLst>
      <p:ext uri="{BB962C8B-B14F-4D97-AF65-F5344CB8AC3E}">
        <p14:creationId xmlns:p14="http://schemas.microsoft.com/office/powerpoint/2010/main" val="163985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493"/>
              </a:spcAft>
            </a:pPr>
            <a:r>
              <a:rPr lang="en-US" dirty="0">
                <a:solidFill>
                  <a:schemeClr val="bg1"/>
                </a:solidFill>
              </a:rPr>
              <a:t>Let’s check out a video about being a bystander… </a:t>
            </a:r>
          </a:p>
          <a:p>
            <a:pPr>
              <a:spcAft>
                <a:spcPts val="2493"/>
              </a:spcAft>
            </a:pPr>
            <a:r>
              <a:rPr lang="en-US" dirty="0">
                <a:solidFill>
                  <a:schemeClr val="bg1"/>
                </a:solidFill>
              </a:rPr>
              <a:t>and why so often we don’t reach out to help. </a:t>
            </a:r>
          </a:p>
          <a:p>
            <a:pPr>
              <a:spcAft>
                <a:spcPts val="2493"/>
              </a:spcAft>
            </a:pPr>
            <a:endParaRPr lang="en-US" dirty="0">
              <a:solidFill>
                <a:schemeClr val="bg1"/>
              </a:solidFill>
            </a:endParaRPr>
          </a:p>
          <a:p>
            <a:pPr marL="399890" indent="-399890">
              <a:spcAft>
                <a:spcPts val="2493"/>
              </a:spcAft>
              <a:buFont typeface="Arial" panose="020B0604020202020204" pitchFamily="34" charset="0"/>
              <a:buChar char="•"/>
            </a:pPr>
            <a:r>
              <a:rPr lang="en-US" dirty="0">
                <a:solidFill>
                  <a:schemeClr val="bg1"/>
                </a:solidFill>
              </a:rPr>
              <a:t>View video on next slide:</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17</a:t>
            </a:fld>
            <a:endParaRPr lang="en-US"/>
          </a:p>
        </p:txBody>
      </p:sp>
    </p:spTree>
    <p:extLst>
      <p:ext uri="{BB962C8B-B14F-4D97-AF65-F5344CB8AC3E}">
        <p14:creationId xmlns:p14="http://schemas.microsoft.com/office/powerpoint/2010/main" val="403616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18</a:t>
            </a:fld>
            <a:endParaRPr lang="en-US"/>
          </a:p>
        </p:txBody>
      </p:sp>
    </p:spTree>
    <p:extLst>
      <p:ext uri="{BB962C8B-B14F-4D97-AF65-F5344CB8AC3E}">
        <p14:creationId xmlns:p14="http://schemas.microsoft.com/office/powerpoint/2010/main" val="3712233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519"/>
              </a:spcBef>
            </a:pPr>
            <a:r>
              <a:rPr lang="en-US" dirty="0">
                <a:solidFill>
                  <a:schemeClr val="bg1"/>
                </a:solidFill>
                <a:ea typeface="+mn-lt"/>
                <a:cs typeface="+mn-lt"/>
              </a:rPr>
              <a:t>Think about how this video and this concept of the bystander effect </a:t>
            </a:r>
          </a:p>
          <a:p>
            <a:pPr>
              <a:lnSpc>
                <a:spcPct val="120000"/>
              </a:lnSpc>
              <a:spcBef>
                <a:spcPts val="519"/>
              </a:spcBef>
            </a:pPr>
            <a:r>
              <a:rPr lang="en-US" dirty="0">
                <a:solidFill>
                  <a:schemeClr val="bg1"/>
                </a:solidFill>
                <a:ea typeface="+mn-lt"/>
                <a:cs typeface="+mn-lt"/>
              </a:rPr>
              <a:t>relates to helping others in bullying situations and when someone feels left out… </a:t>
            </a:r>
          </a:p>
          <a:p>
            <a:pPr>
              <a:lnSpc>
                <a:spcPct val="120000"/>
              </a:lnSpc>
              <a:spcBef>
                <a:spcPts val="519"/>
              </a:spcBef>
            </a:pPr>
            <a:endParaRPr lang="en-US" dirty="0">
              <a:solidFill>
                <a:schemeClr val="bg1"/>
              </a:solidFill>
              <a:ea typeface="+mn-lt"/>
              <a:cs typeface="+mn-lt"/>
            </a:endParaRPr>
          </a:p>
          <a:p>
            <a:pPr>
              <a:lnSpc>
                <a:spcPct val="120000"/>
              </a:lnSpc>
              <a:spcBef>
                <a:spcPts val="519"/>
              </a:spcBef>
            </a:pPr>
            <a:r>
              <a:rPr lang="en-US" dirty="0">
                <a:solidFill>
                  <a:schemeClr val="bg1"/>
                </a:solidFill>
                <a:ea typeface="+mn-lt"/>
                <a:cs typeface="+mn-lt"/>
              </a:rPr>
              <a:t>What do you think about the bystander effect?</a:t>
            </a:r>
          </a:p>
          <a:p>
            <a:pPr>
              <a:lnSpc>
                <a:spcPct val="120000"/>
              </a:lnSpc>
              <a:spcBef>
                <a:spcPts val="519"/>
              </a:spcBef>
            </a:pPr>
            <a:endParaRPr lang="en-US" dirty="0">
              <a:solidFill>
                <a:schemeClr val="bg1"/>
              </a:solidFill>
              <a:ea typeface="+mn-lt"/>
              <a:cs typeface="+mn-lt"/>
            </a:endParaRPr>
          </a:p>
          <a:p>
            <a:pPr>
              <a:lnSpc>
                <a:spcPct val="120000"/>
              </a:lnSpc>
              <a:spcBef>
                <a:spcPts val="519"/>
              </a:spcBef>
            </a:pPr>
            <a:r>
              <a:rPr lang="en-US" dirty="0">
                <a:solidFill>
                  <a:schemeClr val="bg1"/>
                </a:solidFill>
                <a:ea typeface="+mn-lt"/>
                <a:cs typeface="+mn-lt"/>
              </a:rPr>
              <a:t>Do you think it is easier to help others when there are not other </a:t>
            </a:r>
          </a:p>
          <a:p>
            <a:pPr>
              <a:lnSpc>
                <a:spcPct val="120000"/>
              </a:lnSpc>
              <a:spcBef>
                <a:spcPts val="519"/>
              </a:spcBef>
            </a:pPr>
            <a:r>
              <a:rPr lang="en-US" dirty="0" err="1">
                <a:solidFill>
                  <a:schemeClr val="bg1"/>
                </a:solidFill>
                <a:ea typeface="+mn-lt"/>
                <a:cs typeface="+mn-lt"/>
              </a:rPr>
              <a:t>eople</a:t>
            </a:r>
            <a:r>
              <a:rPr lang="en-US" dirty="0">
                <a:solidFill>
                  <a:schemeClr val="bg1"/>
                </a:solidFill>
                <a:ea typeface="+mn-lt"/>
                <a:cs typeface="+mn-lt"/>
              </a:rPr>
              <a:t> around? Why/why not?</a:t>
            </a:r>
          </a:p>
          <a:p>
            <a:pPr>
              <a:lnSpc>
                <a:spcPct val="120000"/>
              </a:lnSpc>
              <a:spcBef>
                <a:spcPts val="519"/>
              </a:spcBef>
            </a:pPr>
            <a:endParaRPr lang="en-US" dirty="0">
              <a:solidFill>
                <a:schemeClr val="bg1"/>
              </a:solidFill>
              <a:ea typeface="+mn-lt"/>
              <a:cs typeface="+mn-lt"/>
            </a:endParaRPr>
          </a:p>
          <a:p>
            <a:pPr>
              <a:lnSpc>
                <a:spcPct val="120000"/>
              </a:lnSpc>
              <a:spcBef>
                <a:spcPts val="519"/>
              </a:spcBef>
            </a:pPr>
            <a:r>
              <a:rPr lang="en-US" dirty="0">
                <a:solidFill>
                  <a:schemeClr val="bg1"/>
                </a:solidFill>
                <a:ea typeface="+mn-lt"/>
                <a:cs typeface="+mn-lt"/>
              </a:rPr>
              <a:t>What is something YOU can do about it?</a:t>
            </a:r>
          </a:p>
          <a:p>
            <a:pPr fontAlgn="base"/>
            <a:endParaRPr lang="en-US" dirty="0"/>
          </a:p>
          <a:p>
            <a:pPr marL="178102" indent="-178102" fontAlgn="base">
              <a:buFont typeface="Arial" panose="020B0604020202020204" pitchFamily="34" charset="0"/>
              <a:buChar char="•"/>
            </a:pPr>
            <a:endParaRPr lang="en-US" dirty="0"/>
          </a:p>
          <a:p>
            <a:pPr lvl="0" fontAlgn="base"/>
            <a:endParaRPr lang="en-US" dirty="0"/>
          </a:p>
          <a:p>
            <a:pPr lvl="0" fontAlgn="base"/>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19</a:t>
            </a:fld>
            <a:endParaRPr lang="en-US"/>
          </a:p>
        </p:txBody>
      </p:sp>
    </p:spTree>
    <p:extLst>
      <p:ext uri="{BB962C8B-B14F-4D97-AF65-F5344CB8AC3E}">
        <p14:creationId xmlns:p14="http://schemas.microsoft.com/office/powerpoint/2010/main" val="264116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dirty="0"/>
              <a:t>While </a:t>
            </a:r>
            <a:r>
              <a:rPr lang="en-US" i="1" dirty="0"/>
              <a:t>Start with Hello </a:t>
            </a:r>
            <a:r>
              <a:rPr lang="en-US" dirty="0"/>
              <a:t>is certainly about reaching out and helping friends and classmates</a:t>
            </a:r>
          </a:p>
          <a:p>
            <a:pPr defTabSz="949879">
              <a:defRPr/>
            </a:pPr>
            <a:r>
              <a:rPr lang="en-US" dirty="0"/>
              <a:t> who may be lonely or socially isolated, it is also just as much about reaching out to</a:t>
            </a:r>
          </a:p>
          <a:p>
            <a:pPr defTabSz="949879">
              <a:defRPr/>
            </a:pPr>
            <a:r>
              <a:rPr lang="en-US" dirty="0"/>
              <a:t> your friends and to classmates </a:t>
            </a:r>
            <a:r>
              <a:rPr lang="en-US" b="1" dirty="0"/>
              <a:t>EVERYDAY</a:t>
            </a:r>
            <a:r>
              <a:rPr lang="en-US" dirty="0"/>
              <a:t> to make them feel </a:t>
            </a:r>
          </a:p>
          <a:p>
            <a:pPr defTabSz="949879">
              <a:defRPr/>
            </a:pPr>
            <a:r>
              <a:rPr lang="en-US" dirty="0"/>
              <a:t>valued, respected and accepted. </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2</a:t>
            </a:fld>
            <a:endParaRPr lang="en-US"/>
          </a:p>
        </p:txBody>
      </p:sp>
    </p:spTree>
    <p:extLst>
      <p:ext uri="{BB962C8B-B14F-4D97-AF65-F5344CB8AC3E}">
        <p14:creationId xmlns:p14="http://schemas.microsoft.com/office/powerpoint/2010/main" val="148281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102" indent="-178102" defTabSz="949879" fontAlgn="base">
              <a:buFont typeface="Arial" panose="020B0604020202020204" pitchFamily="34" charset="0"/>
              <a:buChar char="•"/>
              <a:defRPr/>
            </a:pPr>
            <a:r>
              <a:rPr lang="en-US" dirty="0"/>
              <a:t>Though it can be challenging to reach out and help, </a:t>
            </a:r>
          </a:p>
          <a:p>
            <a:pPr defTabSz="949879" fontAlgn="base">
              <a:defRPr/>
            </a:pPr>
            <a:r>
              <a:rPr lang="en-US" dirty="0"/>
              <a:t>it’s important to know that the benefits to reaching out </a:t>
            </a:r>
          </a:p>
          <a:p>
            <a:pPr defTabSz="949879" fontAlgn="base">
              <a:defRPr/>
            </a:pPr>
            <a:r>
              <a:rPr lang="en-US" dirty="0"/>
              <a:t>and helping others.</a:t>
            </a:r>
          </a:p>
          <a:p>
            <a:pPr defTabSz="949879" fontAlgn="base">
              <a:defRPr/>
            </a:pPr>
            <a:r>
              <a:rPr lang="en-US" dirty="0"/>
              <a:t> </a:t>
            </a:r>
          </a:p>
          <a:p>
            <a:pPr marL="178102" indent="-178102" defTabSz="949879" fontAlgn="base">
              <a:buFont typeface="Arial" panose="020B0604020202020204" pitchFamily="34" charset="0"/>
              <a:buChar char="•"/>
              <a:defRPr/>
            </a:pPr>
            <a:r>
              <a:rPr lang="en-US" dirty="0"/>
              <a:t>These benefits include: </a:t>
            </a:r>
          </a:p>
          <a:p>
            <a:pPr marL="653042" lvl="1" indent="-178102" fontAlgn="base">
              <a:buFont typeface="Arial" panose="020B0604020202020204" pitchFamily="34" charset="0"/>
              <a:buChar char="•"/>
            </a:pPr>
            <a:r>
              <a:rPr lang="en-US" dirty="0"/>
              <a:t>Decreasing their anxiety</a:t>
            </a:r>
          </a:p>
          <a:p>
            <a:pPr marL="653042" lvl="1" indent="-178102" fontAlgn="base">
              <a:buFont typeface="Arial" panose="020B0604020202020204" pitchFamily="34" charset="0"/>
              <a:buChar char="•"/>
            </a:pPr>
            <a:r>
              <a:rPr lang="en-US" dirty="0"/>
              <a:t>Increasing their self esteem </a:t>
            </a:r>
          </a:p>
          <a:p>
            <a:pPr marL="653042" lvl="1" indent="-178102" fontAlgn="base">
              <a:buFont typeface="Arial" panose="020B0604020202020204" pitchFamily="34" charset="0"/>
              <a:buChar char="•"/>
            </a:pPr>
            <a:r>
              <a:rPr lang="en-US" dirty="0"/>
              <a:t>Increasing their success in school </a:t>
            </a:r>
          </a:p>
          <a:p>
            <a:pPr marL="653042" lvl="1" indent="-178102" fontAlgn="base">
              <a:buFont typeface="Arial" panose="020B0604020202020204" pitchFamily="34" charset="0"/>
              <a:buChar char="•"/>
            </a:pPr>
            <a:r>
              <a:rPr lang="en-US" dirty="0"/>
              <a:t>Simply brightening their day</a:t>
            </a:r>
          </a:p>
          <a:p>
            <a:pPr fontAlgn="base"/>
            <a:endParaRPr lang="en-US" dirty="0"/>
          </a:p>
          <a:p>
            <a:pPr fontAlgn="base"/>
            <a:endParaRPr lang="en-US" dirty="0"/>
          </a:p>
          <a:p>
            <a:pPr marL="178102" indent="-178102" fontAlgn="base">
              <a:buFont typeface="Arial" panose="020B0604020202020204" pitchFamily="34" charset="0"/>
              <a:buChar char="•"/>
            </a:pPr>
            <a:endParaRPr lang="en-US" dirty="0"/>
          </a:p>
          <a:p>
            <a:pPr marL="178102" indent="-178102" fontAlgn="base">
              <a:buFont typeface="Arial" panose="020B0604020202020204" pitchFamily="34" charset="0"/>
              <a:buChar char="•"/>
            </a:pPr>
            <a:endParaRPr lang="en-US" dirty="0"/>
          </a:p>
          <a:p>
            <a:pPr lvl="0" fontAlgn="base"/>
            <a:endParaRPr lang="en-US" dirty="0"/>
          </a:p>
          <a:p>
            <a:pPr lvl="0" fontAlgn="base"/>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20</a:t>
            </a:fld>
            <a:endParaRPr lang="en-US"/>
          </a:p>
        </p:txBody>
      </p:sp>
    </p:spTree>
    <p:extLst>
      <p:ext uri="{BB962C8B-B14F-4D97-AF65-F5344CB8AC3E}">
        <p14:creationId xmlns:p14="http://schemas.microsoft.com/office/powerpoint/2010/main" val="2135240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There are also benefits you.  For instance, helping others can lead to:</a:t>
            </a:r>
          </a:p>
          <a:p>
            <a:pPr marL="653042" lvl="1" indent="-178102" fontAlgn="base">
              <a:buFont typeface="Arial" panose="020B0604020202020204" pitchFamily="34" charset="0"/>
              <a:buChar char="•"/>
            </a:pPr>
            <a:r>
              <a:rPr lang="en-US" dirty="0"/>
              <a:t>Increasing your confidence, since you’re doing</a:t>
            </a:r>
          </a:p>
          <a:p>
            <a:pPr marL="949879" lvl="2" fontAlgn="base"/>
            <a:r>
              <a:rPr lang="en-US" dirty="0"/>
              <a:t>something that may be out of your comfort zone</a:t>
            </a:r>
          </a:p>
          <a:p>
            <a:pPr marL="653042" lvl="1" indent="-178102" fontAlgn="base">
              <a:buFont typeface="Arial" panose="020B0604020202020204" pitchFamily="34" charset="0"/>
              <a:buChar char="•"/>
            </a:pPr>
            <a:r>
              <a:rPr lang="en-US" dirty="0"/>
              <a:t>Increasing your problem-solving skills, because you’ll be </a:t>
            </a:r>
          </a:p>
          <a:p>
            <a:pPr marL="474939" lvl="1" fontAlgn="base"/>
            <a:r>
              <a:rPr lang="en-US" dirty="0"/>
              <a:t>	thinking of the best ways to reach out and help ; and</a:t>
            </a:r>
          </a:p>
          <a:p>
            <a:pPr marL="653042" lvl="1" indent="-178102" fontAlgn="base">
              <a:buFont typeface="Arial" panose="020B0604020202020204" pitchFamily="34" charset="0"/>
              <a:buChar char="•"/>
            </a:pPr>
            <a:r>
              <a:rPr lang="en-US" dirty="0"/>
              <a:t>Increasing your ability to empathize and understand</a:t>
            </a:r>
          </a:p>
          <a:p>
            <a:pPr marL="949879" lvl="2" fontAlgn="base"/>
            <a:r>
              <a:rPr lang="en-US" dirty="0"/>
              <a:t> the feelings of others who may be different from you</a:t>
            </a:r>
          </a:p>
          <a:p>
            <a:pPr marL="653042" lvl="1" indent="-178102" fontAlgn="base">
              <a:buFont typeface="Arial" panose="020B0604020202020204" pitchFamily="34" charset="0"/>
              <a:buChar char="•"/>
            </a:pPr>
            <a:endParaRPr lang="en-US" dirty="0"/>
          </a:p>
          <a:p>
            <a:pPr fontAlgn="base"/>
            <a:r>
              <a:rPr lang="en-US" dirty="0"/>
              <a:t>Next, let’s view a video about empathy. </a:t>
            </a: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21</a:t>
            </a:fld>
            <a:endParaRPr lang="en-US"/>
          </a:p>
        </p:txBody>
      </p:sp>
    </p:spTree>
    <p:extLst>
      <p:ext uri="{BB962C8B-B14F-4D97-AF65-F5344CB8AC3E}">
        <p14:creationId xmlns:p14="http://schemas.microsoft.com/office/powerpoint/2010/main" val="3061204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22</a:t>
            </a:fld>
            <a:endParaRPr lang="en-US"/>
          </a:p>
        </p:txBody>
      </p:sp>
    </p:spTree>
    <p:extLst>
      <p:ext uri="{BB962C8B-B14F-4D97-AF65-F5344CB8AC3E}">
        <p14:creationId xmlns:p14="http://schemas.microsoft.com/office/powerpoint/2010/main" val="1579893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5767" indent="-395767">
              <a:lnSpc>
                <a:spcPct val="110000"/>
              </a:lnSpc>
              <a:spcAft>
                <a:spcPts val="1558"/>
              </a:spcAft>
              <a:buFont typeface="Arial" panose="020B0604020202020204" pitchFamily="34" charset="0"/>
              <a:buChar char="•"/>
            </a:pPr>
            <a:r>
              <a:rPr lang="en-US" dirty="0">
                <a:solidFill>
                  <a:schemeClr val="bg1"/>
                </a:solidFill>
              </a:rPr>
              <a:t>When you show EMPATHY, you show RESPECT</a:t>
            </a:r>
          </a:p>
          <a:p>
            <a:pPr marL="395767" indent="-395767">
              <a:lnSpc>
                <a:spcPct val="110000"/>
              </a:lnSpc>
              <a:spcAft>
                <a:spcPts val="1558"/>
              </a:spcAft>
              <a:buFont typeface="Arial" panose="020B0604020202020204" pitchFamily="34" charset="0"/>
              <a:buChar char="•"/>
            </a:pPr>
            <a:r>
              <a:rPr lang="en-US" dirty="0">
                <a:solidFill>
                  <a:schemeClr val="bg1"/>
                </a:solidFill>
              </a:rPr>
              <a:t>Respect can mean many things to many people</a:t>
            </a:r>
          </a:p>
          <a:p>
            <a:pPr marL="395767" indent="-395767">
              <a:lnSpc>
                <a:spcPct val="110000"/>
              </a:lnSpc>
              <a:spcAft>
                <a:spcPts val="1558"/>
              </a:spcAft>
              <a:buFont typeface="Arial" panose="020B0604020202020204" pitchFamily="34" charset="0"/>
              <a:buChar char="•"/>
            </a:pPr>
            <a:r>
              <a:rPr lang="en-US" dirty="0">
                <a:solidFill>
                  <a:schemeClr val="bg1"/>
                </a:solidFill>
              </a:rPr>
              <a:t>The Oxford Dictionary defines it as “the consideration for </a:t>
            </a:r>
          </a:p>
          <a:p>
            <a:pPr>
              <a:lnSpc>
                <a:spcPct val="110000"/>
              </a:lnSpc>
              <a:spcAft>
                <a:spcPts val="1558"/>
              </a:spcAft>
            </a:pPr>
            <a:r>
              <a:rPr lang="en-US" dirty="0">
                <a:solidFill>
                  <a:schemeClr val="bg1"/>
                </a:solidFill>
              </a:rPr>
              <a:t>the feelings, wishes, rights or traditions of others.”</a:t>
            </a:r>
          </a:p>
          <a:p>
            <a:pPr>
              <a:lnSpc>
                <a:spcPct val="110000"/>
              </a:lnSpc>
              <a:spcAft>
                <a:spcPts val="1558"/>
              </a:spcAft>
            </a:pPr>
            <a:endParaRPr lang="en-US" dirty="0">
              <a:solidFill>
                <a:schemeClr val="bg1"/>
              </a:solidFill>
            </a:endParaRPr>
          </a:p>
          <a:p>
            <a:pPr marL="395767" indent="-395767">
              <a:lnSpc>
                <a:spcPct val="110000"/>
              </a:lnSpc>
              <a:spcAft>
                <a:spcPts val="1558"/>
              </a:spcAft>
              <a:buFont typeface="Arial" panose="020B0604020202020204" pitchFamily="34" charset="0"/>
              <a:buChar char="•"/>
            </a:pPr>
            <a:r>
              <a:rPr lang="en-US" dirty="0">
                <a:solidFill>
                  <a:schemeClr val="bg1"/>
                </a:solidFill>
              </a:rPr>
              <a:t>What does respect look like here at FCMS?</a:t>
            </a:r>
          </a:p>
          <a:p>
            <a:pPr marL="395767" indent="-395767">
              <a:lnSpc>
                <a:spcPct val="110000"/>
              </a:lnSpc>
              <a:spcAft>
                <a:spcPts val="1558"/>
              </a:spcAft>
              <a:buFont typeface="Arial" panose="020B0604020202020204" pitchFamily="34" charset="0"/>
              <a:buChar char="•"/>
            </a:pPr>
            <a:r>
              <a:rPr lang="en-US" dirty="0">
                <a:solidFill>
                  <a:schemeClr val="bg1"/>
                </a:solidFill>
              </a:rPr>
              <a:t>How can we respect others?</a:t>
            </a:r>
            <a:endParaRPr lang="en-US" sz="1100" dirty="0">
              <a:solidFill>
                <a:schemeClr val="bg1"/>
              </a:solidFill>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23</a:t>
            </a:fld>
            <a:endParaRPr lang="en-US"/>
          </a:p>
        </p:txBody>
      </p:sp>
    </p:spTree>
    <p:extLst>
      <p:ext uri="{BB962C8B-B14F-4D97-AF65-F5344CB8AC3E}">
        <p14:creationId xmlns:p14="http://schemas.microsoft.com/office/powerpoint/2010/main" val="386856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24</a:t>
            </a:fld>
            <a:endParaRPr lang="en-US"/>
          </a:p>
        </p:txBody>
      </p:sp>
    </p:spTree>
    <p:extLst>
      <p:ext uri="{BB962C8B-B14F-4D97-AF65-F5344CB8AC3E}">
        <p14:creationId xmlns:p14="http://schemas.microsoft.com/office/powerpoint/2010/main" val="3751512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25</a:t>
            </a:fld>
            <a:endParaRPr lang="en-US"/>
          </a:p>
        </p:txBody>
      </p:sp>
    </p:spTree>
    <p:extLst>
      <p:ext uri="{BB962C8B-B14F-4D97-AF65-F5344CB8AC3E}">
        <p14:creationId xmlns:p14="http://schemas.microsoft.com/office/powerpoint/2010/main" val="2415298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26</a:t>
            </a:fld>
            <a:endParaRPr lang="en-US"/>
          </a:p>
        </p:txBody>
      </p:sp>
    </p:spTree>
    <p:extLst>
      <p:ext uri="{BB962C8B-B14F-4D97-AF65-F5344CB8AC3E}">
        <p14:creationId xmlns:p14="http://schemas.microsoft.com/office/powerpoint/2010/main" val="2091747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27</a:t>
            </a:fld>
            <a:endParaRPr lang="en-US"/>
          </a:p>
        </p:txBody>
      </p:sp>
    </p:spTree>
    <p:extLst>
      <p:ext uri="{BB962C8B-B14F-4D97-AF65-F5344CB8AC3E}">
        <p14:creationId xmlns:p14="http://schemas.microsoft.com/office/powerpoint/2010/main" val="1413551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28</a:t>
            </a:fld>
            <a:endParaRPr lang="en-US"/>
          </a:p>
        </p:txBody>
      </p:sp>
    </p:spTree>
    <p:extLst>
      <p:ext uri="{BB962C8B-B14F-4D97-AF65-F5344CB8AC3E}">
        <p14:creationId xmlns:p14="http://schemas.microsoft.com/office/powerpoint/2010/main" val="394068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5462976" cy="268843"/>
          </a:xfrm>
          <a:prstGeom prst="rect">
            <a:avLst/>
          </a:prstGeom>
        </p:spPr>
        <p:txBody>
          <a:bodyPr vert="horz" lIns="94988" tIns="47494" rIns="94988" bIns="47494" rtlCol="0"/>
          <a:lstStyle>
            <a:lvl1pPr algn="l">
              <a:defRPr sz="1200"/>
            </a:lvl1pPr>
          </a:lstStyle>
          <a:p>
            <a:endParaRPr/>
          </a:p>
        </p:txBody>
      </p:sp>
      <p:sp>
        <p:nvSpPr>
          <p:cNvPr id="3" name="Date Placeholder 2"/>
          <p:cNvSpPr>
            <a:spLocks noGrp="1"/>
          </p:cNvSpPr>
          <p:nvPr>
            <p:ph type="dt" idx="1"/>
          </p:nvPr>
        </p:nvSpPr>
        <p:spPr>
          <a:xfrm>
            <a:off x="7141703" y="1"/>
            <a:ext cx="5462976" cy="268843"/>
          </a:xfrm>
          <a:prstGeom prst="rect">
            <a:avLst/>
          </a:prstGeom>
        </p:spPr>
        <p:txBody>
          <a:bodyPr vert="horz" lIns="94988" tIns="47494" rIns="94988" bIns="47494"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514850" y="401638"/>
            <a:ext cx="3576638" cy="2012950"/>
          </a:xfrm>
          <a:prstGeom prst="rect">
            <a:avLst/>
          </a:prstGeom>
          <a:noFill/>
          <a:ln w="12700">
            <a:solidFill>
              <a:prstClr val="black"/>
            </a:solidFill>
          </a:ln>
        </p:spPr>
        <p:txBody>
          <a:bodyPr vert="horz" lIns="94988" tIns="47494" rIns="94988" bIns="47494" rtlCol="0" anchor="ctr"/>
          <a:lstStyle/>
          <a:p>
            <a:endParaRPr/>
          </a:p>
        </p:txBody>
      </p:sp>
      <p:sp>
        <p:nvSpPr>
          <p:cNvPr id="5" name="Notes Placeholder 4"/>
          <p:cNvSpPr>
            <a:spLocks noGrp="1"/>
          </p:cNvSpPr>
          <p:nvPr>
            <p:ph type="body" sz="quarter" idx="3"/>
          </p:nvPr>
        </p:nvSpPr>
        <p:spPr>
          <a:xfrm>
            <a:off x="1260687" y="2549031"/>
            <a:ext cx="10085493" cy="2415855"/>
          </a:xfrm>
          <a:prstGeom prst="rect">
            <a:avLst/>
          </a:prstGeom>
        </p:spPr>
        <p:txBody>
          <a:bodyPr vert="horz" lIns="94988" tIns="47494" rIns="94988" bIns="47494" rtlCol="0"/>
          <a:lstStyle/>
          <a:p>
            <a:r>
              <a:rPr lang="en-US" dirty="0"/>
              <a:t>Wear GREEN on Friday…it is the color of the Sandy Hook Promise program </a:t>
            </a:r>
          </a:p>
          <a:p>
            <a:r>
              <a:rPr lang="en-US" dirty="0"/>
              <a:t>because it is the school color of Sandy Hook Elementary school.</a:t>
            </a:r>
          </a:p>
          <a:p>
            <a:r>
              <a:rPr lang="en-US" dirty="0"/>
              <a:t> Go GREEN all over Friday!</a:t>
            </a:r>
          </a:p>
          <a:p>
            <a:endParaRPr lang="en-US" dirty="0"/>
          </a:p>
          <a:p>
            <a:r>
              <a:rPr lang="en-US" b="1" dirty="0"/>
              <a:t>Have extra time? Play the video on the next slide about </a:t>
            </a:r>
          </a:p>
          <a:p>
            <a:r>
              <a:rPr lang="en-US" b="1" dirty="0"/>
              <a:t>how we treat others…or make a poster about what you </a:t>
            </a:r>
          </a:p>
          <a:p>
            <a:r>
              <a:rPr lang="en-US" b="1" dirty="0"/>
              <a:t>learned this week and post it outside classroom door. </a:t>
            </a:r>
          </a:p>
        </p:txBody>
      </p:sp>
      <p:sp>
        <p:nvSpPr>
          <p:cNvPr id="6" name="Footer Placeholder 5"/>
          <p:cNvSpPr>
            <a:spLocks noGrp="1"/>
          </p:cNvSpPr>
          <p:nvPr>
            <p:ph type="ftr" sz="quarter" idx="4"/>
          </p:nvPr>
        </p:nvSpPr>
        <p:spPr>
          <a:xfrm>
            <a:off x="0" y="5098063"/>
            <a:ext cx="5462976" cy="267599"/>
          </a:xfrm>
          <a:prstGeom prst="rect">
            <a:avLst/>
          </a:prstGeom>
        </p:spPr>
        <p:txBody>
          <a:bodyPr vert="horz" lIns="94988" tIns="47494" rIns="94988" bIns="47494" rtlCol="0" anchor="b"/>
          <a:lstStyle>
            <a:lvl1pPr algn="l">
              <a:defRPr sz="1200"/>
            </a:lvl1pPr>
          </a:lstStyle>
          <a:p>
            <a:endParaRPr/>
          </a:p>
        </p:txBody>
      </p:sp>
      <p:sp>
        <p:nvSpPr>
          <p:cNvPr id="7" name="Slide Number Placeholder 6"/>
          <p:cNvSpPr>
            <a:spLocks noGrp="1"/>
          </p:cNvSpPr>
          <p:nvPr>
            <p:ph type="sldNum" sz="quarter" idx="5"/>
          </p:nvPr>
        </p:nvSpPr>
        <p:spPr>
          <a:xfrm>
            <a:off x="7141703" y="5098063"/>
            <a:ext cx="5462976" cy="267599"/>
          </a:xfrm>
          <a:prstGeom prst="rect">
            <a:avLst/>
          </a:prstGeom>
        </p:spPr>
        <p:txBody>
          <a:bodyPr vert="horz" lIns="94988" tIns="47494" rIns="94988" bIns="47494" rtlCol="0" anchor="b"/>
          <a:lstStyle>
            <a:lvl1pPr algn="r">
              <a:defRPr sz="1200"/>
            </a:lvl1pPr>
          </a:lstStyle>
          <a:p>
            <a:r>
              <a:rPr lang="cs-CZ"/>
              <a:t>‹#›</a:t>
            </a:r>
          </a:p>
        </p:txBody>
      </p:sp>
    </p:spTree>
    <p:extLst>
      <p:ext uri="{BB962C8B-B14F-4D97-AF65-F5344CB8AC3E}">
        <p14:creationId xmlns:p14="http://schemas.microsoft.com/office/powerpoint/2010/main" val="254737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Let’s review a few things from yesterday. Why is Start With Hello important?</a:t>
            </a:r>
            <a:endParaRPr lang="en-US" b="1" u="sng" dirty="0">
              <a:cs typeface="Calibri"/>
            </a:endParaRPr>
          </a:p>
          <a:p>
            <a:pPr marL="178102" indent="-178102">
              <a:buFont typeface="Arial"/>
              <a:buChar char="•"/>
            </a:pPr>
            <a:endParaRPr lang="en-US" dirty="0"/>
          </a:p>
          <a:p>
            <a:pPr marL="178102" indent="-178102">
              <a:buFont typeface="Arial"/>
              <a:buChar char="•"/>
            </a:pPr>
            <a:r>
              <a:rPr lang="en-US" dirty="0"/>
              <a:t>Loneliness and social isolation are all to common for students </a:t>
            </a:r>
          </a:p>
          <a:p>
            <a:pPr marL="178102" indent="-178102">
              <a:buFont typeface="Arial"/>
              <a:buChar char="•"/>
            </a:pPr>
            <a:endParaRPr lang="en-US" dirty="0"/>
          </a:p>
          <a:p>
            <a:pPr marL="178102" indent="-178102">
              <a:buFont typeface="Arial"/>
              <a:buChar char="•"/>
            </a:pPr>
            <a:r>
              <a:rPr lang="en-US" dirty="0"/>
              <a:t>70% of adolescents experience loneliness. </a:t>
            </a:r>
            <a:endParaRPr lang="en-US" dirty="0">
              <a:cs typeface="Calibri"/>
            </a:endParaRPr>
          </a:p>
          <a:p>
            <a:pPr lvl="0"/>
            <a:endParaRPr lang="en-US" dirty="0"/>
          </a:p>
          <a:p>
            <a:pPr marL="178102" indent="-178102">
              <a:buFont typeface="Arial"/>
              <a:buChar char="•"/>
            </a:pPr>
            <a:r>
              <a:rPr lang="en-US" dirty="0"/>
              <a:t>When we feel lonely or socially isolated, we need positive relationships in our life...</a:t>
            </a:r>
          </a:p>
          <a:p>
            <a:pPr marL="178102" indent="-178102">
              <a:buFont typeface="Arial"/>
              <a:buChar char="•"/>
            </a:pPr>
            <a:r>
              <a:rPr lang="en-US" dirty="0"/>
              <a:t>just like we need to eat when we are hungry; or need to drink when we are thirsty.</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3</a:t>
            </a:fld>
            <a:endParaRPr lang="en-US"/>
          </a:p>
        </p:txBody>
      </p:sp>
    </p:spTree>
    <p:extLst>
      <p:ext uri="{BB962C8B-B14F-4D97-AF65-F5344CB8AC3E}">
        <p14:creationId xmlns:p14="http://schemas.microsoft.com/office/powerpoint/2010/main" val="4081752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30</a:t>
            </a:fld>
            <a:endParaRPr lang="en-US"/>
          </a:p>
        </p:txBody>
      </p:sp>
    </p:spTree>
    <p:extLst>
      <p:ext uri="{BB962C8B-B14F-4D97-AF65-F5344CB8AC3E}">
        <p14:creationId xmlns:p14="http://schemas.microsoft.com/office/powerpoint/2010/main" val="4141453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b="0" dirty="0"/>
              <a:t>EXTRA Activity: </a:t>
            </a:r>
            <a:endParaRPr lang="en-US" dirty="0">
              <a:cs typeface="Calibri"/>
            </a:endParaRPr>
          </a:p>
          <a:p>
            <a:pPr defTabSz="949879">
              <a:defRPr/>
            </a:pPr>
            <a:endParaRPr lang="en-US" dirty="0"/>
          </a:p>
          <a:p>
            <a:pPr marL="178102" indent="-178102" defTabSz="949879">
              <a:buFont typeface="Arial" panose="020B0604020202020204" pitchFamily="34" charset="0"/>
              <a:buChar char="•"/>
              <a:defRPr/>
            </a:pPr>
            <a:endParaRPr lang="en-US" dirty="0"/>
          </a:p>
          <a:p>
            <a:pPr marL="178102" indent="-178102" defTabSz="949879">
              <a:buFont typeface="Arial" panose="020B0604020202020204" pitchFamily="34" charset="0"/>
              <a:buChar char="•"/>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31</a:t>
            </a:fld>
            <a:endParaRPr lang="en-US"/>
          </a:p>
        </p:txBody>
      </p:sp>
    </p:spTree>
    <p:extLst>
      <p:ext uri="{BB962C8B-B14F-4D97-AF65-F5344CB8AC3E}">
        <p14:creationId xmlns:p14="http://schemas.microsoft.com/office/powerpoint/2010/main" val="3767990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879">
              <a:defRPr/>
            </a:pPr>
            <a:r>
              <a:rPr lang="en-US" b="0" dirty="0"/>
              <a:t>[Presenter Outro]</a:t>
            </a:r>
          </a:p>
          <a:p>
            <a:pPr defTabSz="949879">
              <a:defRPr/>
            </a:pPr>
            <a:endParaRPr lang="en-US" dirty="0"/>
          </a:p>
          <a:p>
            <a:pPr defTabSz="949879">
              <a:defRPr/>
            </a:pPr>
            <a:r>
              <a:rPr lang="en-US" dirty="0"/>
              <a:t>[Example: Thank you so much for taking the time to learn about ways to c</a:t>
            </a:r>
          </a:p>
          <a:p>
            <a:pPr defTabSz="949879">
              <a:defRPr/>
            </a:pPr>
            <a:r>
              <a:rPr lang="en-US" dirty="0" err="1"/>
              <a:t>reate</a:t>
            </a:r>
            <a:r>
              <a:rPr lang="en-US" dirty="0"/>
              <a:t> a closer and more inclusive school and community. </a:t>
            </a:r>
          </a:p>
          <a:p>
            <a:pPr defTabSz="949879">
              <a:defRPr/>
            </a:pPr>
            <a:r>
              <a:rPr lang="en-US" dirty="0"/>
              <a:t>Because we know that both loneliness and social isolation can lead to some pretty bad stuff,</a:t>
            </a:r>
          </a:p>
          <a:p>
            <a:pPr defTabSz="949879">
              <a:defRPr/>
            </a:pPr>
            <a:r>
              <a:rPr lang="en-US" dirty="0"/>
              <a:t> I hope this program has made you feel empowered to reach out and make a </a:t>
            </a:r>
          </a:p>
          <a:p>
            <a:pPr defTabSz="949879">
              <a:defRPr/>
            </a:pPr>
            <a:r>
              <a:rPr lang="en-US" dirty="0"/>
              <a:t>difference in one of your friend’s or classmates lives! </a:t>
            </a:r>
          </a:p>
          <a:p>
            <a:pPr defTabSz="949879">
              <a:defRPr/>
            </a:pPr>
            <a:r>
              <a:rPr lang="en-US" dirty="0"/>
              <a:t>Who knows, you may just find your new best friend!”</a:t>
            </a:r>
            <a:endParaRPr lang="en-US" dirty="0">
              <a:cs typeface="Calibri"/>
            </a:endParaRPr>
          </a:p>
          <a:p>
            <a:pPr defTabSz="949879">
              <a:defRPr/>
            </a:pPr>
            <a:endParaRPr lang="en-US" dirty="0"/>
          </a:p>
          <a:p>
            <a:pPr>
              <a:defRPr/>
            </a:pPr>
            <a:r>
              <a:rPr lang="en-US" dirty="0"/>
              <a:t>Okay, here we are. The end of my journey and the beginning of yours.</a:t>
            </a:r>
          </a:p>
          <a:p>
            <a:pPr>
              <a:defRPr/>
            </a:pPr>
            <a:r>
              <a:rPr lang="en-US" dirty="0"/>
              <a:t> It was a joy to educate you on how to make a difference in your school community. </a:t>
            </a:r>
          </a:p>
          <a:p>
            <a:pPr>
              <a:defRPr/>
            </a:pPr>
            <a:r>
              <a:rPr lang="en-US" dirty="0"/>
              <a:t>Thank you for listening and paying attention! And remember, to always Start with Hello]. </a:t>
            </a:r>
            <a:endParaRPr lang="en-US" dirty="0">
              <a:cs typeface="Calibri"/>
            </a:endParaRPr>
          </a:p>
          <a:p>
            <a:pPr marL="178102" indent="-178102" defTabSz="949879">
              <a:buFont typeface="Arial" panose="020B0604020202020204" pitchFamily="34" charset="0"/>
              <a:buChar char="•"/>
              <a:defRPr/>
            </a:pPr>
            <a:endParaRPr lang="en-US" dirty="0"/>
          </a:p>
          <a:p>
            <a:pPr marL="178102" indent="-178102" defTabSz="949879">
              <a:buFont typeface="Arial" panose="020B0604020202020204" pitchFamily="34" charset="0"/>
              <a:buChar char="•"/>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32</a:t>
            </a:fld>
            <a:endParaRPr lang="en-US"/>
          </a:p>
        </p:txBody>
      </p:sp>
    </p:spTree>
    <p:extLst>
      <p:ext uri="{BB962C8B-B14F-4D97-AF65-F5344CB8AC3E}">
        <p14:creationId xmlns:p14="http://schemas.microsoft.com/office/powerpoint/2010/main" val="3860367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939" indent="-474939">
              <a:buFont typeface="Arial" panose="020B0604020202020204" pitchFamily="34" charset="0"/>
              <a:buChar char="•"/>
            </a:pPr>
            <a:r>
              <a:rPr lang="en-US" dirty="0"/>
              <a:t>For example, they are often alone after school or at lunch, and alone on the weekends. </a:t>
            </a:r>
          </a:p>
          <a:p>
            <a:pPr marL="474939" indent="-474939">
              <a:buFont typeface="Arial" panose="020B0604020202020204" pitchFamily="34" charset="0"/>
              <a:buChar char="•"/>
            </a:pPr>
            <a:r>
              <a:rPr lang="en-US" dirty="0"/>
              <a:t>They may be alone because their peers discourage them from sitting at their table at lunch or exclude them from hanging out after school. </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33</a:t>
            </a:fld>
            <a:endParaRPr lang="en-US"/>
          </a:p>
        </p:txBody>
      </p:sp>
    </p:spTree>
    <p:extLst>
      <p:ext uri="{BB962C8B-B14F-4D97-AF65-F5344CB8AC3E}">
        <p14:creationId xmlns:p14="http://schemas.microsoft.com/office/powerpoint/2010/main" val="66639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939" indent="-474939">
              <a:buFont typeface="Arial" panose="020B0604020202020204" pitchFamily="34" charset="0"/>
              <a:buChar char="•"/>
            </a:pPr>
            <a:r>
              <a:rPr lang="en-US" dirty="0"/>
              <a:t>It is a perceived or real feeling that you don’t fit in, that you don’t belong, or that you have been left out. </a:t>
            </a:r>
          </a:p>
          <a:p>
            <a:pPr marL="474939" indent="-474939">
              <a:buFont typeface="Arial" panose="020B0604020202020204" pitchFamily="34" charset="0"/>
              <a:buChar char="•"/>
            </a:pPr>
            <a:r>
              <a:rPr lang="en-US" dirty="0"/>
              <a:t>The separation may be the result of a rejection from others, or from the person’s own withdrawal from others.</a:t>
            </a:r>
          </a:p>
          <a:p>
            <a:pPr marL="474939" indent="-474939">
              <a:buFont typeface="Arial" panose="020B0604020202020204" pitchFamily="34" charset="0"/>
              <a:buChar char="•"/>
            </a:pPr>
            <a:r>
              <a:rPr lang="en-US" dirty="0"/>
              <a:t>Social isolation can happen in person or online. </a:t>
            </a:r>
          </a:p>
          <a:p>
            <a:pPr marL="474939" indent="-474939">
              <a:buFont typeface="Arial" panose="020B0604020202020204" pitchFamily="34" charset="0"/>
              <a:buChar char="•"/>
            </a:pPr>
            <a:r>
              <a:rPr lang="en-US" dirty="0"/>
              <a:t>People who are socially isolated may prefer to be alone, may avoid human interaction or keep to themselves, and/or may be anxious or uncomfortable around others.</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34</a:t>
            </a:fld>
            <a:endParaRPr lang="en-US"/>
          </a:p>
        </p:txBody>
      </p:sp>
    </p:spTree>
    <p:extLst>
      <p:ext uri="{BB962C8B-B14F-4D97-AF65-F5344CB8AC3E}">
        <p14:creationId xmlns:p14="http://schemas.microsoft.com/office/powerpoint/2010/main" val="333722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35</a:t>
            </a:fld>
            <a:endParaRPr lang="en-US"/>
          </a:p>
        </p:txBody>
      </p:sp>
    </p:spTree>
    <p:extLst>
      <p:ext uri="{BB962C8B-B14F-4D97-AF65-F5344CB8AC3E}">
        <p14:creationId xmlns:p14="http://schemas.microsoft.com/office/powerpoint/2010/main" val="1326357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939" indent="-474939" fontAlgn="base">
              <a:buFont typeface="Arial" panose="020B0604020202020204" pitchFamily="34" charset="0"/>
              <a:buChar char="•"/>
            </a:pPr>
            <a:r>
              <a:rPr lang="en-US" dirty="0"/>
              <a:t>Sometimes we choose to be alone because it helps us relax or recharge our batteries; be more creative; more productive...or sometimes we just need to be away from people.  </a:t>
            </a:r>
          </a:p>
          <a:p>
            <a:pPr marL="474939" indent="-474939" fontAlgn="base">
              <a:buFont typeface="Arial" panose="020B0604020202020204" pitchFamily="34" charset="0"/>
              <a:buChar char="•"/>
            </a:pPr>
            <a:r>
              <a:rPr lang="en-US" dirty="0"/>
              <a:t>This is healthy alone time.  ​</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36</a:t>
            </a:fld>
            <a:endParaRPr lang="en-US"/>
          </a:p>
        </p:txBody>
      </p:sp>
    </p:spTree>
    <p:extLst>
      <p:ext uri="{BB962C8B-B14F-4D97-AF65-F5344CB8AC3E}">
        <p14:creationId xmlns:p14="http://schemas.microsoft.com/office/powerpoint/2010/main" val="3029597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37</a:t>
            </a:fld>
            <a:endParaRPr lang="en-US"/>
          </a:p>
        </p:txBody>
      </p:sp>
    </p:spTree>
    <p:extLst>
      <p:ext uri="{BB962C8B-B14F-4D97-AF65-F5344CB8AC3E}">
        <p14:creationId xmlns:p14="http://schemas.microsoft.com/office/powerpoint/2010/main" val="660279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and ASK QUESTION…allow students to answer.</a:t>
            </a:r>
          </a:p>
          <a:p>
            <a:pPr defTabSz="949879">
              <a:defRPr/>
            </a:pPr>
            <a:r>
              <a:rPr lang="en-US" dirty="0"/>
              <a:t>Personally, when you have alone time, what do you like to do?</a:t>
            </a:r>
            <a:endParaRPr lang="en-US" sz="800" dirty="0"/>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38</a:t>
            </a:fld>
            <a:endParaRPr lang="en-US"/>
          </a:p>
        </p:txBody>
      </p:sp>
    </p:spTree>
    <p:extLst>
      <p:ext uri="{BB962C8B-B14F-4D97-AF65-F5344CB8AC3E}">
        <p14:creationId xmlns:p14="http://schemas.microsoft.com/office/powerpoint/2010/main" val="1734852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39</a:t>
            </a:fld>
            <a:endParaRPr lang="en-US"/>
          </a:p>
        </p:txBody>
      </p:sp>
    </p:spTree>
    <p:extLst>
      <p:ext uri="{BB962C8B-B14F-4D97-AF65-F5344CB8AC3E}">
        <p14:creationId xmlns:p14="http://schemas.microsoft.com/office/powerpoint/2010/main" val="54401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u="sng" dirty="0"/>
              <a:t>REMEMBER OUR GOALS THIS WEEK:</a:t>
            </a:r>
          </a:p>
          <a:p>
            <a:pPr fontAlgn="base"/>
            <a:endParaRPr lang="en-US" dirty="0"/>
          </a:p>
          <a:p>
            <a:pPr fontAlgn="base"/>
            <a:r>
              <a:rPr lang="en-US" dirty="0"/>
              <a:t>*To understand the concepts of loneliness and social isolation. </a:t>
            </a:r>
          </a:p>
          <a:p>
            <a:pPr fontAlgn="base"/>
            <a:endParaRPr lang="en-US" dirty="0"/>
          </a:p>
          <a:p>
            <a:pPr fontAlgn="base"/>
            <a:r>
              <a:rPr lang="en-US" dirty="0"/>
              <a:t>*To learn the tools that will help you create a socially inclusive school community </a:t>
            </a:r>
          </a:p>
          <a:p>
            <a:pPr fontAlgn="base"/>
            <a:r>
              <a:rPr lang="en-US" dirty="0"/>
              <a:t>that combats loneliness and social isolation. </a:t>
            </a:r>
          </a:p>
          <a:p>
            <a:pPr fontAlgn="base"/>
            <a:endParaRPr lang="en-US" dirty="0"/>
          </a:p>
          <a:p>
            <a:pPr fontAlgn="base"/>
            <a:r>
              <a:rPr lang="en-US" dirty="0"/>
              <a:t>A socially inclusive community is where all students feel valued, </a:t>
            </a:r>
          </a:p>
          <a:p>
            <a:pPr fontAlgn="base"/>
            <a:r>
              <a:rPr lang="en-US" dirty="0"/>
              <a:t>respected and accepted. </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4</a:t>
            </a:fld>
            <a:endParaRPr lang="en-US"/>
          </a:p>
        </p:txBody>
      </p:sp>
    </p:spTree>
    <p:extLst>
      <p:ext uri="{BB962C8B-B14F-4D97-AF65-F5344CB8AC3E}">
        <p14:creationId xmlns:p14="http://schemas.microsoft.com/office/powerpoint/2010/main" val="4169515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40</a:t>
            </a:fld>
            <a:endParaRPr lang="en-US"/>
          </a:p>
        </p:txBody>
      </p:sp>
    </p:spTree>
    <p:extLst>
      <p:ext uri="{BB962C8B-B14F-4D97-AF65-F5344CB8AC3E}">
        <p14:creationId xmlns:p14="http://schemas.microsoft.com/office/powerpoint/2010/main" val="2622554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41</a:t>
            </a:fld>
            <a:endParaRPr lang="en-US"/>
          </a:p>
        </p:txBody>
      </p:sp>
    </p:spTree>
    <p:extLst>
      <p:ext uri="{BB962C8B-B14F-4D97-AF65-F5344CB8AC3E}">
        <p14:creationId xmlns:p14="http://schemas.microsoft.com/office/powerpoint/2010/main" val="1950588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42</a:t>
            </a:fld>
            <a:endParaRPr lang="en-US"/>
          </a:p>
        </p:txBody>
      </p:sp>
    </p:spTree>
    <p:extLst>
      <p:ext uri="{BB962C8B-B14F-4D97-AF65-F5344CB8AC3E}">
        <p14:creationId xmlns:p14="http://schemas.microsoft.com/office/powerpoint/2010/main" val="2954614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11C2DF8-80D1-44D1-8C0B-99B51D0231B9}" type="slidenum">
              <a:rPr lang="en-US" smtClean="0"/>
              <a:t>43</a:t>
            </a:fld>
            <a:endParaRPr lang="en-US"/>
          </a:p>
        </p:txBody>
      </p:sp>
    </p:spTree>
    <p:extLst>
      <p:ext uri="{BB962C8B-B14F-4D97-AF65-F5344CB8AC3E}">
        <p14:creationId xmlns:p14="http://schemas.microsoft.com/office/powerpoint/2010/main" val="340908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8102" indent="-178102">
              <a:buFont typeface="Arial" panose="020B0604020202020204" pitchFamily="34" charset="0"/>
              <a:buChar char="•"/>
            </a:pPr>
            <a:r>
              <a:rPr lang="en-US" dirty="0"/>
              <a:t>I’m going to review some of the signs to be aware of when your friends and </a:t>
            </a:r>
          </a:p>
          <a:p>
            <a:r>
              <a:rPr lang="en-US" dirty="0"/>
              <a:t>classmates may be lonely or socially isolated.   </a:t>
            </a:r>
          </a:p>
          <a:p>
            <a:r>
              <a:rPr lang="en-US" dirty="0"/>
              <a:t> </a:t>
            </a:r>
          </a:p>
          <a:p>
            <a:r>
              <a:rPr lang="en-US" dirty="0"/>
              <a:t>These include:</a:t>
            </a:r>
          </a:p>
          <a:p>
            <a:pPr marL="653042" lvl="1" indent="-178102">
              <a:buFont typeface="Arial" panose="020B0604020202020204" pitchFamily="34" charset="0"/>
              <a:buChar char="•"/>
            </a:pPr>
            <a:r>
              <a:rPr lang="en-US" kern="1200" dirty="0">
                <a:solidFill>
                  <a:schemeClr val="tx1"/>
                </a:solidFill>
                <a:effectLst/>
                <a:latin typeface="+mn-lt"/>
                <a:ea typeface="+mn-ea"/>
                <a:cs typeface="+mn-cs"/>
              </a:rPr>
              <a:t>Spending long periods of time alone</a:t>
            </a:r>
          </a:p>
          <a:p>
            <a:pPr marL="653042" lvl="1" indent="-178102">
              <a:buFont typeface="Arial" panose="020B0604020202020204" pitchFamily="34" charset="0"/>
              <a:buChar char="•"/>
            </a:pPr>
            <a:r>
              <a:rPr lang="en-US" kern="1200" dirty="0">
                <a:solidFill>
                  <a:schemeClr val="tx1"/>
                </a:solidFill>
                <a:effectLst/>
                <a:latin typeface="+mn-lt"/>
                <a:ea typeface="+mn-ea"/>
                <a:cs typeface="+mn-cs"/>
              </a:rPr>
              <a:t>Not having friends; and</a:t>
            </a:r>
          </a:p>
          <a:p>
            <a:pPr marL="653042" lvl="1" indent="-178102">
              <a:buFont typeface="Arial" panose="020B0604020202020204" pitchFamily="34" charset="0"/>
              <a:buChar char="•"/>
            </a:pPr>
            <a:r>
              <a:rPr lang="en-US" kern="1200" dirty="0">
                <a:solidFill>
                  <a:schemeClr val="tx1"/>
                </a:solidFill>
                <a:effectLst/>
                <a:latin typeface="+mn-lt"/>
                <a:ea typeface="+mn-ea"/>
                <a:cs typeface="+mn-cs"/>
              </a:rPr>
              <a:t>Frequently avoiding social situations </a:t>
            </a:r>
          </a:p>
          <a:p>
            <a:pPr marL="653042" lvl="1" indent="-178102">
              <a:buFont typeface="Arial" panose="020B0604020202020204" pitchFamily="34" charset="0"/>
              <a:buChar char="•"/>
            </a:pPr>
            <a:endParaRPr lang="en-US" kern="1200" dirty="0">
              <a:solidFill>
                <a:schemeClr val="tx1"/>
              </a:solidFill>
              <a:effectLst/>
              <a:latin typeface="+mn-lt"/>
              <a:ea typeface="+mn-ea"/>
              <a:cs typeface="+mn-cs"/>
            </a:endParaRPr>
          </a:p>
          <a:p>
            <a:pPr>
              <a:spcAft>
                <a:spcPts val="1558"/>
              </a:spcAft>
            </a:pPr>
            <a:r>
              <a:rPr lang="en-US" dirty="0">
                <a:solidFill>
                  <a:schemeClr val="bg1"/>
                </a:solidFill>
                <a:ea typeface="+mn-lt"/>
                <a:cs typeface="+mn-lt"/>
              </a:rPr>
              <a:t>You have to be BRAVE to reach out and do something. </a:t>
            </a:r>
          </a:p>
          <a:p>
            <a:pPr>
              <a:spcAft>
                <a:spcPts val="1558"/>
              </a:spcAft>
            </a:pPr>
            <a:r>
              <a:rPr lang="en-US" dirty="0">
                <a:solidFill>
                  <a:schemeClr val="bg1"/>
                </a:solidFill>
                <a:ea typeface="+mn-lt"/>
                <a:cs typeface="+mn-lt"/>
              </a:rPr>
              <a:t>We often think about helping someone…but it takes bravery to actually help. </a:t>
            </a:r>
            <a:endParaRPr lang="en-US" sz="1100" dirty="0">
              <a:solidFill>
                <a:schemeClr val="bg1"/>
              </a:solidFill>
              <a:ea typeface="+mn-lt"/>
              <a:cs typeface="+mn-lt"/>
            </a:endParaRPr>
          </a:p>
          <a:p>
            <a:pPr marL="653042" lvl="1" indent="-178102">
              <a:buFont typeface="Arial" panose="020B0604020202020204" pitchFamily="34" charset="0"/>
              <a:buChar char="•"/>
            </a:pPr>
            <a:endParaRPr lang="en-US" kern="1200" dirty="0">
              <a:solidFill>
                <a:schemeClr val="tx1"/>
              </a:solidFill>
              <a:effectLst/>
              <a:latin typeface="+mn-lt"/>
              <a:ea typeface="+mn-ea"/>
              <a:cs typeface="+mn-cs"/>
            </a:endParaRPr>
          </a:p>
          <a:p>
            <a:pPr marL="653042" lvl="1" indent="-178102">
              <a:buFont typeface="Arial" panose="020B0604020202020204" pitchFamily="34" charset="0"/>
              <a:buChar char="•"/>
            </a:pPr>
            <a:endParaRPr lang="en-US" kern="1200" dirty="0">
              <a:solidFill>
                <a:schemeClr val="tx1"/>
              </a:solidFill>
              <a:effectLst/>
              <a:latin typeface="+mn-lt"/>
              <a:ea typeface="+mn-ea"/>
              <a:cs typeface="+mn-cs"/>
            </a:endParaRPr>
          </a:p>
          <a:p>
            <a:pPr marL="653042" lvl="1" indent="-178102">
              <a:buFont typeface="Arial" panose="020B0604020202020204" pitchFamily="34" charset="0"/>
              <a:buChar char="•"/>
            </a:pP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5</a:t>
            </a:fld>
            <a:endParaRPr lang="en-US"/>
          </a:p>
        </p:txBody>
      </p:sp>
    </p:spTree>
    <p:extLst>
      <p:ext uri="{BB962C8B-B14F-4D97-AF65-F5344CB8AC3E}">
        <p14:creationId xmlns:p14="http://schemas.microsoft.com/office/powerpoint/2010/main" val="3842488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9890" indent="-399890">
              <a:spcAft>
                <a:spcPts val="1558"/>
              </a:spcAft>
              <a:buFont typeface="Arial" panose="020B0604020202020204" pitchFamily="34" charset="0"/>
              <a:buChar char="•"/>
            </a:pPr>
            <a:r>
              <a:rPr lang="en-US" dirty="0">
                <a:solidFill>
                  <a:schemeClr val="bg1"/>
                </a:solidFill>
              </a:rPr>
              <a:t>Brave is defined as: “To have or show physical, emotional or moral </a:t>
            </a:r>
          </a:p>
          <a:p>
            <a:pPr>
              <a:spcAft>
                <a:spcPts val="1558"/>
              </a:spcAft>
            </a:pPr>
            <a:r>
              <a:rPr lang="en-US" dirty="0">
                <a:solidFill>
                  <a:schemeClr val="bg1"/>
                </a:solidFill>
              </a:rPr>
              <a:t>strength in the face of difficulty, danger or fear.” </a:t>
            </a:r>
          </a:p>
          <a:p>
            <a:pPr>
              <a:spcAft>
                <a:spcPts val="1558"/>
              </a:spcAft>
            </a:pPr>
            <a:endParaRPr lang="en-US" dirty="0">
              <a:solidFill>
                <a:schemeClr val="bg1"/>
              </a:solidFill>
            </a:endParaRPr>
          </a:p>
          <a:p>
            <a:pPr marL="399890" indent="-399890">
              <a:spcAft>
                <a:spcPts val="1558"/>
              </a:spcAft>
              <a:buFont typeface="Arial" panose="020B0604020202020204" pitchFamily="34" charset="0"/>
              <a:buChar char="•"/>
            </a:pPr>
            <a:r>
              <a:rPr lang="en-US" dirty="0">
                <a:solidFill>
                  <a:schemeClr val="bg1"/>
                </a:solidFill>
              </a:rPr>
              <a:t>When you’re brave, you do something that is hard for you. </a:t>
            </a:r>
          </a:p>
          <a:p>
            <a:pPr marL="399890" indent="-399890">
              <a:spcAft>
                <a:spcPts val="1558"/>
              </a:spcAft>
              <a:buFont typeface="Arial" panose="020B0604020202020204" pitchFamily="34" charset="0"/>
              <a:buChar char="•"/>
            </a:pPr>
            <a:r>
              <a:rPr lang="en-US" dirty="0">
                <a:solidFill>
                  <a:schemeClr val="bg1"/>
                </a:solidFill>
              </a:rPr>
              <a:t>A brave space is one in which we take risks, doing so with care and compassion.</a:t>
            </a:r>
            <a:endParaRPr lang="en-US" sz="1100" dirty="0">
              <a:solidFill>
                <a:schemeClr val="bg1"/>
              </a:solidFill>
              <a:ea typeface="+mn-lt"/>
              <a:cs typeface="+mn-lt"/>
            </a:endParaRPr>
          </a:p>
          <a:p>
            <a:pPr marL="474939" lvl="1"/>
            <a:endParaRPr lang="en-US" kern="1200" dirty="0">
              <a:solidFill>
                <a:schemeClr val="tx1"/>
              </a:solidFill>
              <a:effectLst/>
              <a:latin typeface="+mn-lt"/>
              <a:ea typeface="+mn-ea"/>
              <a:cs typeface="+mn-cs"/>
            </a:endParaRPr>
          </a:p>
          <a:p>
            <a:pPr marL="653042" lvl="1" indent="-178102">
              <a:buFont typeface="Arial" panose="020B0604020202020204" pitchFamily="34" charset="0"/>
              <a:buChar char="•"/>
            </a:pP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6</a:t>
            </a:fld>
            <a:endParaRPr lang="en-US"/>
          </a:p>
        </p:txBody>
      </p:sp>
    </p:spTree>
    <p:extLst>
      <p:ext uri="{BB962C8B-B14F-4D97-AF65-F5344CB8AC3E}">
        <p14:creationId xmlns:p14="http://schemas.microsoft.com/office/powerpoint/2010/main" val="1817225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DEFINE- </a:t>
            </a:r>
            <a:r>
              <a:rPr lang="en-US" b="1" u="sng" dirty="0"/>
              <a:t>Self-awareness</a:t>
            </a:r>
            <a:r>
              <a:rPr lang="en-US" b="1" dirty="0"/>
              <a:t>: </a:t>
            </a:r>
          </a:p>
          <a:p>
            <a:endParaRPr lang="en-US" dirty="0"/>
          </a:p>
          <a:p>
            <a:r>
              <a:rPr lang="en-US" dirty="0"/>
              <a:t>The ability to accurately recognize one’s own emotions, thoughts, </a:t>
            </a:r>
          </a:p>
          <a:p>
            <a:r>
              <a:rPr lang="en-US" dirty="0"/>
              <a:t>and values and how they influence behavior. </a:t>
            </a:r>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7</a:t>
            </a:fld>
            <a:endParaRPr lang="en-US"/>
          </a:p>
        </p:txBody>
      </p:sp>
    </p:spTree>
    <p:extLst>
      <p:ext uri="{BB962C8B-B14F-4D97-AF65-F5344CB8AC3E}">
        <p14:creationId xmlns:p14="http://schemas.microsoft.com/office/powerpoint/2010/main" val="2449022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DEFINE- </a:t>
            </a:r>
            <a:r>
              <a:rPr lang="en-US" b="1" u="sng" dirty="0"/>
              <a:t>Social awareness</a:t>
            </a:r>
            <a:r>
              <a:rPr lang="en-US" b="1" dirty="0"/>
              <a:t>:</a:t>
            </a:r>
          </a:p>
          <a:p>
            <a:r>
              <a:rPr lang="en-US" dirty="0"/>
              <a:t> </a:t>
            </a:r>
          </a:p>
          <a:p>
            <a:r>
              <a:rPr lang="en-US" dirty="0"/>
              <a:t>The ability to take the perspective of and empathize with others, </a:t>
            </a:r>
          </a:p>
          <a:p>
            <a:r>
              <a:rPr lang="en-US" dirty="0"/>
              <a:t>including those from diverse backgrounds and cultures.</a:t>
            </a:r>
          </a:p>
          <a:p>
            <a:endParaRPr lang="en-US" dirty="0"/>
          </a:p>
          <a:p>
            <a:r>
              <a:rPr lang="en-US" dirty="0"/>
              <a:t>Let’s take a few minutes to get up and get moving and find out more </a:t>
            </a:r>
          </a:p>
          <a:p>
            <a:r>
              <a:rPr lang="en-US" dirty="0"/>
              <a:t>about each other. Let’s take 5 minutes to play Buddy BINGO.</a:t>
            </a:r>
          </a:p>
          <a:p>
            <a:endParaRPr lang="en-US" dirty="0"/>
          </a:p>
          <a:p>
            <a:endParaRPr lang="en-US" dirty="0"/>
          </a:p>
        </p:txBody>
      </p:sp>
      <p:sp>
        <p:nvSpPr>
          <p:cNvPr id="4" name="Slide Number Placeholder 3"/>
          <p:cNvSpPr>
            <a:spLocks noGrp="1"/>
          </p:cNvSpPr>
          <p:nvPr>
            <p:ph type="sldNum" sz="quarter" idx="5"/>
          </p:nvPr>
        </p:nvSpPr>
        <p:spPr/>
        <p:txBody>
          <a:bodyPr/>
          <a:lstStyle/>
          <a:p>
            <a:fld id="{111C2DF8-80D1-44D1-8C0B-99B51D0231B9}" type="slidenum">
              <a:rPr lang="en-US" smtClean="0"/>
              <a:t>8</a:t>
            </a:fld>
            <a:endParaRPr lang="en-US"/>
          </a:p>
        </p:txBody>
      </p:sp>
    </p:spTree>
    <p:extLst>
      <p:ext uri="{BB962C8B-B14F-4D97-AF65-F5344CB8AC3E}">
        <p14:creationId xmlns:p14="http://schemas.microsoft.com/office/powerpoint/2010/main" val="71287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558"/>
              </a:spcAft>
            </a:pPr>
            <a:r>
              <a:rPr lang="en-US" dirty="0">
                <a:solidFill>
                  <a:schemeClr val="bg1"/>
                </a:solidFill>
                <a:ea typeface="+mn-lt"/>
                <a:cs typeface="+mn-lt"/>
              </a:rPr>
              <a:t>Let’s play BUDDY BINGO!</a:t>
            </a:r>
          </a:p>
          <a:p>
            <a:pPr>
              <a:spcAft>
                <a:spcPts val="1558"/>
              </a:spcAft>
            </a:pPr>
            <a:r>
              <a:rPr lang="en-US" dirty="0">
                <a:solidFill>
                  <a:schemeClr val="bg1"/>
                </a:solidFill>
                <a:ea typeface="+mn-lt"/>
                <a:cs typeface="+mn-lt"/>
              </a:rPr>
              <a:t>Instructions:</a:t>
            </a:r>
          </a:p>
          <a:p>
            <a:pPr>
              <a:spcAft>
                <a:spcPts val="1558"/>
              </a:spcAft>
            </a:pPr>
            <a:r>
              <a:rPr lang="en-US" dirty="0">
                <a:solidFill>
                  <a:schemeClr val="bg1"/>
                </a:solidFill>
                <a:ea typeface="+mn-lt"/>
                <a:cs typeface="+mn-lt"/>
              </a:rPr>
              <a:t>Take 5 minutes to walk around and TALK to other students in your class. </a:t>
            </a:r>
          </a:p>
          <a:p>
            <a:pPr>
              <a:spcAft>
                <a:spcPts val="1558"/>
              </a:spcAft>
            </a:pPr>
            <a:r>
              <a:rPr lang="en-US" dirty="0">
                <a:solidFill>
                  <a:schemeClr val="bg1"/>
                </a:solidFill>
                <a:ea typeface="+mn-lt"/>
                <a:cs typeface="+mn-lt"/>
              </a:rPr>
              <a:t>ASK them questions to find out about them. Have them </a:t>
            </a:r>
          </a:p>
          <a:p>
            <a:pPr>
              <a:spcAft>
                <a:spcPts val="1558"/>
              </a:spcAft>
            </a:pPr>
            <a:r>
              <a:rPr lang="en-US" dirty="0">
                <a:solidFill>
                  <a:schemeClr val="bg1"/>
                </a:solidFill>
                <a:ea typeface="+mn-lt"/>
                <a:cs typeface="+mn-lt"/>
              </a:rPr>
              <a:t>SIGN their name in a box! Try to fill out your whole page!</a:t>
            </a:r>
            <a:endParaRPr lang="en-US" sz="800" dirty="0">
              <a:solidFill>
                <a:schemeClr val="bg1"/>
              </a:solidFill>
              <a:ea typeface="+mn-lt"/>
              <a:cs typeface="+mn-lt"/>
            </a:endParaRPr>
          </a:p>
          <a:p>
            <a:pPr marL="474939" lvl="1"/>
            <a:endParaRPr lang="en-US" kern="1200" dirty="0">
              <a:solidFill>
                <a:schemeClr val="tx1"/>
              </a:solidFill>
              <a:effectLst/>
              <a:latin typeface="+mn-lt"/>
              <a:ea typeface="+mn-ea"/>
              <a:cs typeface="+mn-cs"/>
            </a:endParaRPr>
          </a:p>
          <a:p>
            <a:pPr marL="653042" lvl="1" indent="-178102">
              <a:buFont typeface="Arial" panose="020B0604020202020204" pitchFamily="34" charset="0"/>
              <a:buChar char="•"/>
            </a:pPr>
            <a:endParaRPr lang="en-US" dirty="0"/>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6179A28-7E5C-4A36-8D40-DAF3BB62AFD2}" type="slidenum">
              <a:rPr lang="en-US" smtClean="0"/>
              <a:t>9</a:t>
            </a:fld>
            <a:endParaRPr lang="en-US"/>
          </a:p>
        </p:txBody>
      </p:sp>
    </p:spTree>
    <p:extLst>
      <p:ext uri="{BB962C8B-B14F-4D97-AF65-F5344CB8AC3E}">
        <p14:creationId xmlns:p14="http://schemas.microsoft.com/office/powerpoint/2010/main" val="17830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2D3C1DA-DAC9-422B-9450-54A7E03B3DE0}"/>
              </a:ext>
            </a:extLst>
          </p:cNvPr>
          <p:cNvSpPr>
            <a:spLocks noGrp="1"/>
          </p:cNvSpPr>
          <p:nvPr>
            <p:ph type="dt" sz="half" idx="10"/>
          </p:nvPr>
        </p:nvSpPr>
        <p:spPr/>
        <p:txBody>
          <a:bodyPr/>
          <a:lstStyle/>
          <a:p>
            <a:fld id="{3341EE12-F28E-4B03-A404-A8FCAE0F6316}" type="datetime1">
              <a:rPr lang="en-US" smtClean="0"/>
              <a:t>9/14/2023</a:t>
            </a:fld>
            <a:endParaRPr lang="en-US" dirty="0"/>
          </a:p>
        </p:txBody>
      </p:sp>
      <p:sp>
        <p:nvSpPr>
          <p:cNvPr id="5" name="Footer Placeholder 4">
            <a:extLst>
              <a:ext uri="{FF2B5EF4-FFF2-40B4-BE49-F238E27FC236}">
                <a16:creationId xmlns:a16="http://schemas.microsoft.com/office/drawing/2014/main"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12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5DFA-4DAF-4B30-8032-503081AEA4BF}"/>
              </a:ext>
            </a:extLst>
          </p:cNvPr>
          <p:cNvSpPr>
            <a:spLocks noGrp="1"/>
          </p:cNvSpPr>
          <p:nvPr>
            <p:ph type="dt" sz="half" idx="10"/>
          </p:nvPr>
        </p:nvSpPr>
        <p:spPr/>
        <p:txBody>
          <a:bodyPr/>
          <a:lstStyle/>
          <a:p>
            <a:fld id="{B68B8189-0D9C-48A6-9FA3-862227B094CE}" type="datetime1">
              <a:rPr lang="en-US" smtClean="0"/>
              <a:t>9/14/2023</a:t>
            </a:fld>
            <a:endParaRPr lang="en-US"/>
          </a:p>
        </p:txBody>
      </p:sp>
      <p:sp>
        <p:nvSpPr>
          <p:cNvPr id="5" name="Footer Placeholder 4">
            <a:extLst>
              <a:ext uri="{FF2B5EF4-FFF2-40B4-BE49-F238E27FC236}">
                <a16:creationId xmlns:a16="http://schemas.microsoft.com/office/drawing/2014/main"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31589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9/14/2023</a:t>
            </a:fld>
            <a:endParaRPr lang="en-US" dirty="0"/>
          </a:p>
        </p:txBody>
      </p:sp>
      <p:sp>
        <p:nvSpPr>
          <p:cNvPr id="5" name="Footer Placeholder 4">
            <a:extLst>
              <a:ext uri="{FF2B5EF4-FFF2-40B4-BE49-F238E27FC236}">
                <a16:creationId xmlns:a16="http://schemas.microsoft.com/office/drawing/2014/main"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28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8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125" b="0" i="1">
                <a:solidFill>
                  <a:schemeClr val="bg1"/>
                </a:solidFill>
                <a:latin typeface="Blog Script"/>
                <a:cs typeface="Blog Scrip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28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04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5E088-72B1-425B-B53B-81B134826169}"/>
              </a:ext>
            </a:extLst>
          </p:cNvPr>
          <p:cNvSpPr>
            <a:spLocks noGrp="1"/>
          </p:cNvSpPr>
          <p:nvPr>
            <p:ph type="dt" sz="half" idx="10"/>
          </p:nvPr>
        </p:nvSpPr>
        <p:spPr/>
        <p:txBody>
          <a:bodyPr/>
          <a:lstStyle/>
          <a:p>
            <a:fld id="{1962799E-EB8E-4038-8063-81BB57C732D4}" type="datetime1">
              <a:rPr lang="en-US" smtClean="0"/>
              <a:t>9/14/2023</a:t>
            </a:fld>
            <a:endParaRPr lang="en-US"/>
          </a:p>
        </p:txBody>
      </p:sp>
      <p:sp>
        <p:nvSpPr>
          <p:cNvPr id="5" name="Footer Placeholder 4">
            <a:extLst>
              <a:ext uri="{FF2B5EF4-FFF2-40B4-BE49-F238E27FC236}">
                <a16:creationId xmlns:a16="http://schemas.microsoft.com/office/drawing/2014/main"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205114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9/14/2023</a:t>
            </a:fld>
            <a:endParaRPr lang="en-US" dirty="0"/>
          </a:p>
        </p:txBody>
      </p:sp>
      <p:sp>
        <p:nvSpPr>
          <p:cNvPr id="5" name="Footer Placeholder 4">
            <a:extLst>
              <a:ext uri="{FF2B5EF4-FFF2-40B4-BE49-F238E27FC236}">
                <a16:creationId xmlns:a16="http://schemas.microsoft.com/office/drawing/2014/main"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23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9/14/2023</a:t>
            </a:fld>
            <a:endParaRPr lang="en-US" dirty="0"/>
          </a:p>
        </p:txBody>
      </p:sp>
      <p:sp>
        <p:nvSpPr>
          <p:cNvPr id="6" name="Footer Placeholder 5">
            <a:extLst>
              <a:ext uri="{FF2B5EF4-FFF2-40B4-BE49-F238E27FC236}">
                <a16:creationId xmlns:a16="http://schemas.microsoft.com/office/drawing/2014/main"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12242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9/14/2023</a:t>
            </a:fld>
            <a:endParaRPr lang="en-US" dirty="0"/>
          </a:p>
        </p:txBody>
      </p:sp>
      <p:sp>
        <p:nvSpPr>
          <p:cNvPr id="8" name="Footer Placeholder 7">
            <a:extLst>
              <a:ext uri="{FF2B5EF4-FFF2-40B4-BE49-F238E27FC236}">
                <a16:creationId xmlns:a16="http://schemas.microsoft.com/office/drawing/2014/main"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54200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D85F1D3-3353-4FC6-8854-51B0BFFD6D5A}"/>
              </a:ext>
            </a:extLst>
          </p:cNvPr>
          <p:cNvSpPr>
            <a:spLocks noGrp="1"/>
          </p:cNvSpPr>
          <p:nvPr>
            <p:ph type="dt" sz="half" idx="10"/>
          </p:nvPr>
        </p:nvSpPr>
        <p:spPr/>
        <p:txBody>
          <a:bodyPr/>
          <a:lstStyle/>
          <a:p>
            <a:fld id="{A4535E0C-D585-492F-8146-7493F4086301}" type="datetime1">
              <a:rPr lang="en-US" smtClean="0"/>
              <a:t>9/14/2023</a:t>
            </a:fld>
            <a:endParaRPr lang="en-US"/>
          </a:p>
        </p:txBody>
      </p:sp>
      <p:sp>
        <p:nvSpPr>
          <p:cNvPr id="4" name="Footer Placeholder 3">
            <a:extLst>
              <a:ext uri="{FF2B5EF4-FFF2-40B4-BE49-F238E27FC236}">
                <a16:creationId xmlns:a16="http://schemas.microsoft.com/office/drawing/2014/main"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100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902559A-671A-4FDE-82C3-1CF8CFCF18EC}"/>
              </a:ext>
            </a:extLst>
          </p:cNvPr>
          <p:cNvSpPr>
            <a:spLocks noGrp="1"/>
          </p:cNvSpPr>
          <p:nvPr>
            <p:ph type="dt" sz="half" idx="10"/>
          </p:nvPr>
        </p:nvSpPr>
        <p:spPr/>
        <p:txBody>
          <a:bodyPr/>
          <a:lstStyle/>
          <a:p>
            <a:fld id="{8CE48390-48B5-49AB-B019-A7C8FB8C31F6}" type="datetime1">
              <a:rPr lang="en-US" smtClean="0"/>
              <a:t>9/14/2023</a:t>
            </a:fld>
            <a:endParaRPr lang="en-US"/>
          </a:p>
        </p:txBody>
      </p:sp>
      <p:sp>
        <p:nvSpPr>
          <p:cNvPr id="3" name="Footer Placeholder 2">
            <a:extLst>
              <a:ext uri="{FF2B5EF4-FFF2-40B4-BE49-F238E27FC236}">
                <a16:creationId xmlns:a16="http://schemas.microsoft.com/office/drawing/2014/main"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74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9/14/2023</a:t>
            </a:fld>
            <a:endParaRPr lang="en-US" dirty="0"/>
          </a:p>
        </p:txBody>
      </p:sp>
      <p:sp>
        <p:nvSpPr>
          <p:cNvPr id="6" name="Footer Placeholder 5">
            <a:extLst>
              <a:ext uri="{FF2B5EF4-FFF2-40B4-BE49-F238E27FC236}">
                <a16:creationId xmlns:a16="http://schemas.microsoft.com/office/drawing/2014/main"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8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9/14/2023</a:t>
            </a:fld>
            <a:endParaRPr lang="en-US" dirty="0"/>
          </a:p>
        </p:txBody>
      </p:sp>
      <p:sp>
        <p:nvSpPr>
          <p:cNvPr id="6" name="Footer Placeholder 5">
            <a:extLst>
              <a:ext uri="{FF2B5EF4-FFF2-40B4-BE49-F238E27FC236}">
                <a16:creationId xmlns:a16="http://schemas.microsoft.com/office/drawing/2014/main"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9/14/2023</a:t>
            </a:fld>
            <a:endParaRPr lang="en-US" dirty="0"/>
          </a:p>
        </p:txBody>
      </p:sp>
      <p:sp>
        <p:nvSpPr>
          <p:cNvPr id="5" name="Footer Placeholder 4">
            <a:extLst>
              <a:ext uri="{FF2B5EF4-FFF2-40B4-BE49-F238E27FC236}">
                <a16:creationId xmlns:a16="http://schemas.microsoft.com/office/drawing/2014/main"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376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148CC8-E71E-174E-833B-D916FCED4538}"/>
              </a:ext>
            </a:extLst>
          </p:cNvPr>
          <p:cNvPicPr>
            <a:picLocks noChangeAspect="1"/>
          </p:cNvPicPr>
          <p:nvPr userDrawn="1"/>
        </p:nvPicPr>
        <p:blipFill rotWithShape="1">
          <a:blip r:embed="rId3"/>
          <a:srcRect l="2859" t="6481" r="14358" b="18518"/>
          <a:stretch/>
        </p:blipFill>
        <p:spPr>
          <a:xfrm>
            <a:off x="63500" y="71438"/>
            <a:ext cx="11938000" cy="6715125"/>
          </a:xfrm>
          <a:prstGeom prst="rect">
            <a:avLst/>
          </a:prstGeom>
        </p:spPr>
      </p:pic>
      <p:sp>
        <p:nvSpPr>
          <p:cNvPr id="2" name="Title Placeholder 1">
            <a:extLst>
              <a:ext uri="{FF2B5EF4-FFF2-40B4-BE49-F238E27FC236}">
                <a16:creationId xmlns:a16="http://schemas.microsoft.com/office/drawing/2014/main" id="{63F7B5EF-2A43-C448-B4DD-F6B492070F6C}"/>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AC4157-CC64-C040-9E2C-CD2B8960829D}"/>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607397"/>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userDrawn="1"/>
        </p:nvSpPr>
        <p:spPr>
          <a:xfrm>
            <a:off x="190500" y="190489"/>
            <a:ext cx="11811000" cy="6477011"/>
          </a:xfrm>
          <a:prstGeom prst="rect">
            <a:avLst/>
          </a:prstGeom>
          <a:blipFill>
            <a:blip r:embed="rId4" cstate="print"/>
            <a:stretch>
              <a:fillRect/>
            </a:stretch>
          </a:blipFill>
        </p:spPr>
        <p:txBody>
          <a:bodyPr wrap="square" lIns="0" tIns="0" rIns="0" bIns="0" rtlCol="0"/>
          <a:lstStyle/>
          <a:p>
            <a:endParaRPr sz="1500"/>
          </a:p>
        </p:txBody>
      </p:sp>
      <p:sp>
        <p:nvSpPr>
          <p:cNvPr id="2" name="Holder 2"/>
          <p:cNvSpPr>
            <a:spLocks noGrp="1"/>
          </p:cNvSpPr>
          <p:nvPr>
            <p:ph type="title"/>
          </p:nvPr>
        </p:nvSpPr>
        <p:spPr>
          <a:xfrm>
            <a:off x="1262084" y="1595952"/>
            <a:ext cx="9667833" cy="1416579"/>
          </a:xfrm>
          <a:prstGeom prst="rect">
            <a:avLst/>
          </a:prstGeom>
        </p:spPr>
        <p:txBody>
          <a:bodyPr wrap="square" lIns="0" tIns="0" rIns="0" bIns="0">
            <a:spAutoFit/>
          </a:bodyPr>
          <a:lstStyle>
            <a:lvl1pPr>
              <a:defRPr sz="10950" b="0" i="1">
                <a:solidFill>
                  <a:schemeClr val="bg1"/>
                </a:solidFill>
                <a:latin typeface="Blog Script"/>
                <a:cs typeface="Blog Script"/>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C07293-AD2C-114E-8D4B-2D3D6D8D9D6C}"/>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30236D-A491-864A-891E-54E3D4DAB16C}"/>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10234-A6B5-1E4A-BF79-07EB1201B609}"/>
              </a:ext>
            </a:extLst>
          </p:cNvPr>
          <p:cNvSpPr>
            <a:spLocks noGrp="1"/>
          </p:cNvSpPr>
          <p:nvPr>
            <p:ph type="dt" sz="half" idx="2"/>
          </p:nvPr>
        </p:nvSpPr>
        <p:spPr>
          <a:xfrm>
            <a:off x="838729" y="6356615"/>
            <a:ext cx="2742407"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AD9EFAC6-FE19-9046-A770-FA278F4BCBF2}" type="datetimeFigureOut">
              <a:rPr lang="en-US" smtClean="0"/>
              <a:t>9/14/2023</a:t>
            </a:fld>
            <a:endParaRPr lang="en-US"/>
          </a:p>
        </p:txBody>
      </p:sp>
      <p:sp>
        <p:nvSpPr>
          <p:cNvPr id="5" name="Footer Placeholder 4">
            <a:extLst>
              <a:ext uri="{FF2B5EF4-FFF2-40B4-BE49-F238E27FC236}">
                <a16:creationId xmlns:a16="http://schemas.microsoft.com/office/drawing/2014/main" id="{BB503138-2E7B-9E45-BD97-990CFFFEB21B}"/>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BEE08-1428-4941-A6F9-D7298F15B51B}"/>
              </a:ext>
            </a:extLst>
          </p:cNvPr>
          <p:cNvSpPr>
            <a:spLocks noGrp="1"/>
          </p:cNvSpPr>
          <p:nvPr>
            <p:ph type="sldNum" sz="quarter" idx="4"/>
          </p:nvPr>
        </p:nvSpPr>
        <p:spPr>
          <a:xfrm>
            <a:off x="8610865" y="6356615"/>
            <a:ext cx="274240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6057FB6-615C-3F4D-AE4D-2C8ED0CA77AA}" type="slidenum">
              <a:rPr lang="en-US" smtClean="0"/>
              <a:t>‹#›</a:t>
            </a:fld>
            <a:endParaRPr lang="en-US"/>
          </a:p>
        </p:txBody>
      </p:sp>
    </p:spTree>
    <p:extLst>
      <p:ext uri="{BB962C8B-B14F-4D97-AF65-F5344CB8AC3E}">
        <p14:creationId xmlns:p14="http://schemas.microsoft.com/office/powerpoint/2010/main" val="2284769141"/>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28F08D-E0E7-9740-BA8A-DCC940208E0F}"/>
              </a:ext>
            </a:extLst>
          </p:cNvPr>
          <p:cNvPicPr>
            <a:picLocks noChangeAspect="1"/>
          </p:cNvPicPr>
          <p:nvPr userDrawn="1"/>
        </p:nvPicPr>
        <p:blipFill rotWithShape="1">
          <a:blip r:embed="rId3"/>
          <a:srcRect l="2875" t="7311" r="13768" b="18750"/>
          <a:stretch/>
        </p:blipFill>
        <p:spPr>
          <a:xfrm>
            <a:off x="95251" y="136260"/>
            <a:ext cx="12001499" cy="6609447"/>
          </a:xfrm>
          <a:prstGeom prst="rect">
            <a:avLst/>
          </a:prstGeom>
        </p:spPr>
      </p:pic>
      <p:sp>
        <p:nvSpPr>
          <p:cNvPr id="2" name="Title Placeholder 1">
            <a:extLst>
              <a:ext uri="{FF2B5EF4-FFF2-40B4-BE49-F238E27FC236}">
                <a16:creationId xmlns:a16="http://schemas.microsoft.com/office/drawing/2014/main" id="{AA76FD41-7110-6244-9661-89F0ED72C98F}"/>
              </a:ext>
            </a:extLst>
          </p:cNvPr>
          <p:cNvSpPr>
            <a:spLocks noGrp="1"/>
          </p:cNvSpPr>
          <p:nvPr>
            <p:ph type="title"/>
          </p:nvPr>
        </p:nvSpPr>
        <p:spPr>
          <a:xfrm>
            <a:off x="838729" y="365125"/>
            <a:ext cx="1051454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7C7D8-CB7D-3742-8099-CEAC6DA0C387}"/>
              </a:ext>
            </a:extLst>
          </p:cNvPr>
          <p:cNvSpPr>
            <a:spLocks noGrp="1"/>
          </p:cNvSpPr>
          <p:nvPr>
            <p:ph type="body" idx="1"/>
          </p:nvPr>
        </p:nvSpPr>
        <p:spPr>
          <a:xfrm>
            <a:off x="838729" y="1825625"/>
            <a:ext cx="10514542" cy="43510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5065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andyhookpromise.account.box.com/login?redirect_url=https%3A%2F%2Fsandyhookpromise.app.box.com%2Fs%2Fjwkpdqglldvvg73tupadgcmfx7avra96" TargetMode="External"/><Relationship Id="rId5" Type="http://schemas.openxmlformats.org/officeDocument/2006/relationships/hyperlink" Target="https://sandyhookpromise.account.box.com/ref/singlefileshare2" TargetMode="External"/><Relationship Id="rId4" Type="http://schemas.openxmlformats.org/officeDocument/2006/relationships/hyperlink" Target="https://sandyhookpromise.app.box.com/m/accessible-sit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xn6kmhNdcYg?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video" Target="https://www.youtube.com/embed/Wy6eUTLzcU4?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chhs.source.colostate.edu/construction-management-hosts-panel-discussion-on-bystander-awareness-in-the-construction-indust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video" Target="https://www.youtube.com/embed/fFqIZP4Yb64?feature=oembed" TargetMode="Externa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video" Target="https://www.youtube.com/embed/mTsvSAItPqA?feature=oembed"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hyperlink" Target="mailto:Dawne.Sanders@fortbendisd.com" TargetMode="External"/><Relationship Id="rId5" Type="http://schemas.openxmlformats.org/officeDocument/2006/relationships/hyperlink" Target="mailto:Tracy.Kelly@fortbendisd.com" TargetMode="External"/><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23.emf"/></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piqsels.com/en/public-domain-photo-jihyb" TargetMode="External"/><Relationship Id="rId5" Type="http://schemas.openxmlformats.org/officeDocument/2006/relationships/image" Target="../media/image27.jp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pixabay.com/en/yoga-relax-change-body-peaceful-422196/" TargetMode="External"/><Relationship Id="rId5" Type="http://schemas.openxmlformats.org/officeDocument/2006/relationships/image" Target="../media/image29.jpg"/><Relationship Id="rId4" Type="http://schemas.openxmlformats.org/officeDocument/2006/relationships/hyperlink" Target="https://www.focusfitness.net/stock-photos/downloads/healthy-lifestyle-runner-running-uphil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flickr.com/photos/deeplifequotes/7126658937/" TargetMode="Externa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s://creativecommons.org/licenses/by-nc/3.0/" TargetMode="External"/><Relationship Id="rId4" Type="http://schemas.openxmlformats.org/officeDocument/2006/relationships/hyperlink" Target="https://www.pngall.com/brave-movie-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carpentersmith.com/business-coach/how-self-aware-are-you/" TargetMode="Externa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aph.gov.au/About_Parliament/Parliamentary_Departments/Parliamentary_Library/FlagPost/2018/December/Community_attitudes_towards_violence_against_women"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373909" y="927827"/>
            <a:ext cx="9444182" cy="4949855"/>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r>
              <a:rPr lang="en-US" sz="8000" dirty="0"/>
              <a:t>Start With Hello</a:t>
            </a:r>
            <a:br>
              <a:rPr lang="en-US" dirty="0"/>
            </a:br>
            <a:br>
              <a:rPr lang="en-US" dirty="0"/>
            </a:br>
            <a:r>
              <a:rPr lang="en-US" dirty="0"/>
              <a:t>Sponsored by: Sandy Hook Promise</a:t>
            </a:r>
          </a:p>
        </p:txBody>
      </p:sp>
      <p:sp>
        <p:nvSpPr>
          <p:cNvPr id="6" name="Rectangle 1">
            <a:extLst>
              <a:ext uri="{FF2B5EF4-FFF2-40B4-BE49-F238E27FC236}">
                <a16:creationId xmlns:a16="http://schemas.microsoft.com/office/drawing/2014/main" id="{7653CF50-1485-47C7-ACF0-76B90F1C7307}"/>
              </a:ext>
            </a:extLst>
          </p:cNvPr>
          <p:cNvSpPr>
            <a:spLocks noChangeArrowheads="1"/>
          </p:cNvSpPr>
          <p:nvPr/>
        </p:nvSpPr>
        <p:spPr bwMode="auto">
          <a:xfrm>
            <a:off x="0" y="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Arial" panose="020B0604020202020204" pitchFamily="34" charset="0"/>
                <a:hlinkClick r:id="rId4"/>
              </a:rPr>
              <a:t>Switch to the Accessible Version of Box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Arial" panose="020B0604020202020204" pitchFamily="34" charset="0"/>
              </a:rPr>
              <a:t>Start With Hello_Grades 6-12_Updated 2020.pptx</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22222"/>
                </a:solidFill>
                <a:effectLst/>
                <a:latin typeface="Arial" panose="020B0604020202020204" pitchFamily="34" charset="0"/>
                <a:hlinkClick r:id="rId5"/>
              </a:rPr>
              <a:t>Sign up</a:t>
            </a:r>
            <a:endParaRPr kumimoji="0" lang="en-US" altLang="en-US" sz="1000" b="1" i="0" u="none" strike="noStrike" cap="none" normalizeH="0" baseline="0">
              <a:ln>
                <a:noFill/>
              </a:ln>
              <a:solidFill>
                <a:srgbClr val="FFFFFF"/>
              </a:solidFill>
              <a:effectLst/>
              <a:latin typeface="Arial" panose="020B0604020202020204" pitchFamily="34" charset="0"/>
              <a:hlinkClick r:id="rId6"/>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Arial" panose="020B0604020202020204" pitchFamily="34" charset="0"/>
                <a:hlinkClick r:id="rId6"/>
              </a:rPr>
              <a:t>Log in</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900" b="0" i="0" u="none" strike="noStrike" cap="none" normalizeH="0" baseline="0">
                <a:ln>
                  <a:noFill/>
                </a:ln>
                <a:solidFill>
                  <a:srgbClr val="FFFFFF"/>
                </a:solidFill>
                <a:effectLst/>
                <a:latin typeface="Lato"/>
              </a:rPr>
              <a:t>1</a:t>
            </a:r>
            <a:endParaRPr kumimoji="0" lang="en-US" altLang="en-US" sz="900" b="0" i="0" u="none" strike="noStrike" cap="none" normalizeH="0" baseline="0">
              <a:ln>
                <a:noFill/>
              </a:ln>
              <a:solidFill>
                <a:srgbClr val="222222"/>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222222"/>
                </a:solidFill>
                <a:effectLst/>
                <a:latin typeface="Lato"/>
              </a:rPr>
            </a:br>
            <a:endParaRPr kumimoji="0" lang="en-US" altLang="en-US" sz="900" b="0" i="0" u="none" strike="noStrike" cap="none" normalizeH="0" baseline="0">
              <a:ln>
                <a:noFill/>
              </a:ln>
              <a:solidFill>
                <a:srgbClr val="222222"/>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671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4753F-7E76-4081-B45F-9EB88A27C702}"/>
              </a:ext>
            </a:extLst>
          </p:cNvPr>
          <p:cNvSpPr txBox="1"/>
          <p:nvPr/>
        </p:nvSpPr>
        <p:spPr>
          <a:xfrm>
            <a:off x="370752" y="293809"/>
            <a:ext cx="7698261" cy="5901616"/>
          </a:xfrm>
          <a:prstGeom prst="rect">
            <a:avLst/>
          </a:prstGeom>
          <a:noFill/>
        </p:spPr>
        <p:txBody>
          <a:bodyPr wrap="square"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spcAft>
                <a:spcPts val="1500"/>
              </a:spcAft>
            </a:pPr>
            <a:r>
              <a:rPr lang="en-US" sz="6000" dirty="0">
                <a:solidFill>
                  <a:schemeClr val="bg1"/>
                </a:solidFill>
                <a:ea typeface="+mn-lt"/>
                <a:cs typeface="+mn-lt"/>
              </a:rPr>
              <a:t>BUDDY BINGO</a:t>
            </a:r>
          </a:p>
          <a:p>
            <a:pPr>
              <a:spcAft>
                <a:spcPts val="1500"/>
              </a:spcAft>
            </a:pPr>
            <a:r>
              <a:rPr lang="en-US" sz="4000" dirty="0">
                <a:solidFill>
                  <a:schemeClr val="bg1"/>
                </a:solidFill>
                <a:ea typeface="+mn-lt"/>
                <a:cs typeface="+mn-lt"/>
              </a:rPr>
              <a:t>Instructions:</a:t>
            </a:r>
          </a:p>
          <a:p>
            <a:pPr>
              <a:spcAft>
                <a:spcPts val="1500"/>
              </a:spcAft>
            </a:pPr>
            <a:r>
              <a:rPr lang="en-US" sz="4000" dirty="0">
                <a:solidFill>
                  <a:schemeClr val="bg1"/>
                </a:solidFill>
                <a:ea typeface="+mn-lt"/>
                <a:cs typeface="+mn-lt"/>
              </a:rPr>
              <a:t>Take 5 minutes to walk around and TALK to other students in your class. </a:t>
            </a:r>
          </a:p>
          <a:p>
            <a:pPr>
              <a:spcAft>
                <a:spcPts val="1500"/>
              </a:spcAft>
            </a:pPr>
            <a:r>
              <a:rPr lang="en-US" sz="4000" dirty="0">
                <a:solidFill>
                  <a:schemeClr val="bg1"/>
                </a:solidFill>
                <a:ea typeface="+mn-lt"/>
                <a:cs typeface="+mn-lt"/>
              </a:rPr>
              <a:t>ASK them questions to find out about them. Have them SIGN their name in a box! Try to fill out your whole page!</a:t>
            </a:r>
            <a:endParaRPr lang="en-US" sz="2000" dirty="0">
              <a:solidFill>
                <a:schemeClr val="bg1"/>
              </a:solidFill>
              <a:ea typeface="+mn-lt"/>
              <a:cs typeface="+mn-lt"/>
            </a:endParaRPr>
          </a:p>
        </p:txBody>
      </p:sp>
      <p:pic>
        <p:nvPicPr>
          <p:cNvPr id="1026" name="Picture 2">
            <a:extLst>
              <a:ext uri="{FF2B5EF4-FFF2-40B4-BE49-F238E27FC236}">
                <a16:creationId xmlns:a16="http://schemas.microsoft.com/office/drawing/2014/main" id="{79527DC9-649F-D700-832B-F8D2013C7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118" y="926563"/>
            <a:ext cx="3976865" cy="50048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63121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ext&#10;&#10;Description automatically generated">
            <a:extLst>
              <a:ext uri="{FF2B5EF4-FFF2-40B4-BE49-F238E27FC236}">
                <a16:creationId xmlns:a16="http://schemas.microsoft.com/office/drawing/2014/main" id="{80336C13-16FE-4240-9927-A72F1A4745C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83" r="-2" b="25767"/>
          <a:stretch/>
        </p:blipFill>
        <p:spPr>
          <a:xfrm>
            <a:off x="1396999" y="1567956"/>
            <a:ext cx="9085809" cy="428011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7B49FF-86A3-4A1E-83CD-48E2A22826DF}"/>
              </a:ext>
            </a:extLst>
          </p:cNvPr>
          <p:cNvSpPr/>
          <p:nvPr/>
        </p:nvSpPr>
        <p:spPr>
          <a:xfrm>
            <a:off x="2023018" y="572724"/>
            <a:ext cx="8476167" cy="1446550"/>
          </a:xfrm>
          <a:prstGeom prst="rect">
            <a:avLst/>
          </a:prstGeom>
          <a:noFill/>
        </p:spPr>
        <p:txBody>
          <a:bodyPr wrap="none" lIns="91440" tIns="45720" rIns="91440" bIns="45720">
            <a:spAutoFit/>
          </a:bodyPr>
          <a:lstStyle/>
          <a:p>
            <a:pPr algn="ctr"/>
            <a:r>
              <a:rPr lang="en-US" sz="4400" dirty="0"/>
              <a:t>Thanks for your active participation!</a:t>
            </a:r>
          </a:p>
          <a:p>
            <a:pPr algn="ctr"/>
            <a:r>
              <a:rPr lang="en-US" sz="4400" b="0" cap="none" spc="0" dirty="0">
                <a:ln w="0"/>
                <a:solidFill>
                  <a:schemeClr val="tx1"/>
                </a:solidFill>
                <a:effectLst>
                  <a:outerShdw blurRad="38100" dist="19050" dir="2700000" algn="tl" rotWithShape="0">
                    <a:schemeClr val="dk1">
                      <a:alpha val="40000"/>
                    </a:schemeClr>
                  </a:outerShdw>
                </a:effectLst>
              </a:rPr>
              <a:t>Have a seat and we will continue…</a:t>
            </a:r>
            <a:endParaRPr lang="en-US" sz="115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25115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r>
              <a:rPr lang="en-US" sz="8000" dirty="0"/>
              <a:t>How easy is it to start with Hello?</a:t>
            </a:r>
          </a:p>
          <a:p>
            <a:pPr algn="ctr"/>
            <a:endParaRPr lang="en-US" sz="3600" dirty="0"/>
          </a:p>
          <a:p>
            <a:pPr algn="ctr"/>
            <a:r>
              <a:rPr lang="en-US" sz="3600" dirty="0"/>
              <a:t>View video on next slide. </a:t>
            </a:r>
            <a:endParaRPr lang="en-US" sz="3200" dirty="0"/>
          </a:p>
        </p:txBody>
      </p:sp>
    </p:spTree>
    <p:extLst>
      <p:ext uri="{BB962C8B-B14F-4D97-AF65-F5344CB8AC3E}">
        <p14:creationId xmlns:p14="http://schemas.microsoft.com/office/powerpoint/2010/main" val="3173066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EFD8-A98D-4915-8C7E-B20A20785D0D}"/>
              </a:ext>
            </a:extLst>
          </p:cNvPr>
          <p:cNvSpPr>
            <a:spLocks noGrp="1"/>
          </p:cNvSpPr>
          <p:nvPr>
            <p:ph type="title"/>
          </p:nvPr>
        </p:nvSpPr>
        <p:spPr>
          <a:xfrm>
            <a:off x="233294" y="-230945"/>
            <a:ext cx="10380573" cy="1432273"/>
          </a:xfrm>
        </p:spPr>
        <p:txBody>
          <a:bodyPr>
            <a:normAutofit/>
          </a:bodyPr>
          <a:lstStyle/>
          <a:p>
            <a:r>
              <a:rPr lang="en-US" sz="3600" dirty="0"/>
              <a:t>“Just Say Hello” </a:t>
            </a:r>
            <a:r>
              <a:rPr lang="en-US" sz="2400" dirty="0"/>
              <a:t>Video from Oprah</a:t>
            </a:r>
            <a:endParaRPr lang="en-US" sz="3600" dirty="0"/>
          </a:p>
        </p:txBody>
      </p:sp>
      <p:pic>
        <p:nvPicPr>
          <p:cNvPr id="4" name="Online Media 3" title="Just Say Hello, a message from Skype and O, The Oprah Magazine">
            <a:hlinkClick r:id="" action="ppaction://media"/>
            <a:extLst>
              <a:ext uri="{FF2B5EF4-FFF2-40B4-BE49-F238E27FC236}">
                <a16:creationId xmlns:a16="http://schemas.microsoft.com/office/drawing/2014/main" id="{4314E687-1E4B-46CB-85AF-0F0F9C1266DF}"/>
              </a:ext>
            </a:extLst>
          </p:cNvPr>
          <p:cNvPicPr>
            <a:picLocks noRot="1" noChangeAspect="1"/>
          </p:cNvPicPr>
          <p:nvPr>
            <a:videoFile r:link="rId1"/>
          </p:nvPr>
        </p:nvPicPr>
        <p:blipFill>
          <a:blip r:embed="rId4"/>
          <a:stretch>
            <a:fillRect/>
          </a:stretch>
        </p:blipFill>
        <p:spPr>
          <a:xfrm>
            <a:off x="967673" y="795912"/>
            <a:ext cx="10256654" cy="5795009"/>
          </a:xfrm>
          <a:prstGeom prst="rect">
            <a:avLst/>
          </a:prstGeom>
        </p:spPr>
      </p:pic>
    </p:spTree>
    <p:extLst>
      <p:ext uri="{BB962C8B-B14F-4D97-AF65-F5344CB8AC3E}">
        <p14:creationId xmlns:p14="http://schemas.microsoft.com/office/powerpoint/2010/main" val="259303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6783C0-C908-4FF9-908C-063AE27EBCC4}"/>
              </a:ext>
            </a:extLst>
          </p:cNvPr>
          <p:cNvSpPr txBox="1"/>
          <p:nvPr/>
        </p:nvSpPr>
        <p:spPr>
          <a:xfrm>
            <a:off x="1238250" y="5588001"/>
            <a:ext cx="4064001" cy="1015663"/>
          </a:xfrm>
          <a:prstGeom prst="rect">
            <a:avLst/>
          </a:prstGeom>
          <a:noFill/>
        </p:spPr>
        <p:txBody>
          <a:bodyPr wrap="square"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000" b="1">
                <a:solidFill>
                  <a:srgbClr val="00B050"/>
                </a:solidFill>
              </a:rPr>
              <a:t>See Someone</a:t>
            </a:r>
            <a:br>
              <a:rPr lang="en-US" sz="3000" b="1">
                <a:solidFill>
                  <a:srgbClr val="00B050"/>
                </a:solidFill>
              </a:rPr>
            </a:br>
            <a:r>
              <a:rPr lang="en-US" sz="3000" b="1">
                <a:solidFill>
                  <a:srgbClr val="00B050"/>
                </a:solidFill>
              </a:rPr>
              <a:t>Alone</a:t>
            </a:r>
          </a:p>
        </p:txBody>
      </p:sp>
      <p:sp>
        <p:nvSpPr>
          <p:cNvPr id="7" name="TextBox 6">
            <a:extLst>
              <a:ext uri="{FF2B5EF4-FFF2-40B4-BE49-F238E27FC236}">
                <a16:creationId xmlns:a16="http://schemas.microsoft.com/office/drawing/2014/main" id="{37341749-0916-4624-9324-70D6ED8EF6EB}"/>
              </a:ext>
            </a:extLst>
          </p:cNvPr>
          <p:cNvSpPr txBox="1"/>
          <p:nvPr/>
        </p:nvSpPr>
        <p:spPr>
          <a:xfrm>
            <a:off x="4171054" y="5588001"/>
            <a:ext cx="4064001" cy="1015663"/>
          </a:xfrm>
          <a:prstGeom prst="rect">
            <a:avLst/>
          </a:prstGeom>
          <a:noFill/>
        </p:spPr>
        <p:txBody>
          <a:bodyPr wrap="square"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000" b="1">
                <a:solidFill>
                  <a:srgbClr val="00B050"/>
                </a:solidFill>
              </a:rPr>
              <a:t>Reach Out</a:t>
            </a:r>
            <a:br>
              <a:rPr lang="en-US" sz="3000" b="1">
                <a:solidFill>
                  <a:srgbClr val="00B050"/>
                </a:solidFill>
              </a:rPr>
            </a:br>
            <a:r>
              <a:rPr lang="en-US" sz="3000" b="1">
                <a:solidFill>
                  <a:srgbClr val="00B050"/>
                </a:solidFill>
              </a:rPr>
              <a:t>And Help</a:t>
            </a:r>
          </a:p>
        </p:txBody>
      </p:sp>
      <p:sp>
        <p:nvSpPr>
          <p:cNvPr id="8" name="TextBox 7">
            <a:extLst>
              <a:ext uri="{FF2B5EF4-FFF2-40B4-BE49-F238E27FC236}">
                <a16:creationId xmlns:a16="http://schemas.microsoft.com/office/drawing/2014/main" id="{D16D7E92-2EDD-4BA3-9B38-B138275CF998}"/>
              </a:ext>
            </a:extLst>
          </p:cNvPr>
          <p:cNvSpPr txBox="1"/>
          <p:nvPr/>
        </p:nvSpPr>
        <p:spPr>
          <a:xfrm>
            <a:off x="7239000" y="5588001"/>
            <a:ext cx="4064001" cy="553998"/>
          </a:xfrm>
          <a:prstGeom prst="rect">
            <a:avLst/>
          </a:prstGeom>
          <a:noFill/>
        </p:spPr>
        <p:txBody>
          <a:bodyPr wrap="square" rtlCol="0">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r>
              <a:rPr lang="en-US" sz="3000" b="1">
                <a:solidFill>
                  <a:srgbClr val="00B050"/>
                </a:solidFill>
              </a:rPr>
              <a:t>Start With Hello</a:t>
            </a:r>
          </a:p>
        </p:txBody>
      </p:sp>
      <p:pic>
        <p:nvPicPr>
          <p:cNvPr id="5" name="Picture 4">
            <a:extLst>
              <a:ext uri="{FF2B5EF4-FFF2-40B4-BE49-F238E27FC236}">
                <a16:creationId xmlns:a16="http://schemas.microsoft.com/office/drawing/2014/main" id="{2A32B098-E64F-2644-B891-3B1481FF8A86}"/>
              </a:ext>
            </a:extLst>
          </p:cNvPr>
          <p:cNvPicPr>
            <a:picLocks noChangeAspect="1"/>
          </p:cNvPicPr>
          <p:nvPr/>
        </p:nvPicPr>
        <p:blipFill>
          <a:blip r:embed="rId3"/>
          <a:stretch>
            <a:fillRect/>
          </a:stretch>
        </p:blipFill>
        <p:spPr>
          <a:xfrm>
            <a:off x="1520576" y="2321619"/>
            <a:ext cx="9364957" cy="3264411"/>
          </a:xfrm>
          <a:prstGeom prst="rect">
            <a:avLst/>
          </a:prstGeom>
        </p:spPr>
      </p:pic>
      <p:pic>
        <p:nvPicPr>
          <p:cNvPr id="2" name="Picture 1">
            <a:extLst>
              <a:ext uri="{FF2B5EF4-FFF2-40B4-BE49-F238E27FC236}">
                <a16:creationId xmlns:a16="http://schemas.microsoft.com/office/drawing/2014/main" id="{D4ECD0FF-A43B-7F4D-A78C-18E1C8731685}"/>
              </a:ext>
            </a:extLst>
          </p:cNvPr>
          <p:cNvPicPr>
            <a:picLocks noChangeAspect="1"/>
          </p:cNvPicPr>
          <p:nvPr/>
        </p:nvPicPr>
        <p:blipFill>
          <a:blip r:embed="rId4"/>
          <a:stretch>
            <a:fillRect/>
          </a:stretch>
        </p:blipFill>
        <p:spPr>
          <a:xfrm>
            <a:off x="825213" y="360520"/>
            <a:ext cx="10541574" cy="1745615"/>
          </a:xfrm>
          <a:prstGeom prst="rect">
            <a:avLst/>
          </a:prstGeom>
        </p:spPr>
      </p:pic>
    </p:spTree>
    <p:extLst>
      <p:ext uri="{BB962C8B-B14F-4D97-AF65-F5344CB8AC3E}">
        <p14:creationId xmlns:p14="http://schemas.microsoft.com/office/powerpoint/2010/main" val="389269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C52B7-63F6-46EA-8811-460745EE3B20}"/>
              </a:ext>
            </a:extLst>
          </p:cNvPr>
          <p:cNvSpPr>
            <a:spLocks noGrp="1"/>
          </p:cNvSpPr>
          <p:nvPr>
            <p:ph idx="1"/>
          </p:nvPr>
        </p:nvSpPr>
        <p:spPr>
          <a:xfrm>
            <a:off x="3048000" y="2868397"/>
            <a:ext cx="7112000" cy="3429000"/>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384954" indent="-384954" algn="l">
              <a:spcAft>
                <a:spcPts val="2400"/>
              </a:spcAft>
              <a:buFont typeface="Arial" panose="020B0604020202020204" pitchFamily="34" charset="0"/>
              <a:buChar char="•"/>
            </a:pPr>
            <a:r>
              <a:rPr lang="en-US" sz="5000">
                <a:solidFill>
                  <a:schemeClr val="bg1"/>
                </a:solidFill>
              </a:rPr>
              <a:t>Cliques</a:t>
            </a:r>
          </a:p>
          <a:p>
            <a:pPr marL="384954" indent="-384954" algn="l">
              <a:spcAft>
                <a:spcPts val="2400"/>
              </a:spcAft>
              <a:buFont typeface="Arial" panose="020B0604020202020204" pitchFamily="34" charset="0"/>
              <a:buChar char="•"/>
            </a:pPr>
            <a:r>
              <a:rPr lang="en-US" sz="5000">
                <a:solidFill>
                  <a:schemeClr val="bg1"/>
                </a:solidFill>
              </a:rPr>
              <a:t>Unspoken social rules</a:t>
            </a:r>
          </a:p>
          <a:p>
            <a:pPr marL="384954" indent="-384954" algn="l">
              <a:spcAft>
                <a:spcPts val="2400"/>
              </a:spcAft>
              <a:buFont typeface="Arial" panose="020B0604020202020204" pitchFamily="34" charset="0"/>
              <a:buChar char="•"/>
            </a:pPr>
            <a:r>
              <a:rPr lang="en-US" sz="5000">
                <a:solidFill>
                  <a:schemeClr val="bg1"/>
                </a:solidFill>
              </a:rPr>
              <a:t>Our identity</a:t>
            </a:r>
          </a:p>
        </p:txBody>
      </p:sp>
      <p:pic>
        <p:nvPicPr>
          <p:cNvPr id="2" name="Picture 1">
            <a:extLst>
              <a:ext uri="{FF2B5EF4-FFF2-40B4-BE49-F238E27FC236}">
                <a16:creationId xmlns:a16="http://schemas.microsoft.com/office/drawing/2014/main" id="{B2FC5FB0-187D-C94C-A5F6-D68441AC6C01}"/>
              </a:ext>
            </a:extLst>
          </p:cNvPr>
          <p:cNvPicPr>
            <a:picLocks noChangeAspect="1"/>
          </p:cNvPicPr>
          <p:nvPr/>
        </p:nvPicPr>
        <p:blipFill>
          <a:blip r:embed="rId3"/>
          <a:stretch>
            <a:fillRect/>
          </a:stretch>
        </p:blipFill>
        <p:spPr>
          <a:xfrm>
            <a:off x="1658384" y="560604"/>
            <a:ext cx="8875233" cy="18614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681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C52B7-63F6-46EA-8811-460745EE3B20}"/>
              </a:ext>
            </a:extLst>
          </p:cNvPr>
          <p:cNvSpPr>
            <a:spLocks noGrp="1"/>
          </p:cNvSpPr>
          <p:nvPr>
            <p:ph idx="1"/>
          </p:nvPr>
        </p:nvSpPr>
        <p:spPr>
          <a:xfrm>
            <a:off x="2825749" y="3175000"/>
            <a:ext cx="9677899" cy="2720381"/>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384954" indent="-384954" algn="l">
              <a:spcAft>
                <a:spcPts val="2400"/>
              </a:spcAft>
              <a:buFont typeface="Arial" panose="020B0604020202020204" pitchFamily="34" charset="0"/>
              <a:buChar char="•"/>
            </a:pPr>
            <a:r>
              <a:rPr lang="en-US" sz="5500" dirty="0">
                <a:solidFill>
                  <a:schemeClr val="bg1"/>
                </a:solidFill>
              </a:rPr>
              <a:t>Fear of rejection</a:t>
            </a:r>
          </a:p>
          <a:p>
            <a:pPr marL="384954" indent="-384954" algn="l">
              <a:spcAft>
                <a:spcPts val="2400"/>
              </a:spcAft>
              <a:buFont typeface="Arial" panose="020B0604020202020204" pitchFamily="34" charset="0"/>
              <a:buChar char="•"/>
            </a:pPr>
            <a:r>
              <a:rPr lang="en-US" sz="5500" dirty="0">
                <a:solidFill>
                  <a:schemeClr val="bg1"/>
                </a:solidFill>
              </a:rPr>
              <a:t>Fear of others laughing</a:t>
            </a:r>
          </a:p>
          <a:p>
            <a:pPr marL="384954" indent="-384954" algn="l">
              <a:spcAft>
                <a:spcPts val="2400"/>
              </a:spcAft>
              <a:buFont typeface="Arial" panose="020B0604020202020204" pitchFamily="34" charset="0"/>
              <a:buChar char="•"/>
            </a:pPr>
            <a:r>
              <a:rPr lang="en-US" sz="5500" dirty="0">
                <a:solidFill>
                  <a:schemeClr val="bg1"/>
                </a:solidFill>
              </a:rPr>
              <a:t>We don’t know how</a:t>
            </a:r>
          </a:p>
        </p:txBody>
      </p:sp>
      <p:pic>
        <p:nvPicPr>
          <p:cNvPr id="6" name="Picture 5">
            <a:extLst>
              <a:ext uri="{FF2B5EF4-FFF2-40B4-BE49-F238E27FC236}">
                <a16:creationId xmlns:a16="http://schemas.microsoft.com/office/drawing/2014/main" id="{ED25610A-D369-9749-ABF0-6316A7ABFBFD}"/>
              </a:ext>
            </a:extLst>
          </p:cNvPr>
          <p:cNvPicPr>
            <a:picLocks noChangeAspect="1"/>
          </p:cNvPicPr>
          <p:nvPr/>
        </p:nvPicPr>
        <p:blipFill>
          <a:blip r:embed="rId3"/>
          <a:stretch>
            <a:fillRect/>
          </a:stretch>
        </p:blipFill>
        <p:spPr>
          <a:xfrm>
            <a:off x="1529292" y="635000"/>
            <a:ext cx="9133417" cy="19155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061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C52B7-63F6-46EA-8811-460745EE3B20}"/>
              </a:ext>
            </a:extLst>
          </p:cNvPr>
          <p:cNvSpPr>
            <a:spLocks noGrp="1"/>
          </p:cNvSpPr>
          <p:nvPr>
            <p:ph idx="1"/>
          </p:nvPr>
        </p:nvSpPr>
        <p:spPr>
          <a:xfrm>
            <a:off x="739740" y="2947227"/>
            <a:ext cx="11044719" cy="2720381"/>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l">
              <a:spcAft>
                <a:spcPts val="2400"/>
              </a:spcAft>
            </a:pPr>
            <a:r>
              <a:rPr lang="en-US" sz="5500" dirty="0">
                <a:solidFill>
                  <a:schemeClr val="bg1"/>
                </a:solidFill>
              </a:rPr>
              <a:t>From </a:t>
            </a:r>
            <a:r>
              <a:rPr lang="en-US" sz="5500" dirty="0" err="1">
                <a:solidFill>
                  <a:schemeClr val="bg1"/>
                </a:solidFill>
              </a:rPr>
              <a:t>Bystanding</a:t>
            </a:r>
            <a:r>
              <a:rPr lang="en-US" sz="5500" dirty="0">
                <a:solidFill>
                  <a:schemeClr val="bg1"/>
                </a:solidFill>
              </a:rPr>
              <a:t> to Supporting: </a:t>
            </a:r>
          </a:p>
          <a:p>
            <a:pPr marL="384954" indent="-384954" algn="l">
              <a:spcAft>
                <a:spcPts val="2400"/>
              </a:spcAft>
              <a:buFont typeface="Arial" panose="020B0604020202020204" pitchFamily="34" charset="0"/>
              <a:buChar char="•"/>
            </a:pPr>
            <a:r>
              <a:rPr lang="en-US" sz="5500" dirty="0">
                <a:solidFill>
                  <a:schemeClr val="bg1"/>
                </a:solidFill>
              </a:rPr>
              <a:t>Do you just stand by?</a:t>
            </a:r>
          </a:p>
          <a:p>
            <a:pPr marL="384954" indent="-384954" algn="l">
              <a:spcAft>
                <a:spcPts val="2400"/>
              </a:spcAft>
              <a:buFont typeface="Arial" panose="020B0604020202020204" pitchFamily="34" charset="0"/>
              <a:buChar char="•"/>
            </a:pPr>
            <a:r>
              <a:rPr lang="en-US" sz="5500" dirty="0">
                <a:solidFill>
                  <a:schemeClr val="bg1"/>
                </a:solidFill>
              </a:rPr>
              <a:t>View video on next slide:</a:t>
            </a:r>
          </a:p>
          <a:p>
            <a:pPr marL="384954" indent="-384954" algn="l">
              <a:spcAft>
                <a:spcPts val="2400"/>
              </a:spcAft>
              <a:buFont typeface="Arial" panose="020B0604020202020204" pitchFamily="34" charset="0"/>
              <a:buChar char="•"/>
            </a:pPr>
            <a:endParaRPr lang="en-US" sz="5500" dirty="0">
              <a:solidFill>
                <a:schemeClr val="bg1"/>
              </a:solidFill>
            </a:endParaRPr>
          </a:p>
        </p:txBody>
      </p:sp>
      <p:pic>
        <p:nvPicPr>
          <p:cNvPr id="6" name="Picture 5">
            <a:extLst>
              <a:ext uri="{FF2B5EF4-FFF2-40B4-BE49-F238E27FC236}">
                <a16:creationId xmlns:a16="http://schemas.microsoft.com/office/drawing/2014/main" id="{ED25610A-D369-9749-ABF0-6316A7ABFBFD}"/>
              </a:ext>
            </a:extLst>
          </p:cNvPr>
          <p:cNvPicPr>
            <a:picLocks noChangeAspect="1"/>
          </p:cNvPicPr>
          <p:nvPr/>
        </p:nvPicPr>
        <p:blipFill>
          <a:blip r:embed="rId3"/>
          <a:stretch>
            <a:fillRect/>
          </a:stretch>
        </p:blipFill>
        <p:spPr>
          <a:xfrm>
            <a:off x="1529292" y="635000"/>
            <a:ext cx="9133417" cy="19155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0005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Bystander Effect | The Science of Empathy">
            <a:hlinkClick r:id="" action="ppaction://media"/>
            <a:extLst>
              <a:ext uri="{FF2B5EF4-FFF2-40B4-BE49-F238E27FC236}">
                <a16:creationId xmlns:a16="http://schemas.microsoft.com/office/drawing/2014/main" id="{DAFB0481-25D7-19AA-91F0-E13BE43FFBA0}"/>
              </a:ext>
            </a:extLst>
          </p:cNvPr>
          <p:cNvPicPr>
            <a:picLocks noRot="1" noChangeAspect="1"/>
          </p:cNvPicPr>
          <p:nvPr>
            <a:videoFile r:link="rId1"/>
          </p:nvPr>
        </p:nvPicPr>
        <p:blipFill>
          <a:blip r:embed="rId4"/>
          <a:stretch>
            <a:fillRect/>
          </a:stretch>
        </p:blipFill>
        <p:spPr>
          <a:xfrm>
            <a:off x="1049100" y="564239"/>
            <a:ext cx="10093799" cy="5702997"/>
          </a:xfrm>
          <a:prstGeom prst="rect">
            <a:avLst/>
          </a:prstGeom>
          <a:ln w="57150">
            <a:solidFill>
              <a:schemeClr val="tx1"/>
            </a:solidFill>
          </a:ln>
        </p:spPr>
      </p:pic>
      <p:sp>
        <p:nvSpPr>
          <p:cNvPr id="3" name="TextBox 2">
            <a:extLst>
              <a:ext uri="{FF2B5EF4-FFF2-40B4-BE49-F238E27FC236}">
                <a16:creationId xmlns:a16="http://schemas.microsoft.com/office/drawing/2014/main" id="{71897A6C-5921-B545-A5F3-246D7D35EEC8}"/>
              </a:ext>
            </a:extLst>
          </p:cNvPr>
          <p:cNvSpPr txBox="1"/>
          <p:nvPr/>
        </p:nvSpPr>
        <p:spPr>
          <a:xfrm>
            <a:off x="2568539" y="6267236"/>
            <a:ext cx="11342670" cy="369332"/>
          </a:xfrm>
          <a:prstGeom prst="rect">
            <a:avLst/>
          </a:prstGeom>
          <a:noFill/>
        </p:spPr>
        <p:txBody>
          <a:bodyPr wrap="square" rtlCol="0">
            <a:spAutoFit/>
          </a:bodyPr>
          <a:lstStyle/>
          <a:p>
            <a:r>
              <a:rPr lang="en-US" dirty="0"/>
              <a:t>Video link if needed: https://youtu.be/Wy6eUTLzcU4?si=ZTjCmLdHd7beSYYF</a:t>
            </a:r>
          </a:p>
        </p:txBody>
      </p:sp>
    </p:spTree>
    <p:extLst>
      <p:ext uri="{BB962C8B-B14F-4D97-AF65-F5344CB8AC3E}">
        <p14:creationId xmlns:p14="http://schemas.microsoft.com/office/powerpoint/2010/main" val="16504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D462B-022E-4B46-AEDD-A60CFA4F0671}"/>
              </a:ext>
            </a:extLst>
          </p:cNvPr>
          <p:cNvSpPr>
            <a:spLocks noGrp="1"/>
          </p:cNvSpPr>
          <p:nvPr>
            <p:ph idx="1"/>
          </p:nvPr>
        </p:nvSpPr>
        <p:spPr>
          <a:xfrm>
            <a:off x="4743441" y="1763347"/>
            <a:ext cx="7043468" cy="5094653"/>
          </a:xfrm>
        </p:spPr>
        <p:txBody>
          <a:bodyPr vert="horz" wrap="square" lIns="91440" tIns="45720" rIns="91440" bIns="45720" rtlCol="0" anchor="t">
            <a:normAutofit fontScale="70000" lnSpcReduction="20000"/>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384954" indent="-384954" algn="l">
              <a:lnSpc>
                <a:spcPct val="120000"/>
              </a:lnSpc>
              <a:spcBef>
                <a:spcPts val="500"/>
              </a:spcBef>
              <a:buFont typeface="Arial" panose="020B0604020202020204" pitchFamily="34" charset="0"/>
              <a:buChar char="•"/>
            </a:pPr>
            <a:r>
              <a:rPr lang="en-US" sz="5333" dirty="0">
                <a:solidFill>
                  <a:schemeClr val="bg1"/>
                </a:solidFill>
                <a:ea typeface="+mn-lt"/>
                <a:cs typeface="+mn-lt"/>
              </a:rPr>
              <a:t>What do you think about the bystander effect?</a:t>
            </a:r>
          </a:p>
          <a:p>
            <a:pPr marL="384954" indent="-384954" algn="l">
              <a:lnSpc>
                <a:spcPct val="120000"/>
              </a:lnSpc>
              <a:spcBef>
                <a:spcPts val="500"/>
              </a:spcBef>
              <a:buFont typeface="Arial" panose="020B0604020202020204" pitchFamily="34" charset="0"/>
              <a:buChar char="•"/>
            </a:pPr>
            <a:r>
              <a:rPr lang="en-US" sz="5333" dirty="0">
                <a:solidFill>
                  <a:schemeClr val="bg1"/>
                </a:solidFill>
                <a:ea typeface="+mn-lt"/>
                <a:cs typeface="+mn-lt"/>
              </a:rPr>
              <a:t>Do you think it is easier to help others when there are not other people around? Why/why not?</a:t>
            </a:r>
          </a:p>
          <a:p>
            <a:pPr marL="384954" indent="-384954" algn="l">
              <a:lnSpc>
                <a:spcPct val="120000"/>
              </a:lnSpc>
              <a:spcBef>
                <a:spcPts val="500"/>
              </a:spcBef>
              <a:buFont typeface="Arial" panose="020B0604020202020204" pitchFamily="34" charset="0"/>
              <a:buChar char="•"/>
            </a:pPr>
            <a:r>
              <a:rPr lang="en-US" sz="5333" dirty="0">
                <a:solidFill>
                  <a:schemeClr val="bg1"/>
                </a:solidFill>
                <a:ea typeface="+mn-lt"/>
                <a:cs typeface="+mn-lt"/>
              </a:rPr>
              <a:t>What is something YOU can do about it?</a:t>
            </a:r>
          </a:p>
          <a:p>
            <a:pPr>
              <a:lnSpc>
                <a:spcPct val="120000"/>
              </a:lnSpc>
              <a:spcBef>
                <a:spcPts val="500"/>
              </a:spcBef>
            </a:pPr>
            <a:endParaRPr lang="en-US" sz="11200" dirty="0">
              <a:ea typeface="+mn-lt"/>
              <a:cs typeface="+mn-lt"/>
            </a:endParaRPr>
          </a:p>
          <a:p>
            <a:pPr>
              <a:buFont typeface="Arial"/>
              <a:buChar char="•"/>
            </a:pPr>
            <a:endParaRPr lang="en-US" dirty="0">
              <a:ea typeface="+mn-lt"/>
              <a:cs typeface="+mn-lt"/>
            </a:endParaRPr>
          </a:p>
          <a:p>
            <a:endParaRPr lang="en-US" dirty="0">
              <a:solidFill>
                <a:srgbClr val="000000"/>
              </a:solidFill>
              <a:ea typeface="+mn-lt"/>
              <a:cs typeface="+mn-lt"/>
            </a:endParaRPr>
          </a:p>
        </p:txBody>
      </p:sp>
      <p:sp>
        <p:nvSpPr>
          <p:cNvPr id="4" name="Content Placeholder 2">
            <a:extLst>
              <a:ext uri="{FF2B5EF4-FFF2-40B4-BE49-F238E27FC236}">
                <a16:creationId xmlns:a16="http://schemas.microsoft.com/office/drawing/2014/main" id="{3409971B-6F90-9625-747C-03065557BE93}"/>
              </a:ext>
            </a:extLst>
          </p:cNvPr>
          <p:cNvSpPr txBox="1">
            <a:spLocks/>
          </p:cNvSpPr>
          <p:nvPr/>
        </p:nvSpPr>
        <p:spPr>
          <a:xfrm>
            <a:off x="1315528" y="268599"/>
            <a:ext cx="10709694" cy="1456685"/>
          </a:xfrm>
          <a:prstGeom prst="rect">
            <a:avLst/>
          </a:prstGeom>
        </p:spPr>
        <p:txBody>
          <a:bodyPr vert="horz" wrap="square" lIns="91440" tIns="45720" rIns="91440" bIns="45720" rtlCol="0" anchor="t">
            <a:norm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nSpc>
                <a:spcPct val="120000"/>
              </a:lnSpc>
              <a:spcBef>
                <a:spcPts val="500"/>
              </a:spcBef>
            </a:pPr>
            <a:r>
              <a:rPr lang="en-US" sz="7100" dirty="0">
                <a:solidFill>
                  <a:schemeClr val="bg1"/>
                </a:solidFill>
                <a:ea typeface="+mn-lt"/>
                <a:cs typeface="+mn-lt"/>
              </a:rPr>
              <a:t>THE BYSTANDER EFFECT</a:t>
            </a:r>
            <a:endParaRPr lang="en-US" sz="23200" dirty="0">
              <a:ea typeface="+mn-lt"/>
              <a:cs typeface="+mn-lt"/>
            </a:endParaRPr>
          </a:p>
          <a:p>
            <a:pPr>
              <a:buFont typeface="Arial"/>
              <a:buChar char="•"/>
            </a:pPr>
            <a:endParaRPr lang="en-US" dirty="0">
              <a:ea typeface="+mn-lt"/>
              <a:cs typeface="+mn-lt"/>
            </a:endParaRPr>
          </a:p>
          <a:p>
            <a:endParaRPr lang="en-US" dirty="0">
              <a:solidFill>
                <a:srgbClr val="000000"/>
              </a:solidFill>
              <a:ea typeface="+mn-lt"/>
              <a:cs typeface="+mn-lt"/>
            </a:endParaRPr>
          </a:p>
        </p:txBody>
      </p:sp>
      <p:pic>
        <p:nvPicPr>
          <p:cNvPr id="6" name="Picture 5" descr="A group of people with a person standing in front of them&#10;&#10;Description automatically generated">
            <a:extLst>
              <a:ext uri="{FF2B5EF4-FFF2-40B4-BE49-F238E27FC236}">
                <a16:creationId xmlns:a16="http://schemas.microsoft.com/office/drawing/2014/main" id="{2D8A1E37-5CED-F8B8-615E-7450DF120AF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8638" y="1612438"/>
            <a:ext cx="4046490" cy="4046490"/>
          </a:xfrm>
          <a:prstGeom prst="rect">
            <a:avLst/>
          </a:prstGeom>
        </p:spPr>
      </p:pic>
    </p:spTree>
    <p:extLst>
      <p:ext uri="{BB962C8B-B14F-4D97-AF65-F5344CB8AC3E}">
        <p14:creationId xmlns:p14="http://schemas.microsoft.com/office/powerpoint/2010/main" val="341985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fontAlgn="base"/>
            <a:endParaRPr lang="en-US" sz="4000" dirty="0"/>
          </a:p>
          <a:p>
            <a:pPr algn="ctr" fontAlgn="base"/>
            <a:endParaRPr lang="en-US" sz="4000" dirty="0"/>
          </a:p>
          <a:p>
            <a:pPr algn="ctr" fontAlgn="base"/>
            <a:endParaRPr lang="en-US" sz="4000" dirty="0"/>
          </a:p>
          <a:p>
            <a:pPr algn="ctr" fontAlgn="base"/>
            <a:endParaRPr lang="en-US" sz="4000" dirty="0"/>
          </a:p>
          <a:p>
            <a:pPr algn="ctr" fontAlgn="base"/>
            <a:r>
              <a:rPr lang="en-US" sz="4000" dirty="0"/>
              <a:t>Reach out to your friends and to classmates </a:t>
            </a:r>
            <a:r>
              <a:rPr lang="en-US" sz="4000" b="1" dirty="0"/>
              <a:t>EVERYDAY</a:t>
            </a:r>
            <a:r>
              <a:rPr lang="en-US" sz="4000" dirty="0"/>
              <a:t> to make them feel valued, respected and accepted. </a:t>
            </a:r>
          </a:p>
        </p:txBody>
      </p:sp>
      <p:pic>
        <p:nvPicPr>
          <p:cNvPr id="2" name="Content Placeholder 4" descr="Text&#10;&#10;Description automatically generated">
            <a:extLst>
              <a:ext uri="{FF2B5EF4-FFF2-40B4-BE49-F238E27FC236}">
                <a16:creationId xmlns:a16="http://schemas.microsoft.com/office/drawing/2014/main" id="{9CB248C1-4D74-5E13-8C70-7189EBBB0B33}"/>
              </a:ext>
            </a:extLst>
          </p:cNvPr>
          <p:cNvPicPr>
            <a:picLocks noChangeAspect="1"/>
          </p:cNvPicPr>
          <p:nvPr/>
        </p:nvPicPr>
        <p:blipFill rotWithShape="1">
          <a:blip r:embed="rId4">
            <a:extLst>
              <a:ext uri="{28A0092B-C50C-407E-A947-70E740481C1C}">
                <a14:useLocalDpi xmlns:a14="http://schemas.microsoft.com/office/drawing/2010/main" val="0"/>
              </a:ext>
            </a:extLst>
          </a:blip>
          <a:srcRect t="6126" r="-2" b="3714"/>
          <a:stretch/>
        </p:blipFill>
        <p:spPr>
          <a:xfrm>
            <a:off x="3301479" y="1062423"/>
            <a:ext cx="5480225" cy="2581604"/>
          </a:xfrm>
          <a:prstGeom prst="rect">
            <a:avLst/>
          </a:prstGeom>
        </p:spPr>
      </p:pic>
    </p:spTree>
    <p:extLst>
      <p:ext uri="{BB962C8B-B14F-4D97-AF65-F5344CB8AC3E}">
        <p14:creationId xmlns:p14="http://schemas.microsoft.com/office/powerpoint/2010/main" val="429157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D462B-022E-4B46-AEDD-A60CFA4F0671}"/>
              </a:ext>
            </a:extLst>
          </p:cNvPr>
          <p:cNvSpPr>
            <a:spLocks noGrp="1"/>
          </p:cNvSpPr>
          <p:nvPr>
            <p:ph idx="1"/>
          </p:nvPr>
        </p:nvSpPr>
        <p:spPr>
          <a:xfrm>
            <a:off x="1905000" y="2962915"/>
            <a:ext cx="8382000" cy="3868504"/>
          </a:xfrm>
        </p:spPr>
        <p:txBody>
          <a:bodyPr vert="horz" wrap="square" lIns="91440" tIns="45720" rIns="91440" bIns="45720" rtlCol="0" anchor="t">
            <a:normAutofit fontScale="85000" lnSpcReduction="10000"/>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384954" indent="-384954" algn="l">
              <a:lnSpc>
                <a:spcPct val="120000"/>
              </a:lnSpc>
              <a:spcBef>
                <a:spcPts val="500"/>
              </a:spcBef>
              <a:buFont typeface="Arial" panose="020B0604020202020204" pitchFamily="34" charset="0"/>
              <a:buChar char="•"/>
            </a:pPr>
            <a:r>
              <a:rPr lang="en-US" sz="5333" dirty="0">
                <a:solidFill>
                  <a:schemeClr val="bg1"/>
                </a:solidFill>
              </a:rPr>
              <a:t>Decreasing their anxiety</a:t>
            </a:r>
          </a:p>
          <a:p>
            <a:pPr marL="384954" indent="-384954" algn="l">
              <a:lnSpc>
                <a:spcPct val="120000"/>
              </a:lnSpc>
              <a:spcBef>
                <a:spcPts val="500"/>
              </a:spcBef>
              <a:buFont typeface="Arial" panose="020B0604020202020204" pitchFamily="34" charset="0"/>
              <a:buChar char="•"/>
            </a:pPr>
            <a:r>
              <a:rPr lang="en-US" sz="5333" dirty="0">
                <a:solidFill>
                  <a:schemeClr val="bg1"/>
                </a:solidFill>
                <a:cs typeface="Calibri"/>
              </a:rPr>
              <a:t>Increasing their self-esteem</a:t>
            </a:r>
          </a:p>
          <a:p>
            <a:pPr marL="384954" indent="-384954">
              <a:lnSpc>
                <a:spcPct val="120000"/>
              </a:lnSpc>
              <a:spcBef>
                <a:spcPts val="500"/>
              </a:spcBef>
              <a:buFont typeface="Arial" panose="020B0604020202020204" pitchFamily="34" charset="0"/>
              <a:buChar char="•"/>
            </a:pPr>
            <a:r>
              <a:rPr lang="en-US" sz="5333" dirty="0">
                <a:solidFill>
                  <a:schemeClr val="bg1"/>
                </a:solidFill>
                <a:ea typeface="+mn-lt"/>
                <a:cs typeface="+mn-lt"/>
              </a:rPr>
              <a:t>Increasing their success in school</a:t>
            </a:r>
          </a:p>
          <a:p>
            <a:pPr marL="384954" indent="-384954">
              <a:lnSpc>
                <a:spcPct val="120000"/>
              </a:lnSpc>
              <a:spcBef>
                <a:spcPts val="500"/>
              </a:spcBef>
              <a:buFont typeface="Arial" panose="020B0604020202020204" pitchFamily="34" charset="0"/>
              <a:buChar char="•"/>
            </a:pPr>
            <a:r>
              <a:rPr lang="en-US" sz="5333" dirty="0">
                <a:solidFill>
                  <a:schemeClr val="bg1"/>
                </a:solidFill>
                <a:ea typeface="+mn-lt"/>
                <a:cs typeface="+mn-lt"/>
              </a:rPr>
              <a:t>Simply brightening their day</a:t>
            </a:r>
          </a:p>
          <a:p>
            <a:pPr>
              <a:lnSpc>
                <a:spcPct val="120000"/>
              </a:lnSpc>
              <a:spcBef>
                <a:spcPts val="500"/>
              </a:spcBef>
            </a:pPr>
            <a:endParaRPr lang="en-US" sz="11200" dirty="0">
              <a:ea typeface="+mn-lt"/>
              <a:cs typeface="+mn-lt"/>
            </a:endParaRPr>
          </a:p>
          <a:p>
            <a:pPr>
              <a:buFont typeface="Arial"/>
              <a:buChar char="•"/>
            </a:pPr>
            <a:endParaRPr lang="en-US" dirty="0">
              <a:ea typeface="+mn-lt"/>
              <a:cs typeface="+mn-lt"/>
            </a:endParaRPr>
          </a:p>
          <a:p>
            <a:endParaRPr lang="en-US" dirty="0">
              <a:solidFill>
                <a:srgbClr val="000000"/>
              </a:solidFill>
              <a:ea typeface="+mn-lt"/>
              <a:cs typeface="+mn-lt"/>
            </a:endParaRPr>
          </a:p>
        </p:txBody>
      </p:sp>
      <p:pic>
        <p:nvPicPr>
          <p:cNvPr id="2" name="Picture 1">
            <a:extLst>
              <a:ext uri="{FF2B5EF4-FFF2-40B4-BE49-F238E27FC236}">
                <a16:creationId xmlns:a16="http://schemas.microsoft.com/office/drawing/2014/main" id="{8E83AD62-545A-DF4E-835F-C7E9EA59E18F}"/>
              </a:ext>
            </a:extLst>
          </p:cNvPr>
          <p:cNvPicPr>
            <a:picLocks noChangeAspect="1"/>
          </p:cNvPicPr>
          <p:nvPr/>
        </p:nvPicPr>
        <p:blipFill>
          <a:blip r:embed="rId3"/>
          <a:stretch>
            <a:fillRect/>
          </a:stretch>
        </p:blipFill>
        <p:spPr>
          <a:xfrm>
            <a:off x="2413000" y="635000"/>
            <a:ext cx="7620000" cy="17674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4784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D462B-022E-4B46-AEDD-A60CFA4F0671}"/>
              </a:ext>
            </a:extLst>
          </p:cNvPr>
          <p:cNvSpPr>
            <a:spLocks noGrp="1"/>
          </p:cNvSpPr>
          <p:nvPr>
            <p:ph idx="1"/>
          </p:nvPr>
        </p:nvSpPr>
        <p:spPr>
          <a:xfrm>
            <a:off x="698500" y="2413000"/>
            <a:ext cx="11112500" cy="3948178"/>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marL="380985" indent="-380985">
              <a:lnSpc>
                <a:spcPct val="110000"/>
              </a:lnSpc>
              <a:spcAft>
                <a:spcPts val="1500"/>
              </a:spcAft>
              <a:buFont typeface="Arial" panose="020B0604020202020204" pitchFamily="34" charset="0"/>
              <a:buChar char="•"/>
            </a:pPr>
            <a:r>
              <a:rPr lang="en-US" sz="4833" dirty="0">
                <a:solidFill>
                  <a:schemeClr val="bg1"/>
                </a:solidFill>
              </a:rPr>
              <a:t>Increasing your confidence</a:t>
            </a:r>
            <a:endParaRPr lang="en-US" sz="4833" dirty="0">
              <a:solidFill>
                <a:schemeClr val="bg1"/>
              </a:solidFill>
              <a:cs typeface="Calibri"/>
            </a:endParaRPr>
          </a:p>
          <a:p>
            <a:pPr marL="380985" indent="-380985" rtl="0" fontAlgn="base">
              <a:lnSpc>
                <a:spcPct val="110000"/>
              </a:lnSpc>
              <a:spcAft>
                <a:spcPts val="1500"/>
              </a:spcAft>
              <a:buFont typeface="Arial" panose="020B0604020202020204" pitchFamily="34" charset="0"/>
              <a:buChar char="•"/>
            </a:pPr>
            <a:r>
              <a:rPr lang="en-US" sz="4833" dirty="0">
                <a:solidFill>
                  <a:schemeClr val="bg1"/>
                </a:solidFill>
              </a:rPr>
              <a:t>Increasing your problem-solving skills ​</a:t>
            </a:r>
          </a:p>
          <a:p>
            <a:pPr marL="380985" indent="-380985" rtl="0" fontAlgn="base">
              <a:lnSpc>
                <a:spcPct val="110000"/>
              </a:lnSpc>
              <a:spcAft>
                <a:spcPts val="1500"/>
              </a:spcAft>
              <a:buFont typeface="Arial" panose="020B0604020202020204" pitchFamily="34" charset="0"/>
              <a:buChar char="•"/>
            </a:pPr>
            <a:r>
              <a:rPr lang="en-US" sz="4833" dirty="0">
                <a:solidFill>
                  <a:schemeClr val="bg1"/>
                </a:solidFill>
              </a:rPr>
              <a:t>Increasing your ability to empathize​</a:t>
            </a:r>
          </a:p>
          <a:p>
            <a:pPr algn="ctr" rtl="0" fontAlgn="base">
              <a:lnSpc>
                <a:spcPct val="110000"/>
              </a:lnSpc>
              <a:spcAft>
                <a:spcPts val="1500"/>
              </a:spcAft>
            </a:pPr>
            <a:r>
              <a:rPr lang="en-US" sz="3600" dirty="0">
                <a:solidFill>
                  <a:schemeClr val="bg1"/>
                </a:solidFill>
              </a:rPr>
              <a:t>Let’s view a quick video about empathy. </a:t>
            </a:r>
          </a:p>
        </p:txBody>
      </p:sp>
      <p:pic>
        <p:nvPicPr>
          <p:cNvPr id="2" name="Picture 1">
            <a:extLst>
              <a:ext uri="{FF2B5EF4-FFF2-40B4-BE49-F238E27FC236}">
                <a16:creationId xmlns:a16="http://schemas.microsoft.com/office/drawing/2014/main" id="{6787CA58-3095-C04D-A104-1B01B13BAC46}"/>
              </a:ext>
            </a:extLst>
          </p:cNvPr>
          <p:cNvPicPr>
            <a:picLocks noChangeAspect="1"/>
          </p:cNvPicPr>
          <p:nvPr/>
        </p:nvPicPr>
        <p:blipFill>
          <a:blip r:embed="rId3"/>
          <a:stretch>
            <a:fillRect/>
          </a:stretch>
        </p:blipFill>
        <p:spPr>
          <a:xfrm>
            <a:off x="3937000" y="762000"/>
            <a:ext cx="4635500" cy="8149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734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ffer Empathy">
            <a:hlinkClick r:id="" action="ppaction://media"/>
            <a:extLst>
              <a:ext uri="{FF2B5EF4-FFF2-40B4-BE49-F238E27FC236}">
                <a16:creationId xmlns:a16="http://schemas.microsoft.com/office/drawing/2014/main" id="{56555E20-340F-D10E-D0AF-E23969EA2805}"/>
              </a:ext>
            </a:extLst>
          </p:cNvPr>
          <p:cNvPicPr>
            <a:picLocks noRot="1" noChangeAspect="1"/>
          </p:cNvPicPr>
          <p:nvPr>
            <a:videoFile r:link="rId1"/>
          </p:nvPr>
        </p:nvPicPr>
        <p:blipFill>
          <a:blip r:embed="rId4"/>
          <a:stretch>
            <a:fillRect/>
          </a:stretch>
        </p:blipFill>
        <p:spPr>
          <a:xfrm>
            <a:off x="1195318" y="468929"/>
            <a:ext cx="9801363" cy="5537770"/>
          </a:xfrm>
          <a:prstGeom prst="rect">
            <a:avLst/>
          </a:prstGeom>
          <a:ln w="38100">
            <a:solidFill>
              <a:schemeClr val="tx1"/>
            </a:solidFill>
          </a:ln>
        </p:spPr>
      </p:pic>
      <p:sp>
        <p:nvSpPr>
          <p:cNvPr id="3" name="TextBox 2">
            <a:extLst>
              <a:ext uri="{FF2B5EF4-FFF2-40B4-BE49-F238E27FC236}">
                <a16:creationId xmlns:a16="http://schemas.microsoft.com/office/drawing/2014/main" id="{9D87B18A-E662-DAC7-AF92-C3003832CBAB}"/>
              </a:ext>
            </a:extLst>
          </p:cNvPr>
          <p:cNvSpPr txBox="1"/>
          <p:nvPr/>
        </p:nvSpPr>
        <p:spPr>
          <a:xfrm>
            <a:off x="2085655" y="6169899"/>
            <a:ext cx="8640566" cy="369332"/>
          </a:xfrm>
          <a:prstGeom prst="rect">
            <a:avLst/>
          </a:prstGeom>
          <a:noFill/>
        </p:spPr>
        <p:txBody>
          <a:bodyPr wrap="square" rtlCol="0">
            <a:spAutoFit/>
          </a:bodyPr>
          <a:lstStyle/>
          <a:p>
            <a:r>
              <a:rPr lang="en-US" dirty="0"/>
              <a:t>If needed-video link: https://youtu.be/fFqIZP4Yb64?si=EVxKE__FyXKtRLot</a:t>
            </a:r>
          </a:p>
        </p:txBody>
      </p:sp>
    </p:spTree>
    <p:extLst>
      <p:ext uri="{BB962C8B-B14F-4D97-AF65-F5344CB8AC3E}">
        <p14:creationId xmlns:p14="http://schemas.microsoft.com/office/powerpoint/2010/main" val="418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D462B-022E-4B46-AEDD-A60CFA4F0671}"/>
              </a:ext>
            </a:extLst>
          </p:cNvPr>
          <p:cNvSpPr>
            <a:spLocks noGrp="1"/>
          </p:cNvSpPr>
          <p:nvPr>
            <p:ph idx="1"/>
          </p:nvPr>
        </p:nvSpPr>
        <p:spPr>
          <a:xfrm>
            <a:off x="539750" y="816557"/>
            <a:ext cx="11112500" cy="3948178"/>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lnSpc>
                <a:spcPct val="110000"/>
              </a:lnSpc>
              <a:spcAft>
                <a:spcPts val="1500"/>
              </a:spcAft>
            </a:pPr>
            <a:r>
              <a:rPr lang="en-US" sz="4000" dirty="0">
                <a:solidFill>
                  <a:schemeClr val="bg1"/>
                </a:solidFill>
              </a:rPr>
              <a:t>INTENTIONAL ACTS OF RESPECT:</a:t>
            </a:r>
          </a:p>
          <a:p>
            <a:pPr marL="380985" indent="-380985">
              <a:lnSpc>
                <a:spcPct val="110000"/>
              </a:lnSpc>
              <a:spcAft>
                <a:spcPts val="1500"/>
              </a:spcAft>
              <a:buFont typeface="Arial" panose="020B0604020202020204" pitchFamily="34" charset="0"/>
              <a:buChar char="•"/>
            </a:pPr>
            <a:r>
              <a:rPr lang="en-US" sz="3200" dirty="0">
                <a:solidFill>
                  <a:schemeClr val="bg1"/>
                </a:solidFill>
              </a:rPr>
              <a:t>When you show EMPATHY, you show RESPECT</a:t>
            </a:r>
          </a:p>
          <a:p>
            <a:pPr marL="380985" indent="-380985">
              <a:lnSpc>
                <a:spcPct val="110000"/>
              </a:lnSpc>
              <a:spcAft>
                <a:spcPts val="1500"/>
              </a:spcAft>
              <a:buFont typeface="Arial" panose="020B0604020202020204" pitchFamily="34" charset="0"/>
              <a:buChar char="•"/>
            </a:pPr>
            <a:r>
              <a:rPr lang="en-US" sz="3200" dirty="0">
                <a:solidFill>
                  <a:schemeClr val="bg1"/>
                </a:solidFill>
              </a:rPr>
              <a:t>Respect can mean many things to many people</a:t>
            </a:r>
          </a:p>
          <a:p>
            <a:pPr marL="380985" indent="-380985">
              <a:lnSpc>
                <a:spcPct val="110000"/>
              </a:lnSpc>
              <a:spcAft>
                <a:spcPts val="1500"/>
              </a:spcAft>
              <a:buFont typeface="Arial" panose="020B0604020202020204" pitchFamily="34" charset="0"/>
              <a:buChar char="•"/>
            </a:pPr>
            <a:r>
              <a:rPr lang="en-US" sz="3200" dirty="0" err="1">
                <a:solidFill>
                  <a:schemeClr val="bg1"/>
                </a:solidFill>
              </a:rPr>
              <a:t>Tthe</a:t>
            </a:r>
            <a:r>
              <a:rPr lang="en-US" sz="3200" dirty="0">
                <a:solidFill>
                  <a:schemeClr val="bg1"/>
                </a:solidFill>
              </a:rPr>
              <a:t> Oxford Dictionary defines it as “the consideration for the feelings, wishes, rights or traditions of others.”</a:t>
            </a:r>
          </a:p>
          <a:p>
            <a:pPr marL="380985" indent="-380985">
              <a:lnSpc>
                <a:spcPct val="110000"/>
              </a:lnSpc>
              <a:spcAft>
                <a:spcPts val="1500"/>
              </a:spcAft>
              <a:buFont typeface="Arial" panose="020B0604020202020204" pitchFamily="34" charset="0"/>
              <a:buChar char="•"/>
            </a:pPr>
            <a:r>
              <a:rPr lang="en-US" sz="3200" dirty="0">
                <a:solidFill>
                  <a:schemeClr val="bg1"/>
                </a:solidFill>
              </a:rPr>
              <a:t>What does respect look like here at FCMS?</a:t>
            </a:r>
          </a:p>
          <a:p>
            <a:pPr marL="380985" indent="-380985">
              <a:lnSpc>
                <a:spcPct val="110000"/>
              </a:lnSpc>
              <a:spcAft>
                <a:spcPts val="1500"/>
              </a:spcAft>
              <a:buFont typeface="Arial" panose="020B0604020202020204" pitchFamily="34" charset="0"/>
              <a:buChar char="•"/>
            </a:pPr>
            <a:r>
              <a:rPr lang="en-US" sz="3200" dirty="0">
                <a:solidFill>
                  <a:schemeClr val="bg1"/>
                </a:solidFill>
              </a:rPr>
              <a:t>How can we respect others?</a:t>
            </a:r>
            <a:endParaRPr lang="en-US" sz="2800" dirty="0">
              <a:solidFill>
                <a:schemeClr val="bg1"/>
              </a:solidFill>
            </a:endParaRPr>
          </a:p>
        </p:txBody>
      </p:sp>
    </p:spTree>
    <p:extLst>
      <p:ext uri="{BB962C8B-B14F-4D97-AF65-F5344CB8AC3E}">
        <p14:creationId xmlns:p14="http://schemas.microsoft.com/office/powerpoint/2010/main" val="258649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BD462B-022E-4B46-AEDD-A60CFA4F0671}"/>
              </a:ext>
            </a:extLst>
          </p:cNvPr>
          <p:cNvSpPr>
            <a:spLocks noGrp="1"/>
          </p:cNvSpPr>
          <p:nvPr>
            <p:ph idx="1"/>
          </p:nvPr>
        </p:nvSpPr>
        <p:spPr>
          <a:xfrm>
            <a:off x="539750" y="367983"/>
            <a:ext cx="11112500" cy="977737"/>
          </a:xfrm>
        </p:spPr>
        <p:txBody>
          <a:bodyPr vert="horz" wrap="square" lIns="91440" tIns="45720" rIns="91440" bIns="45720" rtlCol="0" anchor="t">
            <a:no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lnSpc>
                <a:spcPct val="110000"/>
              </a:lnSpc>
              <a:spcAft>
                <a:spcPts val="1500"/>
              </a:spcAft>
            </a:pPr>
            <a:r>
              <a:rPr lang="en-US" sz="5400" b="1" dirty="0">
                <a:solidFill>
                  <a:schemeClr val="bg1"/>
                </a:solidFill>
              </a:rPr>
              <a:t>LET’S MOVE AND MIX!</a:t>
            </a:r>
          </a:p>
        </p:txBody>
      </p:sp>
      <p:sp>
        <p:nvSpPr>
          <p:cNvPr id="4" name="TextBox 3">
            <a:extLst>
              <a:ext uri="{FF2B5EF4-FFF2-40B4-BE49-F238E27FC236}">
                <a16:creationId xmlns:a16="http://schemas.microsoft.com/office/drawing/2014/main" id="{D41A2675-E161-3AEC-017D-E53E14DF3661}"/>
              </a:ext>
            </a:extLst>
          </p:cNvPr>
          <p:cNvSpPr txBox="1"/>
          <p:nvPr/>
        </p:nvSpPr>
        <p:spPr>
          <a:xfrm>
            <a:off x="859766" y="1624923"/>
            <a:ext cx="4791375" cy="4893647"/>
          </a:xfrm>
          <a:prstGeom prst="rect">
            <a:avLst/>
          </a:prstGeom>
          <a:solidFill>
            <a:srgbClr val="00B0F0"/>
          </a:solidFill>
        </p:spPr>
        <p:txBody>
          <a:bodyPr wrap="square" rtlCol="0">
            <a:spAutoFit/>
          </a:bodyPr>
          <a:lstStyle/>
          <a:p>
            <a:r>
              <a:rPr lang="en-US" sz="4400" u="sng" dirty="0">
                <a:solidFill>
                  <a:schemeClr val="bg1"/>
                </a:solidFill>
                <a:latin typeface="Abadi" panose="020B0604020104020204" pitchFamily="34" charset="0"/>
              </a:rPr>
              <a:t>Option 1:</a:t>
            </a:r>
          </a:p>
          <a:p>
            <a:r>
              <a:rPr lang="en-US" sz="4400" dirty="0">
                <a:solidFill>
                  <a:schemeClr val="bg1"/>
                </a:solidFill>
                <a:latin typeface="Abadi" panose="020B0604020104020204" pitchFamily="34" charset="0"/>
              </a:rPr>
              <a:t>Act it Out Skits</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Use the next 2 slides</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4 Groups</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Act out scenarios provided </a:t>
            </a:r>
          </a:p>
          <a:p>
            <a:pPr marL="571500" indent="-571500">
              <a:buFont typeface="Arial" panose="020B0604020202020204" pitchFamily="34" charset="0"/>
              <a:buChar char="•"/>
            </a:pPr>
            <a:endParaRPr lang="en-US" sz="4400" dirty="0">
              <a:solidFill>
                <a:schemeClr val="bg1"/>
              </a:solidFill>
              <a:latin typeface="Abadi" panose="020B0604020104020204" pitchFamily="34" charset="0"/>
            </a:endParaRPr>
          </a:p>
        </p:txBody>
      </p:sp>
      <p:sp>
        <p:nvSpPr>
          <p:cNvPr id="5" name="TextBox 4">
            <a:extLst>
              <a:ext uri="{FF2B5EF4-FFF2-40B4-BE49-F238E27FC236}">
                <a16:creationId xmlns:a16="http://schemas.microsoft.com/office/drawing/2014/main" id="{C1728556-FFA2-8DCF-8837-12E45580D1DC}"/>
              </a:ext>
            </a:extLst>
          </p:cNvPr>
          <p:cNvSpPr txBox="1"/>
          <p:nvPr/>
        </p:nvSpPr>
        <p:spPr>
          <a:xfrm>
            <a:off x="6297284" y="1624923"/>
            <a:ext cx="5034952" cy="4770537"/>
          </a:xfrm>
          <a:prstGeom prst="rect">
            <a:avLst/>
          </a:prstGeom>
          <a:solidFill>
            <a:srgbClr val="00B0F0"/>
          </a:solidFill>
        </p:spPr>
        <p:txBody>
          <a:bodyPr wrap="square" rtlCol="0">
            <a:spAutoFit/>
          </a:bodyPr>
          <a:lstStyle/>
          <a:p>
            <a:r>
              <a:rPr lang="en-US" sz="4400" u="sng" dirty="0">
                <a:solidFill>
                  <a:schemeClr val="bg1"/>
                </a:solidFill>
                <a:latin typeface="Abadi" panose="020B0604020104020204" pitchFamily="34" charset="0"/>
              </a:rPr>
              <a:t>Option 2:</a:t>
            </a:r>
          </a:p>
          <a:p>
            <a:r>
              <a:rPr lang="en-US" sz="4400" dirty="0">
                <a:solidFill>
                  <a:schemeClr val="bg1"/>
                </a:solidFill>
                <a:latin typeface="Abadi" panose="020B0604020104020204" pitchFamily="34" charset="0"/>
              </a:rPr>
              <a:t>Yes/No/Maybe</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Skip the next 2 slides to activity</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Split room into Yes/No/Maybe sides</a:t>
            </a:r>
          </a:p>
          <a:p>
            <a:pPr marL="571500" indent="-571500">
              <a:buFont typeface="Arial" panose="020B0604020202020204" pitchFamily="34" charset="0"/>
              <a:buChar char="•"/>
            </a:pPr>
            <a:r>
              <a:rPr lang="en-US" sz="3600" dirty="0">
                <a:solidFill>
                  <a:schemeClr val="bg1"/>
                </a:solidFill>
                <a:latin typeface="Abadi" panose="020B0604020104020204" pitchFamily="34" charset="0"/>
              </a:rPr>
              <a:t>Students move to area they agree with</a:t>
            </a:r>
            <a:endParaRPr lang="en-US" sz="4400" dirty="0">
              <a:solidFill>
                <a:schemeClr val="bg1"/>
              </a:solidFill>
              <a:latin typeface="Abadi" panose="020B0604020104020204" pitchFamily="34" charset="0"/>
            </a:endParaRPr>
          </a:p>
        </p:txBody>
      </p:sp>
    </p:spTree>
    <p:extLst>
      <p:ext uri="{BB962C8B-B14F-4D97-AF65-F5344CB8AC3E}">
        <p14:creationId xmlns:p14="http://schemas.microsoft.com/office/powerpoint/2010/main" val="218449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fontScale="85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dirty="0"/>
              <a:t>Respect Role Play: What would you do if you saw this happen? *Scenarios on next slide</a:t>
            </a:r>
          </a:p>
          <a:p>
            <a:r>
              <a:rPr lang="en-US" dirty="0"/>
              <a:t> </a:t>
            </a:r>
          </a:p>
          <a:p>
            <a:r>
              <a:rPr lang="en-US" dirty="0"/>
              <a:t>Assign students to work in 4 groups to act out the following skits/scenarios. </a:t>
            </a:r>
          </a:p>
          <a:p>
            <a:endParaRPr lang="en-US" dirty="0"/>
          </a:p>
          <a:p>
            <a:r>
              <a:rPr lang="en-US" dirty="0"/>
              <a:t>Show the WRONG WAY to handle the situation and then the RIGHT WAY so that they demonstrate respect, empathy, and appropriate social behavior. </a:t>
            </a:r>
          </a:p>
        </p:txBody>
      </p:sp>
      <p:sp>
        <p:nvSpPr>
          <p:cNvPr id="13" name="Rectangle 12">
            <a:extLst>
              <a:ext uri="{FF2B5EF4-FFF2-40B4-BE49-F238E27FC236}">
                <a16:creationId xmlns:a16="http://schemas.microsoft.com/office/drawing/2014/main" id="{E78D9F72-19BF-4496-9DA2-CDA8EDF12288}"/>
              </a:ext>
            </a:extLst>
          </p:cNvPr>
          <p:cNvSpPr/>
          <p:nvPr/>
        </p:nvSpPr>
        <p:spPr>
          <a:xfrm>
            <a:off x="2382750" y="216701"/>
            <a:ext cx="7396002" cy="769441"/>
          </a:xfrm>
          <a:prstGeom prst="rect">
            <a:avLst/>
          </a:prstGeom>
          <a:solidFill>
            <a:schemeClr val="accent5">
              <a:lumMod val="75000"/>
            </a:schemeClr>
          </a:solidFill>
        </p:spPr>
        <p:txBody>
          <a:bodyPr wrap="square" lIns="91440" tIns="45720" rIns="91440" bIns="45720">
            <a:spAutoFit/>
          </a:bodyPr>
          <a:lstStyle/>
          <a:p>
            <a:r>
              <a:rPr lang="en-US" sz="4400" b="1" dirty="0">
                <a:solidFill>
                  <a:schemeClr val="bg1"/>
                </a:solidFill>
              </a:rPr>
              <a:t>Let’s Act: Role Play/Skits</a:t>
            </a:r>
          </a:p>
        </p:txBody>
      </p:sp>
    </p:spTree>
    <p:extLst>
      <p:ext uri="{BB962C8B-B14F-4D97-AF65-F5344CB8AC3E}">
        <p14:creationId xmlns:p14="http://schemas.microsoft.com/office/powerpoint/2010/main" val="4270580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fontScale="55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dirty="0"/>
              <a:t>You walk onto the bus and ask two different students if you can sit with them. They both say “no” and slide over to the far end of the seat so you don’t even have a chance to sit down.</a:t>
            </a:r>
          </a:p>
          <a:p>
            <a:endParaRPr lang="en-US" dirty="0"/>
          </a:p>
          <a:p>
            <a:r>
              <a:rPr lang="en-US" dirty="0"/>
              <a:t>You and your friend are having a nice time eating pizza and telling stories at lunch. Another student walks up to your table and asks to sit with you. You are ready to say “sure,” but your friend says “no, this seat is taken.” You know that’s a lie.</a:t>
            </a:r>
          </a:p>
          <a:p>
            <a:endParaRPr lang="en-US" dirty="0"/>
          </a:p>
          <a:p>
            <a:r>
              <a:rPr lang="en-US" dirty="0"/>
              <a:t>You raised your hand at least three times to answer the teacher’s questions about how to solve a math problem. But you couldn’t believe it, the teacher never called on you or even looked your way!</a:t>
            </a:r>
          </a:p>
          <a:p>
            <a:endParaRPr lang="en-US" dirty="0"/>
          </a:p>
          <a:p>
            <a:r>
              <a:rPr lang="en-US" dirty="0"/>
              <a:t>A student walked past your desk during free time as you were drawing a picture in your journal. She paused, laughed, and scribbled all over your picture.</a:t>
            </a:r>
          </a:p>
        </p:txBody>
      </p:sp>
      <p:sp>
        <p:nvSpPr>
          <p:cNvPr id="9" name="Rectangle 8">
            <a:extLst>
              <a:ext uri="{FF2B5EF4-FFF2-40B4-BE49-F238E27FC236}">
                <a16:creationId xmlns:a16="http://schemas.microsoft.com/office/drawing/2014/main" id="{A2D39AF8-8470-4297-9A66-E7566EFBCEBC}"/>
              </a:ext>
            </a:extLst>
          </p:cNvPr>
          <p:cNvSpPr/>
          <p:nvPr/>
        </p:nvSpPr>
        <p:spPr>
          <a:xfrm>
            <a:off x="3126480" y="240493"/>
            <a:ext cx="5908541" cy="769441"/>
          </a:xfrm>
          <a:prstGeom prst="rect">
            <a:avLst/>
          </a:prstGeom>
          <a:solidFill>
            <a:schemeClr val="accent5">
              <a:lumMod val="75000"/>
            </a:schemeClr>
          </a:solidFill>
        </p:spPr>
        <p:txBody>
          <a:bodyPr wrap="none" lIns="91440" tIns="45720" rIns="91440" bIns="45720">
            <a:spAutoFit/>
          </a:bodyPr>
          <a:lstStyle/>
          <a:p>
            <a:r>
              <a:rPr lang="en-US" sz="4400" b="1" dirty="0">
                <a:solidFill>
                  <a:schemeClr val="bg1"/>
                </a:solidFill>
              </a:rPr>
              <a:t>Let’s Act: Role Play/Skits</a:t>
            </a:r>
          </a:p>
        </p:txBody>
      </p:sp>
    </p:spTree>
    <p:extLst>
      <p:ext uri="{BB962C8B-B14F-4D97-AF65-F5344CB8AC3E}">
        <p14:creationId xmlns:p14="http://schemas.microsoft.com/office/powerpoint/2010/main" val="2614709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fontScale="625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5100" b="1" dirty="0"/>
              <a:t>Instructions:</a:t>
            </a:r>
          </a:p>
          <a:p>
            <a:endParaRPr lang="en-US" dirty="0"/>
          </a:p>
          <a:p>
            <a:r>
              <a:rPr lang="en-US" dirty="0"/>
              <a:t>Designate one side of the room as “Yes,” the opposite side as “No,” and the center as “Maybe.” </a:t>
            </a:r>
          </a:p>
          <a:p>
            <a:endParaRPr lang="en-US" dirty="0"/>
          </a:p>
          <a:p>
            <a:r>
              <a:rPr lang="en-US" dirty="0"/>
              <a:t>Students: Pay attention to the statement. Move to the side/space in the room that corresponds with how they feel about the statements read. </a:t>
            </a:r>
          </a:p>
          <a:p>
            <a:endParaRPr lang="en-US" dirty="0"/>
          </a:p>
          <a:p>
            <a:r>
              <a:rPr lang="en-US" dirty="0"/>
              <a:t>Variation (less movement): Ask students to write the words separately (YES-NO-MAYBE) on 3 index cards or scrap paper and when prompts are read aloud, students hold up the card that applies to the scenario. Or, use a thumbs-up, thumbs-down, or sideways thumb to share their opinions.</a:t>
            </a:r>
          </a:p>
        </p:txBody>
      </p:sp>
      <p:sp>
        <p:nvSpPr>
          <p:cNvPr id="9" name="Rectangle 8">
            <a:extLst>
              <a:ext uri="{FF2B5EF4-FFF2-40B4-BE49-F238E27FC236}">
                <a16:creationId xmlns:a16="http://schemas.microsoft.com/office/drawing/2014/main" id="{8A33F87D-AA05-437F-B527-C8E488194356}"/>
              </a:ext>
            </a:extLst>
          </p:cNvPr>
          <p:cNvSpPr/>
          <p:nvPr/>
        </p:nvSpPr>
        <p:spPr>
          <a:xfrm>
            <a:off x="297982" y="214248"/>
            <a:ext cx="11225894" cy="769441"/>
          </a:xfrm>
          <a:prstGeom prst="rect">
            <a:avLst/>
          </a:prstGeom>
          <a:solidFill>
            <a:schemeClr val="accent5">
              <a:lumMod val="75000"/>
            </a:schemeClr>
          </a:solidFill>
        </p:spPr>
        <p:txBody>
          <a:bodyPr wrap="none" lIns="91440" tIns="45720" rIns="91440" bIns="45720">
            <a:spAutoFit/>
          </a:bodyPr>
          <a:lstStyle/>
          <a:p>
            <a:r>
              <a:rPr lang="en-US" sz="4400" b="1" dirty="0">
                <a:solidFill>
                  <a:schemeClr val="bg1"/>
                </a:solidFill>
              </a:rPr>
              <a:t>Let’s GET MOVING! Yes-No-Maybe Activity</a:t>
            </a:r>
          </a:p>
        </p:txBody>
      </p:sp>
    </p:spTree>
    <p:extLst>
      <p:ext uri="{BB962C8B-B14F-4D97-AF65-F5344CB8AC3E}">
        <p14:creationId xmlns:p14="http://schemas.microsoft.com/office/powerpoint/2010/main" val="360742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fontScale="775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dirty="0"/>
              <a:t>“I can speak 2 or more languages.”</a:t>
            </a:r>
          </a:p>
          <a:p>
            <a:pPr marL="571500" indent="-571500">
              <a:buFont typeface="Arial" panose="020B0604020202020204" pitchFamily="34" charset="0"/>
              <a:buChar char="•"/>
            </a:pPr>
            <a:r>
              <a:rPr lang="en-US" dirty="0"/>
              <a:t>“I love spicy foods.”</a:t>
            </a:r>
          </a:p>
          <a:p>
            <a:pPr marL="571500" indent="-571500">
              <a:buFont typeface="Arial" panose="020B0604020202020204" pitchFamily="34" charset="0"/>
              <a:buChar char="•"/>
            </a:pPr>
            <a:r>
              <a:rPr lang="en-US" dirty="0"/>
              <a:t>“In my free time I’m riding my bike.”</a:t>
            </a:r>
          </a:p>
          <a:p>
            <a:pPr marL="571500" indent="-571500">
              <a:buFont typeface="Arial" panose="020B0604020202020204" pitchFamily="34" charset="0"/>
              <a:buChar char="•"/>
            </a:pPr>
            <a:r>
              <a:rPr lang="en-US" dirty="0"/>
              <a:t>“I make really good chocolate chip cookies.”</a:t>
            </a:r>
          </a:p>
          <a:p>
            <a:pPr marL="571500" indent="-571500">
              <a:buFont typeface="Arial" panose="020B0604020202020204" pitchFamily="34" charset="0"/>
              <a:buChar char="•"/>
            </a:pPr>
            <a:r>
              <a:rPr lang="en-US" dirty="0"/>
              <a:t>“I babysit my younger sister/brother/cousin at least once a week.”</a:t>
            </a:r>
          </a:p>
          <a:p>
            <a:pPr marL="571500" indent="-571500">
              <a:buFont typeface="Arial" panose="020B0604020202020204" pitchFamily="34" charset="0"/>
              <a:buChar char="•"/>
            </a:pPr>
            <a:r>
              <a:rPr lang="en-US" dirty="0"/>
              <a:t>“I’m a huge Marvel fan”</a:t>
            </a:r>
          </a:p>
          <a:p>
            <a:pPr marL="571500" indent="-571500">
              <a:buFont typeface="Arial" panose="020B0604020202020204" pitchFamily="34" charset="0"/>
              <a:buChar char="•"/>
            </a:pPr>
            <a:r>
              <a:rPr lang="en-US" dirty="0"/>
              <a:t> “I love wearing slides to school.”</a:t>
            </a:r>
          </a:p>
          <a:p>
            <a:pPr marL="571500" indent="-571500">
              <a:buFont typeface="Arial" panose="020B0604020202020204" pitchFamily="34" charset="0"/>
              <a:buChar char="•"/>
            </a:pPr>
            <a:r>
              <a:rPr lang="en-US" dirty="0"/>
              <a:t> “I enjoy fishing.”</a:t>
            </a:r>
          </a:p>
          <a:p>
            <a:pPr marL="571500" indent="-571500">
              <a:buFont typeface="Arial" panose="020B0604020202020204" pitchFamily="34" charset="0"/>
              <a:buChar char="•"/>
            </a:pPr>
            <a:r>
              <a:rPr lang="en-US" dirty="0"/>
              <a:t> “Last Halloween I dressed up as a superhero.”</a:t>
            </a:r>
          </a:p>
          <a:p>
            <a:pPr marL="571500" indent="-571500">
              <a:buFont typeface="Arial" panose="020B0604020202020204" pitchFamily="34" charset="0"/>
              <a:buChar char="•"/>
            </a:pPr>
            <a:r>
              <a:rPr lang="en-US" dirty="0"/>
              <a:t>“I eat ranch dressing on pizza.”</a:t>
            </a:r>
          </a:p>
        </p:txBody>
      </p:sp>
      <p:sp>
        <p:nvSpPr>
          <p:cNvPr id="13" name="Rectangle 12">
            <a:extLst>
              <a:ext uri="{FF2B5EF4-FFF2-40B4-BE49-F238E27FC236}">
                <a16:creationId xmlns:a16="http://schemas.microsoft.com/office/drawing/2014/main" id="{6760E80D-94D0-4C42-A484-F71BB6FA32F9}"/>
              </a:ext>
            </a:extLst>
          </p:cNvPr>
          <p:cNvSpPr/>
          <p:nvPr/>
        </p:nvSpPr>
        <p:spPr>
          <a:xfrm>
            <a:off x="297982" y="214248"/>
            <a:ext cx="11565538" cy="769441"/>
          </a:xfrm>
          <a:prstGeom prst="rect">
            <a:avLst/>
          </a:prstGeom>
          <a:solidFill>
            <a:schemeClr val="accent5">
              <a:lumMod val="75000"/>
            </a:schemeClr>
          </a:solidFill>
        </p:spPr>
        <p:txBody>
          <a:bodyPr wrap="none" lIns="91440" tIns="45720" rIns="91440" bIns="45720">
            <a:spAutoFit/>
          </a:bodyPr>
          <a:lstStyle/>
          <a:p>
            <a:r>
              <a:rPr lang="en-US" sz="4400" b="1" dirty="0">
                <a:solidFill>
                  <a:schemeClr val="bg1"/>
                </a:solidFill>
              </a:rPr>
              <a:t>Let’s GET MOVING Again! Yes-No-Maybe Activity</a:t>
            </a:r>
          </a:p>
        </p:txBody>
      </p:sp>
    </p:spTree>
    <p:extLst>
      <p:ext uri="{BB962C8B-B14F-4D97-AF65-F5344CB8AC3E}">
        <p14:creationId xmlns:p14="http://schemas.microsoft.com/office/powerpoint/2010/main" val="1762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17084" y="488485"/>
            <a:ext cx="9357832" cy="1051570"/>
          </a:xfrm>
          <a:prstGeom prst="rect">
            <a:avLst/>
          </a:prstGeom>
        </p:spPr>
        <p:txBody>
          <a:bodyPr lIns="0" tIns="0" rIns="0" bIns="0" rtlCol="0" anchor="t">
            <a:spAutoFit/>
          </a:bodyPr>
          <a:lstStyle/>
          <a:p>
            <a:pPr algn="ctr">
              <a:lnSpc>
                <a:spcPts val="8177"/>
              </a:lnSpc>
            </a:pPr>
            <a:r>
              <a:rPr lang="en-US" sz="8177" dirty="0">
                <a:solidFill>
                  <a:srgbClr val="FFFFFF"/>
                </a:solidFill>
                <a:latin typeface="Dosis Ultra-Bold"/>
              </a:rPr>
              <a:t>Start With Hello:</a:t>
            </a:r>
          </a:p>
        </p:txBody>
      </p:sp>
      <p:sp>
        <p:nvSpPr>
          <p:cNvPr id="3" name="TextBox 3"/>
          <p:cNvSpPr txBox="1"/>
          <p:nvPr/>
        </p:nvSpPr>
        <p:spPr>
          <a:xfrm>
            <a:off x="424743" y="1540055"/>
            <a:ext cx="6458003" cy="4408899"/>
          </a:xfrm>
          <a:prstGeom prst="rect">
            <a:avLst/>
          </a:prstGeom>
        </p:spPr>
        <p:txBody>
          <a:bodyPr wrap="square" lIns="0" tIns="0" rIns="0" bIns="0" rtlCol="0" anchor="t">
            <a:spAutoFit/>
          </a:bodyPr>
          <a:lstStyle/>
          <a:p>
            <a:pPr algn="ctr">
              <a:lnSpc>
                <a:spcPts val="5720"/>
              </a:lnSpc>
            </a:pPr>
            <a:r>
              <a:rPr lang="en-US" sz="3600" b="1" spc="515" dirty="0">
                <a:solidFill>
                  <a:srgbClr val="FFFFFF"/>
                </a:solidFill>
                <a:latin typeface="Abadi" panose="020B0604020104020204" pitchFamily="34" charset="0"/>
              </a:rPr>
              <a:t>Remember to wear GREEN on Friday!</a:t>
            </a:r>
            <a:endParaRPr lang="en-US" sz="4400" b="1" spc="515" dirty="0">
              <a:solidFill>
                <a:srgbClr val="FFFFFF"/>
              </a:solidFill>
              <a:latin typeface="Abadi" panose="020B0604020104020204" pitchFamily="34" charset="0"/>
            </a:endParaRPr>
          </a:p>
          <a:p>
            <a:pPr>
              <a:lnSpc>
                <a:spcPts val="5720"/>
              </a:lnSpc>
            </a:pPr>
            <a:r>
              <a:rPr lang="en-US" sz="2400" b="1" u="sng" spc="515" dirty="0">
                <a:solidFill>
                  <a:srgbClr val="FFFFFF"/>
                </a:solidFill>
                <a:latin typeface="Abadi" panose="020B0604020104020204" pitchFamily="34" charset="0"/>
              </a:rPr>
              <a:t>Closing activities:</a:t>
            </a:r>
          </a:p>
          <a:p>
            <a:r>
              <a:rPr lang="en-US" sz="2400" b="1" spc="515" dirty="0">
                <a:solidFill>
                  <a:srgbClr val="FFFFFF"/>
                </a:solidFill>
                <a:latin typeface="Abadi" panose="020B0604020104020204" pitchFamily="34" charset="0"/>
              </a:rPr>
              <a:t>1.Video on next slide!</a:t>
            </a:r>
          </a:p>
          <a:p>
            <a:endParaRPr lang="en-US" sz="2400" b="1" spc="515" dirty="0">
              <a:solidFill>
                <a:srgbClr val="FFFFFF"/>
              </a:solidFill>
              <a:latin typeface="Abadi" panose="020B0604020104020204" pitchFamily="34" charset="0"/>
            </a:endParaRPr>
          </a:p>
          <a:p>
            <a:r>
              <a:rPr lang="en-US" sz="2400" b="1" spc="515" dirty="0">
                <a:solidFill>
                  <a:srgbClr val="FFFFFF"/>
                </a:solidFill>
                <a:latin typeface="Abadi" panose="020B0604020104020204" pitchFamily="34" charset="0"/>
              </a:rPr>
              <a:t>2.Make a small poster about Start With Hello and tape it in the hallway by your classroom door.  </a:t>
            </a:r>
          </a:p>
        </p:txBody>
      </p:sp>
      <p:pic>
        <p:nvPicPr>
          <p:cNvPr id="2050" name="Picture 2" descr="Image preview">
            <a:extLst>
              <a:ext uri="{FF2B5EF4-FFF2-40B4-BE49-F238E27FC236}">
                <a16:creationId xmlns:a16="http://schemas.microsoft.com/office/drawing/2014/main" id="{7A8A569E-1EE0-4031-6A48-2D5F61A0B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529" y="1584220"/>
            <a:ext cx="4946945" cy="494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1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gn="ctr"/>
            <a:r>
              <a:rPr lang="en-US" sz="2800" b="1" dirty="0"/>
              <a:t>Review: Why is Start With Hello important?</a:t>
            </a:r>
            <a:endParaRPr lang="en-US" sz="2800" b="1" dirty="0">
              <a:cs typeface="Calibri"/>
            </a:endParaRPr>
          </a:p>
          <a:p>
            <a:pPr marL="171450" indent="-171450">
              <a:buFont typeface="Arial"/>
              <a:buChar char="•"/>
            </a:pPr>
            <a:endParaRPr lang="en-US" sz="2800" dirty="0"/>
          </a:p>
          <a:p>
            <a:pPr marL="171450" indent="-171450">
              <a:buFont typeface="Arial"/>
              <a:buChar char="•"/>
            </a:pPr>
            <a:r>
              <a:rPr lang="en-US" sz="2800" dirty="0"/>
              <a:t>Loneliness and social isolation are all to common for students </a:t>
            </a:r>
          </a:p>
          <a:p>
            <a:pPr marL="171450" indent="-171450">
              <a:buFont typeface="Arial"/>
              <a:buChar char="•"/>
            </a:pPr>
            <a:endParaRPr lang="en-US" sz="2800" dirty="0"/>
          </a:p>
          <a:p>
            <a:pPr marL="171450" indent="-171450">
              <a:buFont typeface="Arial"/>
              <a:buChar char="•"/>
            </a:pPr>
            <a:r>
              <a:rPr lang="en-US" sz="2800" dirty="0"/>
              <a:t>70% of adolescents experience loneliness. </a:t>
            </a:r>
            <a:endParaRPr lang="en-US" sz="2800" dirty="0">
              <a:cs typeface="Calibri"/>
            </a:endParaRPr>
          </a:p>
          <a:p>
            <a:pPr lvl="0"/>
            <a:endParaRPr lang="en-US" sz="2800" dirty="0"/>
          </a:p>
          <a:p>
            <a:pPr marL="171450" lvl="0" indent="-171450">
              <a:buFont typeface="Arial"/>
              <a:buChar char="•"/>
            </a:pPr>
            <a:r>
              <a:rPr lang="en-US" sz="2800" dirty="0"/>
              <a:t>When we feel lonely or socially isolated, we need positive relationships in our life...just like we need to eat when we are hungry; or need to drink when we are thirsty.</a:t>
            </a:r>
          </a:p>
          <a:p>
            <a:pPr lvl="0"/>
            <a:endParaRPr lang="en-US" sz="2800" dirty="0"/>
          </a:p>
        </p:txBody>
      </p:sp>
    </p:spTree>
    <p:extLst>
      <p:ext uri="{BB962C8B-B14F-4D97-AF65-F5344CB8AC3E}">
        <p14:creationId xmlns:p14="http://schemas.microsoft.com/office/powerpoint/2010/main" val="447412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87B18A-E662-DAC7-AF92-C3003832CBAB}"/>
              </a:ext>
            </a:extLst>
          </p:cNvPr>
          <p:cNvSpPr txBox="1"/>
          <p:nvPr/>
        </p:nvSpPr>
        <p:spPr>
          <a:xfrm>
            <a:off x="2085655" y="6169899"/>
            <a:ext cx="8640566" cy="369332"/>
          </a:xfrm>
          <a:prstGeom prst="rect">
            <a:avLst/>
          </a:prstGeom>
          <a:noFill/>
        </p:spPr>
        <p:txBody>
          <a:bodyPr wrap="square" rtlCol="0">
            <a:spAutoFit/>
          </a:bodyPr>
          <a:lstStyle/>
          <a:p>
            <a:r>
              <a:rPr lang="en-US" dirty="0"/>
              <a:t>If needed-video </a:t>
            </a:r>
            <a:r>
              <a:rPr lang="en-US" dirty="0" err="1"/>
              <a:t>link:https</a:t>
            </a:r>
            <a:r>
              <a:rPr lang="en-US" dirty="0"/>
              <a:t>://youtu.be/</a:t>
            </a:r>
            <a:r>
              <a:rPr lang="en-US" dirty="0" err="1"/>
              <a:t>mTsvSAItPqA?si</a:t>
            </a:r>
            <a:r>
              <a:rPr lang="en-US" dirty="0"/>
              <a:t>=L6D5OLEQGYdvVSLY</a:t>
            </a:r>
          </a:p>
        </p:txBody>
      </p:sp>
      <p:pic>
        <p:nvPicPr>
          <p:cNvPr id="4" name="Online Media 3" title="How You Treat People Is Who You Are! (Kindness Motivational Video)">
            <a:hlinkClick r:id="" action="ppaction://media"/>
            <a:extLst>
              <a:ext uri="{FF2B5EF4-FFF2-40B4-BE49-F238E27FC236}">
                <a16:creationId xmlns:a16="http://schemas.microsoft.com/office/drawing/2014/main" id="{102E9CDF-97DF-F102-6083-5FF6392B9E32}"/>
              </a:ext>
            </a:extLst>
          </p:cNvPr>
          <p:cNvPicPr>
            <a:picLocks noRot="1" noChangeAspect="1"/>
          </p:cNvPicPr>
          <p:nvPr>
            <a:videoFile r:link="rId1"/>
          </p:nvPr>
        </p:nvPicPr>
        <p:blipFill>
          <a:blip r:embed="rId4"/>
          <a:stretch>
            <a:fillRect/>
          </a:stretch>
        </p:blipFill>
        <p:spPr>
          <a:xfrm>
            <a:off x="1295570" y="524252"/>
            <a:ext cx="9600859" cy="5424485"/>
          </a:xfrm>
          <a:prstGeom prst="rect">
            <a:avLst/>
          </a:prstGeom>
          <a:ln w="57150">
            <a:solidFill>
              <a:schemeClr val="tx1"/>
            </a:solidFill>
          </a:ln>
        </p:spPr>
      </p:pic>
    </p:spTree>
    <p:extLst>
      <p:ext uri="{BB962C8B-B14F-4D97-AF65-F5344CB8AC3E}">
        <p14:creationId xmlns:p14="http://schemas.microsoft.com/office/powerpoint/2010/main" val="41304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F3243-F842-EC41-8060-CCB184409750}"/>
              </a:ext>
            </a:extLst>
          </p:cNvPr>
          <p:cNvPicPr>
            <a:picLocks noChangeAspect="1"/>
          </p:cNvPicPr>
          <p:nvPr/>
        </p:nvPicPr>
        <p:blipFill>
          <a:blip r:embed="rId3"/>
          <a:stretch>
            <a:fillRect/>
          </a:stretch>
        </p:blipFill>
        <p:spPr>
          <a:xfrm>
            <a:off x="8601705" y="2158804"/>
            <a:ext cx="3067404" cy="2988550"/>
          </a:xfrm>
          <a:prstGeom prst="rect">
            <a:avLst/>
          </a:prstGeom>
        </p:spPr>
      </p:pic>
      <p:pic>
        <p:nvPicPr>
          <p:cNvPr id="9" name="Picture 8">
            <a:extLst>
              <a:ext uri="{FF2B5EF4-FFF2-40B4-BE49-F238E27FC236}">
                <a16:creationId xmlns:a16="http://schemas.microsoft.com/office/drawing/2014/main" id="{B755241E-61A9-0042-98F6-ACCEF782F3B7}"/>
              </a:ext>
            </a:extLst>
          </p:cNvPr>
          <p:cNvPicPr>
            <a:picLocks noChangeAspect="1"/>
          </p:cNvPicPr>
          <p:nvPr/>
        </p:nvPicPr>
        <p:blipFill>
          <a:blip r:embed="rId4"/>
          <a:stretch>
            <a:fillRect/>
          </a:stretch>
        </p:blipFill>
        <p:spPr>
          <a:xfrm>
            <a:off x="687917" y="5842000"/>
            <a:ext cx="10816167" cy="370417"/>
          </a:xfrm>
          <a:prstGeom prst="rect">
            <a:avLst/>
          </a:prstGeom>
        </p:spPr>
      </p:pic>
      <p:sp>
        <p:nvSpPr>
          <p:cNvPr id="2" name="TextBox 1">
            <a:extLst>
              <a:ext uri="{FF2B5EF4-FFF2-40B4-BE49-F238E27FC236}">
                <a16:creationId xmlns:a16="http://schemas.microsoft.com/office/drawing/2014/main" id="{8CA4A4AD-7B32-4DA0-9D22-F851F2A7444B}"/>
              </a:ext>
            </a:extLst>
          </p:cNvPr>
          <p:cNvSpPr txBox="1"/>
          <p:nvPr/>
        </p:nvSpPr>
        <p:spPr>
          <a:xfrm>
            <a:off x="280208" y="1211065"/>
            <a:ext cx="9855199" cy="2677656"/>
          </a:xfrm>
          <a:prstGeom prst="rect">
            <a:avLst/>
          </a:prstGeom>
          <a:noFill/>
        </p:spPr>
        <p:txBody>
          <a:bodyPr wrap="square" rtlCol="0">
            <a:spAutoFit/>
          </a:bodyPr>
          <a:lstStyle/>
          <a:p>
            <a:pPr marL="514350" indent="-514350">
              <a:buFont typeface="+mj-lt"/>
              <a:buAutoNum type="arabicPeriod"/>
            </a:pPr>
            <a:r>
              <a:rPr lang="en-US" sz="2800" dirty="0"/>
              <a:t>Create a “Start With Hello” Poster or small flyers on computer or scratch paper to post outside of classroom. </a:t>
            </a:r>
          </a:p>
          <a:p>
            <a:pPr marL="514350" indent="-514350">
              <a:buFont typeface="+mj-lt"/>
              <a:buAutoNum type="arabicPeriod"/>
            </a:pPr>
            <a:r>
              <a:rPr lang="en-US" sz="2800" dirty="0"/>
              <a:t>Send pictures to </a:t>
            </a:r>
            <a:r>
              <a:rPr lang="en-US" sz="2800" dirty="0">
                <a:hlinkClick r:id="rId5"/>
              </a:rPr>
              <a:t>Tracy.Kelly@fortbendisd.com</a:t>
            </a:r>
            <a:r>
              <a:rPr lang="en-US" sz="2800" dirty="0"/>
              <a:t> and </a:t>
            </a:r>
            <a:r>
              <a:rPr lang="en-US" sz="2800" dirty="0">
                <a:hlinkClick r:id="rId6"/>
              </a:rPr>
              <a:t>Dawne.Sanders@fortbendisd.com</a:t>
            </a:r>
            <a:r>
              <a:rPr lang="en-US" sz="2800" dirty="0"/>
              <a:t> </a:t>
            </a:r>
          </a:p>
          <a:p>
            <a:endParaRPr lang="en-US" sz="2800" dirty="0"/>
          </a:p>
          <a:p>
            <a:pPr marL="514350" indent="-514350">
              <a:buFont typeface="+mj-lt"/>
              <a:buAutoNum type="arabicPeriod"/>
            </a:pPr>
            <a:endParaRPr lang="en-US" sz="2800" dirty="0"/>
          </a:p>
        </p:txBody>
      </p:sp>
    </p:spTree>
    <p:extLst>
      <p:ext uri="{BB962C8B-B14F-4D97-AF65-F5344CB8AC3E}">
        <p14:creationId xmlns:p14="http://schemas.microsoft.com/office/powerpoint/2010/main" val="4048537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F3243-F842-EC41-8060-CCB184409750}"/>
              </a:ext>
            </a:extLst>
          </p:cNvPr>
          <p:cNvPicPr>
            <a:picLocks noChangeAspect="1"/>
          </p:cNvPicPr>
          <p:nvPr/>
        </p:nvPicPr>
        <p:blipFill>
          <a:blip r:embed="rId3"/>
          <a:stretch>
            <a:fillRect/>
          </a:stretch>
        </p:blipFill>
        <p:spPr>
          <a:xfrm>
            <a:off x="7373634" y="1079500"/>
            <a:ext cx="4116917" cy="4011083"/>
          </a:xfrm>
          <a:prstGeom prst="rect">
            <a:avLst/>
          </a:prstGeom>
        </p:spPr>
      </p:pic>
      <p:pic>
        <p:nvPicPr>
          <p:cNvPr id="9" name="Picture 8">
            <a:extLst>
              <a:ext uri="{FF2B5EF4-FFF2-40B4-BE49-F238E27FC236}">
                <a16:creationId xmlns:a16="http://schemas.microsoft.com/office/drawing/2014/main" id="{B755241E-61A9-0042-98F6-ACCEF782F3B7}"/>
              </a:ext>
            </a:extLst>
          </p:cNvPr>
          <p:cNvPicPr>
            <a:picLocks noChangeAspect="1"/>
          </p:cNvPicPr>
          <p:nvPr/>
        </p:nvPicPr>
        <p:blipFill>
          <a:blip r:embed="rId4"/>
          <a:stretch>
            <a:fillRect/>
          </a:stretch>
        </p:blipFill>
        <p:spPr>
          <a:xfrm>
            <a:off x="687917" y="5842000"/>
            <a:ext cx="10816167" cy="370417"/>
          </a:xfrm>
          <a:prstGeom prst="rect">
            <a:avLst/>
          </a:prstGeom>
        </p:spPr>
      </p:pic>
      <p:sp>
        <p:nvSpPr>
          <p:cNvPr id="2" name="TextBox 1">
            <a:extLst>
              <a:ext uri="{FF2B5EF4-FFF2-40B4-BE49-F238E27FC236}">
                <a16:creationId xmlns:a16="http://schemas.microsoft.com/office/drawing/2014/main" id="{8CA4A4AD-7B32-4DA0-9D22-F851F2A7444B}"/>
              </a:ext>
            </a:extLst>
          </p:cNvPr>
          <p:cNvSpPr txBox="1"/>
          <p:nvPr/>
        </p:nvSpPr>
        <p:spPr>
          <a:xfrm>
            <a:off x="535517" y="520700"/>
            <a:ext cx="7020983" cy="4832092"/>
          </a:xfrm>
          <a:prstGeom prst="rect">
            <a:avLst/>
          </a:prstGeom>
          <a:noFill/>
        </p:spPr>
        <p:txBody>
          <a:bodyPr wrap="square" rtlCol="0">
            <a:spAutoFit/>
          </a:bodyPr>
          <a:lstStyle/>
          <a:p>
            <a:r>
              <a:rPr lang="en-US" sz="2800" dirty="0"/>
              <a:t>To review: </a:t>
            </a:r>
          </a:p>
          <a:p>
            <a:r>
              <a:rPr lang="en-US" sz="2800" dirty="0"/>
              <a:t>Your promise chain link from yesterday! </a:t>
            </a:r>
          </a:p>
          <a:p>
            <a:r>
              <a:rPr lang="en-US" sz="2800" dirty="0"/>
              <a:t>How can we accept and show respect to our fellow classmates/teachers/family? Etc.</a:t>
            </a:r>
          </a:p>
          <a:p>
            <a:endParaRPr lang="en-US" sz="2800" dirty="0"/>
          </a:p>
          <a:p>
            <a:r>
              <a:rPr lang="en-US" sz="2800" dirty="0"/>
              <a:t>Respect looks different depending on who you’re interacting with and where you are at the time. </a:t>
            </a:r>
          </a:p>
          <a:p>
            <a:endParaRPr lang="en-US" sz="2800" dirty="0"/>
          </a:p>
          <a:p>
            <a:r>
              <a:rPr lang="en-US" sz="2800" dirty="0"/>
              <a:t>Treating others with respect helps build a stronger community.</a:t>
            </a:r>
          </a:p>
        </p:txBody>
      </p:sp>
    </p:spTree>
    <p:extLst>
      <p:ext uri="{BB962C8B-B14F-4D97-AF65-F5344CB8AC3E}">
        <p14:creationId xmlns:p14="http://schemas.microsoft.com/office/powerpoint/2010/main" val="421549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p:txBody>
          <a:bodyPr/>
          <a:lstStyle/>
          <a:p>
            <a:r>
              <a:rPr lang="en-US" dirty="0"/>
              <a:t>Review: Social Isolation</a:t>
            </a:r>
          </a:p>
        </p:txBody>
      </p:sp>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761800" y="2750126"/>
            <a:ext cx="5668818" cy="3777674"/>
          </a:xfrm>
        </p:spPr>
        <p:txBody>
          <a:bodyPr>
            <a:normAutofit/>
          </a:bodyPr>
          <a:lstStyle/>
          <a:p>
            <a:pPr marL="457200" indent="-457200">
              <a:buFont typeface="Arial" panose="020B0604020202020204" pitchFamily="34" charset="0"/>
              <a:buChar char="•"/>
            </a:pPr>
            <a:r>
              <a:rPr lang="en-US" sz="2800" dirty="0"/>
              <a:t>When someone does not have frequent or any social interactions with their peers-they do not have close friends. </a:t>
            </a:r>
          </a:p>
        </p:txBody>
      </p:sp>
      <p:pic>
        <p:nvPicPr>
          <p:cNvPr id="4" name="Content Placeholder 4" descr="Logo&#10;&#10;Description automatically generated">
            <a:extLst>
              <a:ext uri="{FF2B5EF4-FFF2-40B4-BE49-F238E27FC236}">
                <a16:creationId xmlns:a16="http://schemas.microsoft.com/office/drawing/2014/main" id="{F0A6C572-98BE-4A22-AB6C-1A9EC5901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499" y="181091"/>
            <a:ext cx="2146300" cy="2339600"/>
          </a:xfrm>
          <a:prstGeom prst="rect">
            <a:avLst/>
          </a:prstGeom>
        </p:spPr>
      </p:pic>
      <p:pic>
        <p:nvPicPr>
          <p:cNvPr id="5" name="Picture 4" descr="A picture containing person, indoor, person, young&#10;&#10;Description automatically generated">
            <a:extLst>
              <a:ext uri="{FF2B5EF4-FFF2-40B4-BE49-F238E27FC236}">
                <a16:creationId xmlns:a16="http://schemas.microsoft.com/office/drawing/2014/main" id="{9CF5F3AD-6AAF-451C-84E7-F1958E4567DB}"/>
              </a:ext>
            </a:extLst>
          </p:cNvPr>
          <p:cNvPicPr>
            <a:picLocks noChangeAspect="1"/>
          </p:cNvPicPr>
          <p:nvPr/>
        </p:nvPicPr>
        <p:blipFill rotWithShape="1">
          <a:blip r:embed="rId4">
            <a:extLst>
              <a:ext uri="{28A0092B-C50C-407E-A947-70E740481C1C}">
                <a14:useLocalDpi xmlns:a14="http://schemas.microsoft.com/office/drawing/2010/main" val="0"/>
              </a:ext>
            </a:extLst>
          </a:blip>
          <a:srcRect l="1" r="36979"/>
          <a:stretch/>
        </p:blipFill>
        <p:spPr>
          <a:xfrm>
            <a:off x="7195655" y="2708644"/>
            <a:ext cx="3643994" cy="3716204"/>
          </a:xfrm>
          <a:prstGeom prst="rect">
            <a:avLst/>
          </a:prstGeom>
          <a:ln>
            <a:solidFill>
              <a:schemeClr val="bg1"/>
            </a:solidFill>
          </a:ln>
        </p:spPr>
      </p:pic>
    </p:spTree>
    <p:extLst>
      <p:ext uri="{BB962C8B-B14F-4D97-AF65-F5344CB8AC3E}">
        <p14:creationId xmlns:p14="http://schemas.microsoft.com/office/powerpoint/2010/main" val="2212521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p:txBody>
          <a:bodyPr/>
          <a:lstStyle/>
          <a:p>
            <a:r>
              <a:rPr lang="en-US" dirty="0"/>
              <a:t>Review: Social Isolation</a:t>
            </a:r>
          </a:p>
        </p:txBody>
      </p:sp>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761799" y="2750126"/>
            <a:ext cx="10381205" cy="3853874"/>
          </a:xfrm>
        </p:spPr>
        <p:txBody>
          <a:bodyPr>
            <a:normAutofit/>
          </a:bodyPr>
          <a:lstStyle/>
          <a:p>
            <a:pPr marL="457200" indent="-457200">
              <a:buFont typeface="Arial" panose="020B0604020202020204" pitchFamily="34" charset="0"/>
              <a:buChar char="•"/>
            </a:pPr>
            <a:r>
              <a:rPr lang="en-US" sz="2800" dirty="0"/>
              <a:t>It is a perceived or real feeling that you don’t fit in, that you don’t belong, or that you have been left out. </a:t>
            </a:r>
          </a:p>
          <a:p>
            <a:pPr marL="457200" indent="-457200">
              <a:buFont typeface="Arial" panose="020B0604020202020204" pitchFamily="34" charset="0"/>
              <a:buChar char="•"/>
            </a:pPr>
            <a:r>
              <a:rPr lang="en-US" sz="2800" dirty="0"/>
              <a:t>The separation may be the result of a rejection from others, or from the person’s own withdrawal from others. </a:t>
            </a:r>
          </a:p>
        </p:txBody>
      </p:sp>
      <p:pic>
        <p:nvPicPr>
          <p:cNvPr id="5" name="Content Placeholder 4" descr="Logo&#10;&#10;Description automatically generated">
            <a:extLst>
              <a:ext uri="{FF2B5EF4-FFF2-40B4-BE49-F238E27FC236}">
                <a16:creationId xmlns:a16="http://schemas.microsoft.com/office/drawing/2014/main" id="{C049CBFC-2A92-431D-B525-12B75BE2E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499" y="181091"/>
            <a:ext cx="2146300" cy="2339600"/>
          </a:xfrm>
          <a:prstGeom prst="rect">
            <a:avLst/>
          </a:prstGeom>
        </p:spPr>
      </p:pic>
    </p:spTree>
    <p:extLst>
      <p:ext uri="{BB962C8B-B14F-4D97-AF65-F5344CB8AC3E}">
        <p14:creationId xmlns:p14="http://schemas.microsoft.com/office/powerpoint/2010/main" val="1477517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p:txBody>
          <a:bodyPr/>
          <a:lstStyle/>
          <a:p>
            <a:r>
              <a:rPr lang="en-US"/>
              <a:t>Review-Loneliness</a:t>
            </a:r>
            <a:endParaRPr lang="en-US" dirty="0"/>
          </a:p>
        </p:txBody>
      </p:sp>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242815" y="2969146"/>
            <a:ext cx="10381205" cy="3853874"/>
          </a:xfrm>
        </p:spPr>
        <p:txBody>
          <a:bodyPr>
            <a:normAutofit/>
          </a:bodyPr>
          <a:lstStyle/>
          <a:p>
            <a:pPr marL="457200" indent="-457200">
              <a:buFont typeface="Arial" panose="020B0604020202020204" pitchFamily="34" charset="0"/>
              <a:buChar char="•"/>
            </a:pPr>
            <a:r>
              <a:rPr lang="en-US" sz="2800" dirty="0"/>
              <a:t>Loneliness is a feeling. </a:t>
            </a:r>
          </a:p>
          <a:p>
            <a:pPr marL="457200" indent="-457200">
              <a:buFont typeface="Arial" panose="020B0604020202020204" pitchFamily="34" charset="0"/>
              <a:buChar char="•"/>
            </a:pPr>
            <a:r>
              <a:rPr lang="en-US" sz="2800" dirty="0"/>
              <a:t>It is when there is a difference between what someone WANTS in a social relationship and what is HAPPENING in the social relationship. </a:t>
            </a:r>
          </a:p>
          <a:p>
            <a:pPr marL="457200" indent="-457200">
              <a:buFont typeface="Arial" panose="020B0604020202020204" pitchFamily="34" charset="0"/>
              <a:buChar char="•"/>
            </a:pPr>
            <a:r>
              <a:rPr lang="en-US" sz="2800" dirty="0"/>
              <a:t>Because loneliness is a feeling, being physically alone is not always necessary to experience loneliness. </a:t>
            </a:r>
            <a:endParaRPr lang="en-US" sz="3600" dirty="0"/>
          </a:p>
        </p:txBody>
      </p:sp>
      <p:pic>
        <p:nvPicPr>
          <p:cNvPr id="5" name="Content Placeholder 4" descr="Logo&#10;&#10;Description automatically generated">
            <a:extLst>
              <a:ext uri="{FF2B5EF4-FFF2-40B4-BE49-F238E27FC236}">
                <a16:creationId xmlns:a16="http://schemas.microsoft.com/office/drawing/2014/main" id="{C049CBFC-2A92-431D-B525-12B75BE2E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499" y="181091"/>
            <a:ext cx="2146300" cy="2339600"/>
          </a:xfrm>
          <a:prstGeom prst="rect">
            <a:avLst/>
          </a:prstGeom>
        </p:spPr>
      </p:pic>
      <p:pic>
        <p:nvPicPr>
          <p:cNvPr id="6" name="Picture 5" descr="A group of people around each other&#10;&#10;Description automatically generated">
            <a:extLst>
              <a:ext uri="{FF2B5EF4-FFF2-40B4-BE49-F238E27FC236}">
                <a16:creationId xmlns:a16="http://schemas.microsoft.com/office/drawing/2014/main" id="{3FAA415E-3AD3-4297-98A1-2BB786482AF4}"/>
              </a:ext>
            </a:extLst>
          </p:cNvPr>
          <p:cNvPicPr>
            <a:picLocks noChangeAspect="1"/>
          </p:cNvPicPr>
          <p:nvPr/>
        </p:nvPicPr>
        <p:blipFill rotWithShape="1">
          <a:blip r:embed="rId4">
            <a:extLst>
              <a:ext uri="{28A0092B-C50C-407E-A947-70E740481C1C}">
                <a14:useLocalDpi xmlns:a14="http://schemas.microsoft.com/office/drawing/2010/main" val="0"/>
              </a:ext>
            </a:extLst>
          </a:blip>
          <a:srcRect t="13884" b="5910"/>
          <a:stretch/>
        </p:blipFill>
        <p:spPr>
          <a:xfrm>
            <a:off x="6250952" y="181091"/>
            <a:ext cx="2375099" cy="2332065"/>
          </a:xfrm>
          <a:prstGeom prst="rect">
            <a:avLst/>
          </a:prstGeom>
          <a:ln>
            <a:solidFill>
              <a:schemeClr val="bg1"/>
            </a:solidFill>
          </a:ln>
        </p:spPr>
      </p:pic>
      <p:pic>
        <p:nvPicPr>
          <p:cNvPr id="4" name="Picture 3" descr="A person sitting on a bench&#10;&#10;Description automatically generated">
            <a:extLst>
              <a:ext uri="{FF2B5EF4-FFF2-40B4-BE49-F238E27FC236}">
                <a16:creationId xmlns:a16="http://schemas.microsoft.com/office/drawing/2014/main" id="{EC409DB5-1E44-7A9B-2F0D-D34DCDEF8971}"/>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76" r="11054" b="4"/>
          <a:stretch/>
        </p:blipFill>
        <p:spPr>
          <a:xfrm>
            <a:off x="8814333" y="181091"/>
            <a:ext cx="3048001" cy="3406899"/>
          </a:xfrm>
          <a:prstGeom prst="rect">
            <a:avLst/>
          </a:prstGeom>
        </p:spPr>
      </p:pic>
    </p:spTree>
    <p:extLst>
      <p:ext uri="{BB962C8B-B14F-4D97-AF65-F5344CB8AC3E}">
        <p14:creationId xmlns:p14="http://schemas.microsoft.com/office/powerpoint/2010/main" val="527951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28BAA4C-E726-48B3-8382-FF04528FD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a:xfrm>
            <a:off x="6645967" y="87412"/>
            <a:ext cx="5546033" cy="2021378"/>
          </a:xfrm>
        </p:spPr>
        <p:txBody>
          <a:bodyPr>
            <a:normAutofit/>
          </a:bodyPr>
          <a:lstStyle/>
          <a:p>
            <a:pPr>
              <a:lnSpc>
                <a:spcPct val="90000"/>
              </a:lnSpc>
            </a:pPr>
            <a:r>
              <a:rPr lang="en-US" sz="5400" dirty="0"/>
              <a:t>Review-Healthy Alone Time</a:t>
            </a:r>
          </a:p>
        </p:txBody>
      </p:sp>
      <p:pic>
        <p:nvPicPr>
          <p:cNvPr id="8" name="Picture 7" descr="A person running on a brick path&#10;&#10;Description automatically generated">
            <a:extLst>
              <a:ext uri="{FF2B5EF4-FFF2-40B4-BE49-F238E27FC236}">
                <a16:creationId xmlns:a16="http://schemas.microsoft.com/office/drawing/2014/main" id="{A662C090-FC06-621A-1F4C-D917460EAF0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057" r="20423" b="3"/>
          <a:stretch/>
        </p:blipFill>
        <p:spPr>
          <a:xfrm>
            <a:off x="-1" y="3428999"/>
            <a:ext cx="3236022" cy="3429002"/>
          </a:xfrm>
          <a:prstGeom prst="rect">
            <a:avLst/>
          </a:prstGeom>
        </p:spPr>
      </p:pic>
      <p:pic>
        <p:nvPicPr>
          <p:cNvPr id="6" name="Picture 5" descr="A silhouette of a person sitting in a lotus position&#10;&#10;Description automatically generated">
            <a:extLst>
              <a:ext uri="{FF2B5EF4-FFF2-40B4-BE49-F238E27FC236}">
                <a16:creationId xmlns:a16="http://schemas.microsoft.com/office/drawing/2014/main" id="{E8EE5D3C-0E7D-8E9E-94E9-71B4F2596D9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922" r="6" b="6"/>
          <a:stretch/>
        </p:blipFill>
        <p:spPr>
          <a:xfrm>
            <a:off x="3228530" y="3428999"/>
            <a:ext cx="3236022" cy="3429002"/>
          </a:xfrm>
          <a:prstGeom prst="rect">
            <a:avLst/>
          </a:prstGeom>
        </p:spPr>
      </p:pic>
      <p:pic>
        <p:nvPicPr>
          <p:cNvPr id="5" name="Content Placeholder 4" descr="Logo&#10;&#10;Description automatically generated">
            <a:extLst>
              <a:ext uri="{FF2B5EF4-FFF2-40B4-BE49-F238E27FC236}">
                <a16:creationId xmlns:a16="http://schemas.microsoft.com/office/drawing/2014/main" id="{C049CBFC-2A92-431D-B525-12B75BE2EE28}"/>
              </a:ext>
            </a:extLst>
          </p:cNvPr>
          <p:cNvPicPr>
            <a:picLocks noChangeAspect="1"/>
          </p:cNvPicPr>
          <p:nvPr/>
        </p:nvPicPr>
        <p:blipFill rotWithShape="1">
          <a:blip r:embed="rId7">
            <a:extLst>
              <a:ext uri="{28A0092B-C50C-407E-A947-70E740481C1C}">
                <a14:useLocalDpi xmlns:a14="http://schemas.microsoft.com/office/drawing/2010/main" val="0"/>
              </a:ext>
            </a:extLst>
          </a:blip>
          <a:srcRect t="24699" r="3" b="26635"/>
          <a:stretch/>
        </p:blipFill>
        <p:spPr>
          <a:xfrm>
            <a:off x="20" y="-2"/>
            <a:ext cx="6464532" cy="3429002"/>
          </a:xfrm>
          <a:prstGeom prst="rect">
            <a:avLst/>
          </a:prstGeom>
          <a:effectLst>
            <a:outerShdw blurRad="254000" dist="190500" dir="5580000" sx="90000" sy="90000" algn="ctr" rotWithShape="0">
              <a:srgbClr val="000000">
                <a:alpha val="25000"/>
              </a:srgbClr>
            </a:outerShdw>
          </a:effectLst>
        </p:spPr>
      </p:pic>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6420680" y="2067339"/>
            <a:ext cx="5546033" cy="4880113"/>
          </a:xfrm>
        </p:spPr>
        <p:txBody>
          <a:bodyPr anchor="ctr">
            <a:normAutofit/>
          </a:bodyPr>
          <a:lstStyle/>
          <a:p>
            <a:pPr marL="457200" lvl="0" indent="-457200" fontAlgn="base">
              <a:lnSpc>
                <a:spcPct val="100000"/>
              </a:lnSpc>
              <a:buFont typeface="Arial" panose="020B0604020202020204" pitchFamily="34" charset="0"/>
              <a:buChar char="•"/>
            </a:pPr>
            <a:r>
              <a:rPr lang="en-US" sz="2600" dirty="0"/>
              <a:t>I know some of you may be thinking “sometimes I want to be alone” and that is totally OK! </a:t>
            </a:r>
          </a:p>
          <a:p>
            <a:pPr marL="457200" lvl="0" indent="-457200" fontAlgn="base">
              <a:lnSpc>
                <a:spcPct val="100000"/>
              </a:lnSpc>
              <a:buFont typeface="Arial" panose="020B0604020202020204" pitchFamily="34" charset="0"/>
              <a:buChar char="•"/>
            </a:pPr>
            <a:r>
              <a:rPr lang="en-US" sz="2600" dirty="0"/>
              <a:t>Let’s clarify: being alone doesn't always mean someone is lonely or socially isolated.  </a:t>
            </a:r>
          </a:p>
          <a:p>
            <a:pPr fontAlgn="base">
              <a:lnSpc>
                <a:spcPct val="100000"/>
              </a:lnSpc>
            </a:pPr>
            <a:r>
              <a:rPr lang="en-US" sz="1200" dirty="0"/>
              <a:t> </a:t>
            </a:r>
          </a:p>
        </p:txBody>
      </p:sp>
      <p:cxnSp>
        <p:nvCxnSpPr>
          <p:cNvPr id="15" name="Straight Connector 14">
            <a:extLst>
              <a:ext uri="{FF2B5EF4-FFF2-40B4-BE49-F238E27FC236}">
                <a16:creationId xmlns:a16="http://schemas.microsoft.com/office/drawing/2014/main" id="{E58B1629-F209-47B0-BA59-6BD937DBB0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65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p:txBody>
          <a:bodyPr/>
          <a:lstStyle/>
          <a:p>
            <a:r>
              <a:rPr lang="en-US" dirty="0"/>
              <a:t>Healthy Alone Time</a:t>
            </a:r>
          </a:p>
        </p:txBody>
      </p:sp>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761799" y="2750126"/>
            <a:ext cx="10381205" cy="3853874"/>
          </a:xfrm>
        </p:spPr>
        <p:txBody>
          <a:bodyPr>
            <a:normAutofit/>
          </a:bodyPr>
          <a:lstStyle/>
          <a:p>
            <a:pPr marL="457200" indent="-457200">
              <a:buFont typeface="Arial" panose="020B0604020202020204" pitchFamily="34" charset="0"/>
              <a:buChar char="•"/>
            </a:pPr>
            <a:r>
              <a:rPr lang="en-US" sz="2800" dirty="0"/>
              <a:t>Healthy Alone Time is when you choose to be alone to clear your mind, take a break from “socializing,” give time to focus on and recharge yourself, and/or work through problems or possibilities without any outside influence. </a:t>
            </a:r>
          </a:p>
          <a:p>
            <a:pPr marL="457200" indent="-457200">
              <a:buFont typeface="Arial" panose="020B0604020202020204" pitchFamily="34" charset="0"/>
              <a:buChar char="•"/>
            </a:pPr>
            <a:r>
              <a:rPr lang="en-US" sz="2800" dirty="0"/>
              <a:t>In short, healthy alone time is a positive choice. </a:t>
            </a:r>
            <a:endParaRPr lang="en-US" sz="4400" dirty="0"/>
          </a:p>
        </p:txBody>
      </p:sp>
      <p:pic>
        <p:nvPicPr>
          <p:cNvPr id="5" name="Content Placeholder 4" descr="Logo&#10;&#10;Description automatically generated">
            <a:extLst>
              <a:ext uri="{FF2B5EF4-FFF2-40B4-BE49-F238E27FC236}">
                <a16:creationId xmlns:a16="http://schemas.microsoft.com/office/drawing/2014/main" id="{C049CBFC-2A92-431D-B525-12B75BE2E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499" y="181091"/>
            <a:ext cx="2146300" cy="2339600"/>
          </a:xfrm>
          <a:prstGeom prst="rect">
            <a:avLst/>
          </a:prstGeom>
        </p:spPr>
      </p:pic>
    </p:spTree>
    <p:extLst>
      <p:ext uri="{BB962C8B-B14F-4D97-AF65-F5344CB8AC3E}">
        <p14:creationId xmlns:p14="http://schemas.microsoft.com/office/powerpoint/2010/main" val="3066854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A61E-CA08-4A4D-A33C-4EC5BA6A3FA0}"/>
              </a:ext>
            </a:extLst>
          </p:cNvPr>
          <p:cNvSpPr>
            <a:spLocks noGrp="1"/>
          </p:cNvSpPr>
          <p:nvPr>
            <p:ph type="title"/>
          </p:nvPr>
        </p:nvSpPr>
        <p:spPr/>
        <p:txBody>
          <a:bodyPr/>
          <a:lstStyle/>
          <a:p>
            <a:r>
              <a:rPr lang="en-US" dirty="0"/>
              <a:t>Review: Healthy Alone Time</a:t>
            </a:r>
          </a:p>
        </p:txBody>
      </p:sp>
      <p:sp>
        <p:nvSpPr>
          <p:cNvPr id="3" name="Content Placeholder 2">
            <a:extLst>
              <a:ext uri="{FF2B5EF4-FFF2-40B4-BE49-F238E27FC236}">
                <a16:creationId xmlns:a16="http://schemas.microsoft.com/office/drawing/2014/main" id="{7914A6BB-6EE6-406C-94D6-DB647B702673}"/>
              </a:ext>
            </a:extLst>
          </p:cNvPr>
          <p:cNvSpPr>
            <a:spLocks noGrp="1"/>
          </p:cNvSpPr>
          <p:nvPr>
            <p:ph idx="1"/>
          </p:nvPr>
        </p:nvSpPr>
        <p:spPr>
          <a:xfrm>
            <a:off x="761799" y="2750126"/>
            <a:ext cx="10381205" cy="3853874"/>
          </a:xfrm>
        </p:spPr>
        <p:txBody>
          <a:bodyPr>
            <a:normAutofit fontScale="85000" lnSpcReduction="20000"/>
          </a:bodyPr>
          <a:lstStyle/>
          <a:p>
            <a:pPr lvl="0" fontAlgn="base"/>
            <a:r>
              <a:rPr lang="en-US" sz="2800" dirty="0"/>
              <a:t>Some examples of Healthy Alone Time include:​</a:t>
            </a:r>
          </a:p>
          <a:p>
            <a:pPr marL="914400" lvl="1" indent="-457200" fontAlgn="base">
              <a:buFont typeface="Arial" panose="020B0604020202020204" pitchFamily="34" charset="0"/>
              <a:buChar char="•"/>
            </a:pPr>
            <a:r>
              <a:rPr lang="en-US" sz="2800" dirty="0"/>
              <a:t>Reading a book​</a:t>
            </a:r>
          </a:p>
          <a:p>
            <a:pPr marL="914400" lvl="1" indent="-457200" fontAlgn="base">
              <a:buFont typeface="Arial" panose="020B0604020202020204" pitchFamily="34" charset="0"/>
              <a:buChar char="•"/>
            </a:pPr>
            <a:r>
              <a:rPr lang="en-US" sz="2800" dirty="0"/>
              <a:t>Watching tv, movies, etc.​</a:t>
            </a:r>
          </a:p>
          <a:p>
            <a:pPr marL="914400" lvl="1" indent="-457200" fontAlgn="base">
              <a:buFont typeface="Arial" panose="020B0604020202020204" pitchFamily="34" charset="0"/>
              <a:buChar char="•"/>
            </a:pPr>
            <a:r>
              <a:rPr lang="en-US" sz="2800" dirty="0"/>
              <a:t>Playing video game​s</a:t>
            </a:r>
          </a:p>
          <a:p>
            <a:pPr marL="914400" lvl="1" indent="-457200" fontAlgn="base">
              <a:buFont typeface="Arial" panose="020B0604020202020204" pitchFamily="34" charset="0"/>
              <a:buChar char="•"/>
            </a:pPr>
            <a:r>
              <a:rPr lang="en-US" sz="2800" dirty="0"/>
              <a:t>Listening to music</a:t>
            </a:r>
          </a:p>
          <a:p>
            <a:pPr marL="914400" lvl="1" indent="-457200" fontAlgn="base">
              <a:buFont typeface="Arial" panose="020B0604020202020204" pitchFamily="34" charset="0"/>
              <a:buChar char="•"/>
            </a:pPr>
            <a:r>
              <a:rPr lang="en-US" sz="2800" dirty="0"/>
              <a:t>Going for a walk</a:t>
            </a:r>
          </a:p>
          <a:p>
            <a:pPr marL="914400" lvl="1" indent="-457200" fontAlgn="base">
              <a:buFont typeface="Arial" panose="020B0604020202020204" pitchFamily="34" charset="0"/>
              <a:buChar char="•"/>
            </a:pPr>
            <a:r>
              <a:rPr lang="en-US" sz="2800" dirty="0"/>
              <a:t>Playing guitar</a:t>
            </a:r>
          </a:p>
          <a:p>
            <a:pPr marL="457200" lvl="1" fontAlgn="base"/>
            <a:endParaRPr lang="en-US" sz="2800" dirty="0"/>
          </a:p>
          <a:p>
            <a:pPr fontAlgn="base"/>
            <a:r>
              <a:rPr lang="en-US" sz="2800" dirty="0"/>
              <a:t>Personally, when you have alone time, what do you like to do?</a:t>
            </a:r>
            <a:endParaRPr lang="en-US" sz="1200" dirty="0"/>
          </a:p>
        </p:txBody>
      </p:sp>
      <p:pic>
        <p:nvPicPr>
          <p:cNvPr id="5" name="Content Placeholder 4" descr="Logo&#10;&#10;Description automatically generated">
            <a:extLst>
              <a:ext uri="{FF2B5EF4-FFF2-40B4-BE49-F238E27FC236}">
                <a16:creationId xmlns:a16="http://schemas.microsoft.com/office/drawing/2014/main" id="{C049CBFC-2A92-431D-B525-12B75BE2E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499" y="181091"/>
            <a:ext cx="2146300" cy="2339600"/>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30513258-DF32-4206-92AD-4CF55D04AC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39561" y="2145143"/>
            <a:ext cx="3853875" cy="3853875"/>
          </a:xfrm>
          <a:prstGeom prst="rect">
            <a:avLst/>
          </a:prstGeom>
        </p:spPr>
      </p:pic>
      <p:sp>
        <p:nvSpPr>
          <p:cNvPr id="7" name="TextBox 6">
            <a:extLst>
              <a:ext uri="{FF2B5EF4-FFF2-40B4-BE49-F238E27FC236}">
                <a16:creationId xmlns:a16="http://schemas.microsoft.com/office/drawing/2014/main" id="{5E55CF91-67A4-4544-B276-EE1404A5C52C}"/>
              </a:ext>
            </a:extLst>
          </p:cNvPr>
          <p:cNvSpPr txBox="1"/>
          <p:nvPr/>
        </p:nvSpPr>
        <p:spPr>
          <a:xfrm>
            <a:off x="9064493" y="5932177"/>
            <a:ext cx="2628943" cy="369332"/>
          </a:xfrm>
          <a:prstGeom prst="rect">
            <a:avLst/>
          </a:prstGeom>
          <a:noFill/>
        </p:spPr>
        <p:txBody>
          <a:bodyPr wrap="square" rtlCol="0">
            <a:spAutoFit/>
          </a:bodyPr>
          <a:lstStyle/>
          <a:p>
            <a:r>
              <a:rPr lang="en-US" sz="900" dirty="0">
                <a:hlinkClick r:id="rId5" tooltip="http://www.flickr.com/photos/deeplifequotes/7126658937/"/>
              </a:rPr>
              <a:t>This Photo</a:t>
            </a:r>
            <a:r>
              <a:rPr lang="en-US" sz="900" dirty="0"/>
              <a:t> by Unknown Author is licensed under </a:t>
            </a:r>
            <a:r>
              <a:rPr lang="en-US" sz="900" dirty="0">
                <a:hlinkClick r:id="rId6" tooltip="https://creativecommons.org/licenses/by-nc-sa/3.0/"/>
              </a:rPr>
              <a:t>CC BY-SA-NC</a:t>
            </a:r>
            <a:endParaRPr lang="en-US" sz="900" dirty="0"/>
          </a:p>
        </p:txBody>
      </p:sp>
    </p:spTree>
    <p:extLst>
      <p:ext uri="{BB962C8B-B14F-4D97-AF65-F5344CB8AC3E}">
        <p14:creationId xmlns:p14="http://schemas.microsoft.com/office/powerpoint/2010/main" val="93576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fontScale="625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5100" b="1" dirty="0"/>
              <a:t>Instructions:</a:t>
            </a:r>
          </a:p>
          <a:p>
            <a:endParaRPr lang="en-US" dirty="0"/>
          </a:p>
          <a:p>
            <a:r>
              <a:rPr lang="en-US" dirty="0"/>
              <a:t>Designate one side of the room as “Yes,” the opposite side as “No,” and the center as “Maybe.” </a:t>
            </a:r>
          </a:p>
          <a:p>
            <a:endParaRPr lang="en-US" dirty="0"/>
          </a:p>
          <a:p>
            <a:r>
              <a:rPr lang="en-US" dirty="0"/>
              <a:t>Students: Pay attention to the statement. Move to the side/space in the room that corresponds with how you feel about the statements read. </a:t>
            </a:r>
          </a:p>
          <a:p>
            <a:endParaRPr lang="en-US" dirty="0"/>
          </a:p>
          <a:p>
            <a:r>
              <a:rPr lang="en-US" dirty="0"/>
              <a:t>Variation (less movement): Ask students to write the words separately (YES-NO-MAYBE) on 3 index cards or scrap paper and when prompts are read aloud, students hold up the card that applies to the scenario. </a:t>
            </a:r>
          </a:p>
        </p:txBody>
      </p:sp>
      <p:sp>
        <p:nvSpPr>
          <p:cNvPr id="9" name="Rectangle 8">
            <a:extLst>
              <a:ext uri="{FF2B5EF4-FFF2-40B4-BE49-F238E27FC236}">
                <a16:creationId xmlns:a16="http://schemas.microsoft.com/office/drawing/2014/main" id="{8A33F87D-AA05-437F-B527-C8E488194356}"/>
              </a:ext>
            </a:extLst>
          </p:cNvPr>
          <p:cNvSpPr/>
          <p:nvPr/>
        </p:nvSpPr>
        <p:spPr>
          <a:xfrm>
            <a:off x="1060706" y="231426"/>
            <a:ext cx="10239730" cy="830997"/>
          </a:xfrm>
          <a:prstGeom prst="rect">
            <a:avLst/>
          </a:prstGeom>
          <a:solidFill>
            <a:schemeClr val="accent5">
              <a:lumMod val="75000"/>
            </a:schemeClr>
          </a:solidFill>
        </p:spPr>
        <p:txBody>
          <a:bodyPr wrap="square" lIns="91440" tIns="45720" rIns="91440" bIns="45720">
            <a:spAutoFit/>
          </a:bodyPr>
          <a:lstStyle/>
          <a:p>
            <a:r>
              <a:rPr lang="en-US" sz="4800" b="1" dirty="0">
                <a:solidFill>
                  <a:schemeClr val="bg1"/>
                </a:solidFill>
              </a:rPr>
              <a:t>Let’s GET MOVING! </a:t>
            </a:r>
            <a:r>
              <a:rPr lang="en-US" sz="3200" b="1" dirty="0">
                <a:solidFill>
                  <a:schemeClr val="bg1"/>
                </a:solidFill>
              </a:rPr>
              <a:t>Yes-No-Maybe Activity</a:t>
            </a:r>
            <a:endParaRPr lang="en-US" sz="4800" b="1" dirty="0">
              <a:solidFill>
                <a:schemeClr val="bg1"/>
              </a:solidFill>
            </a:endParaRPr>
          </a:p>
        </p:txBody>
      </p:sp>
    </p:spTree>
    <p:extLst>
      <p:ext uri="{BB962C8B-B14F-4D97-AF65-F5344CB8AC3E}">
        <p14:creationId xmlns:p14="http://schemas.microsoft.com/office/powerpoint/2010/main" val="398533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fontScale="40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fontAlgn="base"/>
            <a:r>
              <a:rPr lang="en-US" sz="8000" u="sng" dirty="0"/>
              <a:t>REMEMBER OUR GOALS THIS WEEK:</a:t>
            </a:r>
          </a:p>
          <a:p>
            <a:pPr fontAlgn="base"/>
            <a:endParaRPr lang="en-US" sz="8000" dirty="0"/>
          </a:p>
          <a:p>
            <a:pPr fontAlgn="base"/>
            <a:r>
              <a:rPr lang="en-US" sz="8000" dirty="0"/>
              <a:t>*To understand the concepts of loneliness and social isolation. </a:t>
            </a:r>
          </a:p>
          <a:p>
            <a:pPr fontAlgn="base"/>
            <a:endParaRPr lang="en-US" sz="8000" dirty="0"/>
          </a:p>
          <a:p>
            <a:pPr fontAlgn="base"/>
            <a:r>
              <a:rPr lang="en-US" sz="8000" dirty="0"/>
              <a:t>*To learn the tools that will help you create a socially inclusive school community that combats loneliness and social isolation. </a:t>
            </a:r>
          </a:p>
          <a:p>
            <a:pPr fontAlgn="base"/>
            <a:endParaRPr lang="en-US" sz="8000" dirty="0"/>
          </a:p>
          <a:p>
            <a:pPr fontAlgn="base"/>
            <a:r>
              <a:rPr lang="en-US" sz="8000" dirty="0"/>
              <a:t>A socially inclusive community is where all students feel valued, respected and accepted. </a:t>
            </a:r>
          </a:p>
        </p:txBody>
      </p:sp>
    </p:spTree>
    <p:extLst>
      <p:ext uri="{BB962C8B-B14F-4D97-AF65-F5344CB8AC3E}">
        <p14:creationId xmlns:p14="http://schemas.microsoft.com/office/powerpoint/2010/main" val="1877236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dirty="0"/>
              <a:t>If someone spends a lot of time alone, they must feel lonely most of the time. (Discuss)</a:t>
            </a:r>
          </a:p>
          <a:p>
            <a:pPr marL="571500" indent="-571500">
              <a:buFont typeface="Arial" panose="020B0604020202020204" pitchFamily="34" charset="0"/>
              <a:buChar char="•"/>
            </a:pPr>
            <a:r>
              <a:rPr lang="en-US" dirty="0"/>
              <a:t>Someone can have many close friends and still deal with social isolation/feel lonely. (Discuss)</a:t>
            </a:r>
          </a:p>
        </p:txBody>
      </p:sp>
      <p:sp>
        <p:nvSpPr>
          <p:cNvPr id="3" name="Rectangle 2">
            <a:extLst>
              <a:ext uri="{FF2B5EF4-FFF2-40B4-BE49-F238E27FC236}">
                <a16:creationId xmlns:a16="http://schemas.microsoft.com/office/drawing/2014/main" id="{8EAD057D-2600-1202-AF25-EB9D985DF62B}"/>
              </a:ext>
            </a:extLst>
          </p:cNvPr>
          <p:cNvSpPr/>
          <p:nvPr/>
        </p:nvSpPr>
        <p:spPr>
          <a:xfrm>
            <a:off x="1060706" y="231426"/>
            <a:ext cx="10239730" cy="830997"/>
          </a:xfrm>
          <a:prstGeom prst="rect">
            <a:avLst/>
          </a:prstGeom>
          <a:solidFill>
            <a:schemeClr val="accent5">
              <a:lumMod val="75000"/>
            </a:schemeClr>
          </a:solidFill>
        </p:spPr>
        <p:txBody>
          <a:bodyPr wrap="square" lIns="91440" tIns="45720" rIns="91440" bIns="45720">
            <a:spAutoFit/>
          </a:bodyPr>
          <a:lstStyle/>
          <a:p>
            <a:r>
              <a:rPr lang="en-US" sz="4800" b="1" dirty="0">
                <a:solidFill>
                  <a:schemeClr val="bg1"/>
                </a:solidFill>
              </a:rPr>
              <a:t>Let’s GET MOVING! </a:t>
            </a:r>
            <a:r>
              <a:rPr lang="en-US" sz="3200" b="1" dirty="0">
                <a:solidFill>
                  <a:schemeClr val="bg1"/>
                </a:solidFill>
              </a:rPr>
              <a:t>Yes-No-Maybe Activity</a:t>
            </a:r>
            <a:endParaRPr lang="en-US" sz="4800" b="1" dirty="0">
              <a:solidFill>
                <a:schemeClr val="bg1"/>
              </a:solidFill>
            </a:endParaRPr>
          </a:p>
        </p:txBody>
      </p:sp>
    </p:spTree>
    <p:extLst>
      <p:ext uri="{BB962C8B-B14F-4D97-AF65-F5344CB8AC3E}">
        <p14:creationId xmlns:p14="http://schemas.microsoft.com/office/powerpoint/2010/main" val="409988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dirty="0"/>
              <a:t>Even healthy alone time can have negative consequences. (Discuss)</a:t>
            </a:r>
          </a:p>
          <a:p>
            <a:pPr marL="571500" indent="-571500">
              <a:buFont typeface="Arial" panose="020B0604020202020204" pitchFamily="34" charset="0"/>
              <a:buChar char="•"/>
            </a:pPr>
            <a:r>
              <a:rPr lang="en-US" dirty="0"/>
              <a:t>When I feel lonely, it makes me uncomfortable. (Discuss)</a:t>
            </a:r>
          </a:p>
          <a:p>
            <a:endParaRPr lang="en-US" dirty="0"/>
          </a:p>
        </p:txBody>
      </p:sp>
      <p:sp>
        <p:nvSpPr>
          <p:cNvPr id="3" name="Rectangle 2">
            <a:extLst>
              <a:ext uri="{FF2B5EF4-FFF2-40B4-BE49-F238E27FC236}">
                <a16:creationId xmlns:a16="http://schemas.microsoft.com/office/drawing/2014/main" id="{31173627-349A-AB79-4B01-69BFFB53667D}"/>
              </a:ext>
            </a:extLst>
          </p:cNvPr>
          <p:cNvSpPr/>
          <p:nvPr/>
        </p:nvSpPr>
        <p:spPr>
          <a:xfrm>
            <a:off x="1060706" y="231426"/>
            <a:ext cx="10239730" cy="830997"/>
          </a:xfrm>
          <a:prstGeom prst="rect">
            <a:avLst/>
          </a:prstGeom>
          <a:solidFill>
            <a:schemeClr val="accent5">
              <a:lumMod val="75000"/>
            </a:schemeClr>
          </a:solidFill>
        </p:spPr>
        <p:txBody>
          <a:bodyPr wrap="square" lIns="91440" tIns="45720" rIns="91440" bIns="45720">
            <a:spAutoFit/>
          </a:bodyPr>
          <a:lstStyle/>
          <a:p>
            <a:r>
              <a:rPr lang="en-US" sz="4800" b="1" dirty="0">
                <a:solidFill>
                  <a:schemeClr val="bg1"/>
                </a:solidFill>
              </a:rPr>
              <a:t>Let’s GET MOVING! </a:t>
            </a:r>
            <a:r>
              <a:rPr lang="en-US" sz="3200" b="1" dirty="0">
                <a:solidFill>
                  <a:schemeClr val="bg1"/>
                </a:solidFill>
              </a:rPr>
              <a:t>Yes-No-Maybe Activity</a:t>
            </a:r>
            <a:endParaRPr lang="en-US" sz="4800" b="1" dirty="0">
              <a:solidFill>
                <a:schemeClr val="bg1"/>
              </a:solidFill>
            </a:endParaRPr>
          </a:p>
        </p:txBody>
      </p:sp>
    </p:spTree>
    <p:extLst>
      <p:ext uri="{BB962C8B-B14F-4D97-AF65-F5344CB8AC3E}">
        <p14:creationId xmlns:p14="http://schemas.microsoft.com/office/powerpoint/2010/main" val="50277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dirty="0"/>
              <a:t>I can tell when my friends or classmates are feeling lonely.</a:t>
            </a:r>
          </a:p>
          <a:p>
            <a:pPr marL="571500" indent="-571500">
              <a:buFont typeface="Arial" panose="020B0604020202020204" pitchFamily="34" charset="0"/>
              <a:buChar char="•"/>
            </a:pPr>
            <a:r>
              <a:rPr lang="en-US" dirty="0"/>
              <a:t>Spending time on social media helps me feel less lonely.</a:t>
            </a:r>
          </a:p>
        </p:txBody>
      </p:sp>
      <p:sp>
        <p:nvSpPr>
          <p:cNvPr id="2" name="Rectangle 1">
            <a:extLst>
              <a:ext uri="{FF2B5EF4-FFF2-40B4-BE49-F238E27FC236}">
                <a16:creationId xmlns:a16="http://schemas.microsoft.com/office/drawing/2014/main" id="{23CA08A6-D55B-667C-D113-22012B9790F0}"/>
              </a:ext>
            </a:extLst>
          </p:cNvPr>
          <p:cNvSpPr/>
          <p:nvPr/>
        </p:nvSpPr>
        <p:spPr>
          <a:xfrm>
            <a:off x="1060706" y="231426"/>
            <a:ext cx="10239730" cy="830997"/>
          </a:xfrm>
          <a:prstGeom prst="rect">
            <a:avLst/>
          </a:prstGeom>
          <a:solidFill>
            <a:schemeClr val="accent5">
              <a:lumMod val="75000"/>
            </a:schemeClr>
          </a:solidFill>
        </p:spPr>
        <p:txBody>
          <a:bodyPr wrap="square" lIns="91440" tIns="45720" rIns="91440" bIns="45720">
            <a:spAutoFit/>
          </a:bodyPr>
          <a:lstStyle/>
          <a:p>
            <a:r>
              <a:rPr lang="en-US" sz="4800" b="1" dirty="0">
                <a:solidFill>
                  <a:schemeClr val="bg1"/>
                </a:solidFill>
              </a:rPr>
              <a:t>Let’s GET MOVING! </a:t>
            </a:r>
            <a:r>
              <a:rPr lang="en-US" sz="3200" b="1" dirty="0">
                <a:solidFill>
                  <a:schemeClr val="bg1"/>
                </a:solidFill>
              </a:rPr>
              <a:t>Yes-No-Maybe Activity</a:t>
            </a:r>
            <a:endParaRPr lang="en-US" sz="4800" b="1" dirty="0">
              <a:solidFill>
                <a:schemeClr val="bg1"/>
              </a:solidFill>
            </a:endParaRPr>
          </a:p>
        </p:txBody>
      </p:sp>
    </p:spTree>
    <p:extLst>
      <p:ext uri="{BB962C8B-B14F-4D97-AF65-F5344CB8AC3E}">
        <p14:creationId xmlns:p14="http://schemas.microsoft.com/office/powerpoint/2010/main" val="10467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5084377"/>
          </a:xfrm>
          <a:prstGeom prst="rect">
            <a:avLst/>
          </a:prstGeom>
          <a:solidFill>
            <a:schemeClr val="accent5">
              <a:lumMod val="20000"/>
              <a:lumOff val="80000"/>
            </a:schemeClr>
          </a:solidFill>
        </p:spPr>
        <p:txBody>
          <a:bodyPr vert="horz" lIns="91440" tIns="45720" rIns="91440" bIns="45720" rtlCol="0" anchor="ctr">
            <a:normAutofit fontScale="775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dirty="0"/>
              <a:t>Turn &amp; Talk or large group:</a:t>
            </a:r>
          </a:p>
          <a:p>
            <a:pPr marL="742950" indent="-742950">
              <a:buAutoNum type="arabicPeriod"/>
            </a:pPr>
            <a:r>
              <a:rPr lang="en-US" dirty="0"/>
              <a:t>What are examples of times when or reasons why you might want to be alone, and what do you do during your healthy alone time?</a:t>
            </a:r>
          </a:p>
          <a:p>
            <a:pPr marL="742950" indent="-742950">
              <a:buAutoNum type="arabicPeriod"/>
            </a:pPr>
            <a:r>
              <a:rPr lang="en-US" dirty="0"/>
              <a:t>How can you tell when your alone time may be starting to become less healthy?</a:t>
            </a:r>
          </a:p>
          <a:p>
            <a:pPr marL="742950" indent="-742950">
              <a:buAutoNum type="arabicPeriod"/>
            </a:pPr>
            <a:r>
              <a:rPr lang="en-US" dirty="0"/>
              <a:t>What might lead someone to feel socially isolated, and how might we know they feel that way?</a:t>
            </a:r>
          </a:p>
          <a:p>
            <a:pPr marL="742950" indent="-742950">
              <a:buAutoNum type="arabicPeriod"/>
            </a:pPr>
            <a:r>
              <a:rPr lang="en-US" dirty="0"/>
              <a:t>How can we make sure that people who prefer to be alone don’t become socially isolated?</a:t>
            </a:r>
          </a:p>
        </p:txBody>
      </p:sp>
      <p:sp>
        <p:nvSpPr>
          <p:cNvPr id="9" name="Rectangle 8">
            <a:extLst>
              <a:ext uri="{FF2B5EF4-FFF2-40B4-BE49-F238E27FC236}">
                <a16:creationId xmlns:a16="http://schemas.microsoft.com/office/drawing/2014/main" id="{C1E3CFB2-DD9B-4E17-BC7F-827D751949AC}"/>
              </a:ext>
            </a:extLst>
          </p:cNvPr>
          <p:cNvSpPr/>
          <p:nvPr/>
        </p:nvSpPr>
        <p:spPr>
          <a:xfrm>
            <a:off x="647381" y="173423"/>
            <a:ext cx="5250155" cy="830997"/>
          </a:xfrm>
          <a:prstGeom prst="rect">
            <a:avLst/>
          </a:prstGeom>
          <a:solidFill>
            <a:schemeClr val="accent5">
              <a:lumMod val="75000"/>
            </a:schemeClr>
          </a:solidFill>
        </p:spPr>
        <p:txBody>
          <a:bodyPr wrap="none" lIns="91440" tIns="45720" rIns="91440" bIns="45720">
            <a:spAutoFit/>
          </a:bodyPr>
          <a:lstStyle/>
          <a:p>
            <a:r>
              <a:rPr lang="en-US" sz="4800" b="1" dirty="0">
                <a:solidFill>
                  <a:schemeClr val="bg1"/>
                </a:solidFill>
              </a:rPr>
              <a:t>Discussion Activity: </a:t>
            </a:r>
          </a:p>
        </p:txBody>
      </p:sp>
    </p:spTree>
    <p:extLst>
      <p:ext uri="{BB962C8B-B14F-4D97-AF65-F5344CB8AC3E}">
        <p14:creationId xmlns:p14="http://schemas.microsoft.com/office/powerpoint/2010/main" val="987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4753F-7E76-4081-B45F-9EB88A27C702}"/>
              </a:ext>
            </a:extLst>
          </p:cNvPr>
          <p:cNvSpPr txBox="1"/>
          <p:nvPr/>
        </p:nvSpPr>
        <p:spPr>
          <a:xfrm>
            <a:off x="582944" y="1051771"/>
            <a:ext cx="11026111" cy="4678204"/>
          </a:xfrm>
          <a:prstGeom prst="rect">
            <a:avLst/>
          </a:prstGeom>
          <a:noFill/>
        </p:spPr>
        <p:txBody>
          <a:bodyPr wrap="square"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spcAft>
                <a:spcPts val="1500"/>
              </a:spcAft>
            </a:pPr>
            <a:r>
              <a:rPr lang="en-US" sz="7200" dirty="0">
                <a:solidFill>
                  <a:schemeClr val="bg1"/>
                </a:solidFill>
                <a:ea typeface="+mn-lt"/>
                <a:cs typeface="+mn-lt"/>
              </a:rPr>
              <a:t>Reach out: BE BRAVE</a:t>
            </a:r>
          </a:p>
          <a:p>
            <a:pPr algn="ctr">
              <a:spcAft>
                <a:spcPts val="1500"/>
              </a:spcAft>
            </a:pPr>
            <a:endParaRPr lang="en-US" sz="3200" dirty="0">
              <a:solidFill>
                <a:schemeClr val="bg1"/>
              </a:solidFill>
              <a:ea typeface="+mn-lt"/>
              <a:cs typeface="+mn-lt"/>
            </a:endParaRPr>
          </a:p>
          <a:p>
            <a:pPr algn="ctr">
              <a:spcAft>
                <a:spcPts val="1500"/>
              </a:spcAft>
            </a:pPr>
            <a:r>
              <a:rPr lang="en-US" sz="3600" dirty="0">
                <a:solidFill>
                  <a:schemeClr val="bg1"/>
                </a:solidFill>
                <a:ea typeface="+mn-lt"/>
                <a:cs typeface="+mn-lt"/>
              </a:rPr>
              <a:t>You have to be BRAVE to reach out and do something. </a:t>
            </a:r>
          </a:p>
          <a:p>
            <a:pPr algn="ctr">
              <a:spcAft>
                <a:spcPts val="1500"/>
              </a:spcAft>
            </a:pPr>
            <a:r>
              <a:rPr lang="en-US" sz="3600" dirty="0">
                <a:solidFill>
                  <a:schemeClr val="bg1"/>
                </a:solidFill>
                <a:ea typeface="+mn-lt"/>
                <a:cs typeface="+mn-lt"/>
              </a:rPr>
              <a:t>We often think about helping someone…but it takes bravery to actually help. </a:t>
            </a:r>
          </a:p>
          <a:p>
            <a:pPr algn="ctr">
              <a:spcAft>
                <a:spcPts val="1500"/>
              </a:spcAft>
            </a:pPr>
            <a:r>
              <a:rPr lang="en-US" sz="3600" dirty="0">
                <a:solidFill>
                  <a:schemeClr val="bg1"/>
                </a:solidFill>
                <a:ea typeface="+mn-lt"/>
                <a:cs typeface="+mn-lt"/>
              </a:rPr>
              <a:t>We have to have self-awareness and social awareness!</a:t>
            </a:r>
            <a:endParaRPr lang="en-US" sz="3200" dirty="0">
              <a:solidFill>
                <a:schemeClr val="bg1"/>
              </a:solidFill>
              <a:ea typeface="+mn-lt"/>
              <a:cs typeface="+mn-lt"/>
            </a:endParaRPr>
          </a:p>
        </p:txBody>
      </p:sp>
    </p:spTree>
    <p:extLst>
      <p:ext uri="{BB962C8B-B14F-4D97-AF65-F5344CB8AC3E}">
        <p14:creationId xmlns:p14="http://schemas.microsoft.com/office/powerpoint/2010/main" val="38467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4753F-7E76-4081-B45F-9EB88A27C702}"/>
              </a:ext>
            </a:extLst>
          </p:cNvPr>
          <p:cNvSpPr txBox="1"/>
          <p:nvPr/>
        </p:nvSpPr>
        <p:spPr>
          <a:xfrm>
            <a:off x="778475" y="659011"/>
            <a:ext cx="7475839" cy="5539978"/>
          </a:xfrm>
          <a:prstGeom prst="rect">
            <a:avLst/>
          </a:prstGeom>
          <a:noFill/>
        </p:spPr>
        <p:txBody>
          <a:bodyPr wrap="square"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spcAft>
                <a:spcPts val="1500"/>
              </a:spcAft>
            </a:pPr>
            <a:r>
              <a:rPr lang="en-US" sz="4800" dirty="0">
                <a:solidFill>
                  <a:schemeClr val="bg1"/>
                </a:solidFill>
                <a:ea typeface="+mn-lt"/>
                <a:cs typeface="+mn-lt"/>
              </a:rPr>
              <a:t>Reach out: BE BRAVE</a:t>
            </a:r>
          </a:p>
          <a:p>
            <a:pPr>
              <a:spcAft>
                <a:spcPts val="1500"/>
              </a:spcAft>
            </a:pPr>
            <a:r>
              <a:rPr lang="en-US" sz="3200" dirty="0">
                <a:solidFill>
                  <a:schemeClr val="bg1"/>
                </a:solidFill>
              </a:rPr>
              <a:t>Brave is defined as: “To have or show physical, emotional or moral strength in the face of difficulty, danger or fear.” </a:t>
            </a:r>
          </a:p>
          <a:p>
            <a:pPr>
              <a:spcAft>
                <a:spcPts val="1500"/>
              </a:spcAft>
            </a:pPr>
            <a:endParaRPr lang="en-US" sz="3200" dirty="0">
              <a:solidFill>
                <a:schemeClr val="bg1"/>
              </a:solidFill>
            </a:endParaRPr>
          </a:p>
          <a:p>
            <a:pPr marL="384954" indent="-384954">
              <a:spcAft>
                <a:spcPts val="1500"/>
              </a:spcAft>
              <a:buFont typeface="Arial" panose="020B0604020202020204" pitchFamily="34" charset="0"/>
              <a:buChar char="•"/>
            </a:pPr>
            <a:r>
              <a:rPr lang="en-US" sz="3200" dirty="0">
                <a:solidFill>
                  <a:schemeClr val="bg1"/>
                </a:solidFill>
              </a:rPr>
              <a:t>When you’re brave, you do something that is hard for you. </a:t>
            </a:r>
          </a:p>
          <a:p>
            <a:pPr marL="384954" indent="-384954">
              <a:spcAft>
                <a:spcPts val="1500"/>
              </a:spcAft>
              <a:buFont typeface="Arial" panose="020B0604020202020204" pitchFamily="34" charset="0"/>
              <a:buChar char="•"/>
            </a:pPr>
            <a:r>
              <a:rPr lang="en-US" sz="3200" dirty="0">
                <a:solidFill>
                  <a:schemeClr val="bg1"/>
                </a:solidFill>
              </a:rPr>
              <a:t>A brave space is one in which we take risks, doing so with care and compassion.</a:t>
            </a:r>
            <a:endParaRPr lang="en-US" sz="2800" dirty="0">
              <a:solidFill>
                <a:schemeClr val="bg1"/>
              </a:solidFill>
              <a:ea typeface="+mn-lt"/>
              <a:cs typeface="+mn-lt"/>
            </a:endParaRPr>
          </a:p>
        </p:txBody>
      </p:sp>
      <p:pic>
        <p:nvPicPr>
          <p:cNvPr id="4" name="Picture 3" descr="A cat's face with orange eyes and a black background&#10;&#10;Description automatically generated">
            <a:extLst>
              <a:ext uri="{FF2B5EF4-FFF2-40B4-BE49-F238E27FC236}">
                <a16:creationId xmlns:a16="http://schemas.microsoft.com/office/drawing/2014/main" id="{EB8CDADB-8A42-EF24-D592-55569F96DA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381628">
            <a:off x="7871315" y="1924821"/>
            <a:ext cx="4033549" cy="3008355"/>
          </a:xfrm>
          <a:prstGeom prst="rect">
            <a:avLst/>
          </a:prstGeom>
        </p:spPr>
      </p:pic>
      <p:sp>
        <p:nvSpPr>
          <p:cNvPr id="5" name="TextBox 4">
            <a:extLst>
              <a:ext uri="{FF2B5EF4-FFF2-40B4-BE49-F238E27FC236}">
                <a16:creationId xmlns:a16="http://schemas.microsoft.com/office/drawing/2014/main" id="{E0BCED13-DCC7-7E39-4AD9-D75ED057A147}"/>
              </a:ext>
            </a:extLst>
          </p:cNvPr>
          <p:cNvSpPr txBox="1"/>
          <p:nvPr/>
        </p:nvSpPr>
        <p:spPr>
          <a:xfrm>
            <a:off x="10063783" y="5232887"/>
            <a:ext cx="1786347" cy="369332"/>
          </a:xfrm>
          <a:prstGeom prst="rect">
            <a:avLst/>
          </a:prstGeom>
          <a:noFill/>
        </p:spPr>
        <p:txBody>
          <a:bodyPr wrap="square" rtlCol="0">
            <a:spAutoFit/>
          </a:bodyPr>
          <a:lstStyle/>
          <a:p>
            <a:r>
              <a:rPr lang="en-US" sz="900" dirty="0">
                <a:hlinkClick r:id="rId4" tooltip="https://www.pngall.com/brave-movie-png/"/>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814495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b="1" dirty="0"/>
              <a:t>DEFINE- </a:t>
            </a:r>
            <a:r>
              <a:rPr lang="en-US" b="1" u="sng" dirty="0"/>
              <a:t>Self-awareness</a:t>
            </a:r>
            <a:r>
              <a:rPr lang="en-US" b="1" dirty="0"/>
              <a:t>: </a:t>
            </a:r>
          </a:p>
          <a:p>
            <a:endParaRPr lang="en-US" sz="3600" dirty="0"/>
          </a:p>
          <a:p>
            <a:r>
              <a:rPr lang="en-US" sz="3600" dirty="0"/>
              <a:t>The ability to accurately recognize one’s own emotions, thoughts, and values and how they influence behavior. </a:t>
            </a:r>
          </a:p>
          <a:p>
            <a:endParaRPr lang="en-US" sz="3600" dirty="0"/>
          </a:p>
          <a:p>
            <a:endParaRPr lang="en-US" sz="3600" dirty="0"/>
          </a:p>
          <a:p>
            <a:endParaRPr lang="en-US" dirty="0"/>
          </a:p>
        </p:txBody>
      </p:sp>
      <p:pic>
        <p:nvPicPr>
          <p:cNvPr id="13" name="Content Placeholder 3" descr="A picture containing text, mammal, dog&#10;&#10;Description automatically generated">
            <a:extLst>
              <a:ext uri="{FF2B5EF4-FFF2-40B4-BE49-F238E27FC236}">
                <a16:creationId xmlns:a16="http://schemas.microsoft.com/office/drawing/2014/main" id="{BC55F997-7513-4F88-BEE0-64C125BFC56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820" r="-2" b="4020"/>
          <a:stretch/>
        </p:blipFill>
        <p:spPr>
          <a:xfrm>
            <a:off x="5524500" y="3537350"/>
            <a:ext cx="6235651" cy="2937468"/>
          </a:xfrm>
          <a:prstGeom prst="rect">
            <a:avLst/>
          </a:prstGeom>
          <a:ln>
            <a:solidFill>
              <a:schemeClr val="tx1"/>
            </a:solidFill>
          </a:ln>
        </p:spPr>
      </p:pic>
    </p:spTree>
    <p:extLst>
      <p:ext uri="{BB962C8B-B14F-4D97-AF65-F5344CB8AC3E}">
        <p14:creationId xmlns:p14="http://schemas.microsoft.com/office/powerpoint/2010/main" val="2847142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C0FBB6-4CCA-4358-9DD5-CDF2173E6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E6B771E-DDF7-430C-9462-BA1D3742C8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706" y="1009934"/>
            <a:ext cx="10070588" cy="4785643"/>
          </a:xfrm>
          <a:prstGeom prst="rect">
            <a:avLst/>
          </a:prstGeom>
          <a:ln>
            <a:noFill/>
          </a:ln>
          <a:effectLst>
            <a:outerShdw blurRad="317500" dist="317500" dir="7140000" sx="94000" sy="94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Logo, company name&#10;&#10;Description automatically generated">
            <a:extLst>
              <a:ext uri="{FF2B5EF4-FFF2-40B4-BE49-F238E27FC236}">
                <a16:creationId xmlns:a16="http://schemas.microsoft.com/office/drawing/2014/main" id="{213F3BFA-737B-4202-9118-A996B7FB73D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03" r="-2" b="12749"/>
          <a:stretch/>
        </p:blipFill>
        <p:spPr>
          <a:xfrm>
            <a:off x="0" y="0"/>
            <a:ext cx="12161502" cy="6858000"/>
          </a:xfrm>
          <a:prstGeom prst="rect">
            <a:avLst/>
          </a:prstGeom>
        </p:spPr>
      </p:pic>
      <p:cxnSp>
        <p:nvCxnSpPr>
          <p:cNvPr id="18" name="Straight Connector 17">
            <a:extLst>
              <a:ext uri="{FF2B5EF4-FFF2-40B4-BE49-F238E27FC236}">
                <a16:creationId xmlns:a16="http://schemas.microsoft.com/office/drawing/2014/main" id="{CFF58F2B-EB8E-4311-BE8E-9497C5AF7E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AD3D255-E736-43F0-96FD-53A6964AE36E}"/>
              </a:ext>
            </a:extLst>
          </p:cNvPr>
          <p:cNvSpPr txBox="1">
            <a:spLocks/>
          </p:cNvSpPr>
          <p:nvPr/>
        </p:nvSpPr>
        <p:spPr>
          <a:xfrm>
            <a:off x="1442929" y="1062423"/>
            <a:ext cx="9444182" cy="4949855"/>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b="1" dirty="0"/>
              <a:t>DEFINE- </a:t>
            </a:r>
            <a:r>
              <a:rPr lang="en-US" b="1" u="sng" dirty="0"/>
              <a:t>Social awareness</a:t>
            </a:r>
            <a:r>
              <a:rPr lang="en-US" b="1" dirty="0"/>
              <a:t>:</a:t>
            </a:r>
          </a:p>
          <a:p>
            <a:r>
              <a:rPr lang="en-US" dirty="0"/>
              <a:t> </a:t>
            </a:r>
          </a:p>
          <a:p>
            <a:r>
              <a:rPr lang="en-US" dirty="0"/>
              <a:t>The ability to take the </a:t>
            </a:r>
          </a:p>
          <a:p>
            <a:r>
              <a:rPr lang="en-US" dirty="0"/>
              <a:t>perspective of and empathize</a:t>
            </a:r>
          </a:p>
          <a:p>
            <a:r>
              <a:rPr lang="en-US" dirty="0"/>
              <a:t>with others, including those </a:t>
            </a:r>
          </a:p>
          <a:p>
            <a:r>
              <a:rPr lang="en-US" dirty="0"/>
              <a:t>from diverse backgrounds </a:t>
            </a:r>
          </a:p>
          <a:p>
            <a:r>
              <a:rPr lang="en-US" dirty="0"/>
              <a:t>and cultures.</a:t>
            </a:r>
          </a:p>
        </p:txBody>
      </p:sp>
      <p:pic>
        <p:nvPicPr>
          <p:cNvPr id="3" name="Picture 2">
            <a:extLst>
              <a:ext uri="{FF2B5EF4-FFF2-40B4-BE49-F238E27FC236}">
                <a16:creationId xmlns:a16="http://schemas.microsoft.com/office/drawing/2014/main" id="{E23568D0-BD8D-401B-BCE4-A9ECAEDFF06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12878" y="1762244"/>
            <a:ext cx="2955277" cy="4178300"/>
          </a:xfrm>
          <a:prstGeom prst="rect">
            <a:avLst/>
          </a:prstGeom>
        </p:spPr>
      </p:pic>
      <p:sp>
        <p:nvSpPr>
          <p:cNvPr id="4" name="TextBox 3">
            <a:extLst>
              <a:ext uri="{FF2B5EF4-FFF2-40B4-BE49-F238E27FC236}">
                <a16:creationId xmlns:a16="http://schemas.microsoft.com/office/drawing/2014/main" id="{2765CF10-E1E4-479A-A48E-8B148B0129B9}"/>
              </a:ext>
            </a:extLst>
          </p:cNvPr>
          <p:cNvSpPr txBox="1"/>
          <p:nvPr/>
        </p:nvSpPr>
        <p:spPr>
          <a:xfrm>
            <a:off x="3670696" y="6858000"/>
            <a:ext cx="4850607" cy="230832"/>
          </a:xfrm>
          <a:prstGeom prst="rect">
            <a:avLst/>
          </a:prstGeom>
          <a:noFill/>
        </p:spPr>
        <p:txBody>
          <a:bodyPr wrap="square" rtlCol="0">
            <a:spAutoFit/>
          </a:bodyPr>
          <a:lstStyle/>
          <a:p>
            <a:r>
              <a:rPr lang="en-US" sz="900">
                <a:hlinkClick r:id="rId5" tooltip="https://www.aph.gov.au/About_Parliament/Parliamentary_Departments/Parliamentary_Library/FlagPost/2018/December/Community_attitudes_towards_violence_against_women"/>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2491800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4753F-7E76-4081-B45F-9EB88A27C702}"/>
              </a:ext>
            </a:extLst>
          </p:cNvPr>
          <p:cNvSpPr txBox="1"/>
          <p:nvPr/>
        </p:nvSpPr>
        <p:spPr>
          <a:xfrm>
            <a:off x="370752" y="293809"/>
            <a:ext cx="7698261" cy="5901616"/>
          </a:xfrm>
          <a:prstGeom prst="rect">
            <a:avLst/>
          </a:prstGeom>
          <a:noFill/>
        </p:spPr>
        <p:txBody>
          <a:bodyPr wrap="square" rtlCol="0" anchor="t">
            <a:spAutoFit/>
          </a:bodyPr>
          <a:ls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a:lstStyle>
          <a:p>
            <a:pPr algn="ctr">
              <a:spcAft>
                <a:spcPts val="1500"/>
              </a:spcAft>
            </a:pPr>
            <a:r>
              <a:rPr lang="en-US" sz="6000" dirty="0">
                <a:solidFill>
                  <a:schemeClr val="bg1"/>
                </a:solidFill>
                <a:ea typeface="+mn-lt"/>
                <a:cs typeface="+mn-lt"/>
              </a:rPr>
              <a:t>BUDDY BINGO</a:t>
            </a:r>
          </a:p>
          <a:p>
            <a:pPr>
              <a:spcAft>
                <a:spcPts val="1500"/>
              </a:spcAft>
            </a:pPr>
            <a:r>
              <a:rPr lang="en-US" sz="4000" dirty="0">
                <a:solidFill>
                  <a:schemeClr val="bg1"/>
                </a:solidFill>
                <a:ea typeface="+mn-lt"/>
                <a:cs typeface="+mn-lt"/>
              </a:rPr>
              <a:t>Instructions:</a:t>
            </a:r>
          </a:p>
          <a:p>
            <a:pPr>
              <a:spcAft>
                <a:spcPts val="1500"/>
              </a:spcAft>
            </a:pPr>
            <a:r>
              <a:rPr lang="en-US" sz="4000" dirty="0">
                <a:solidFill>
                  <a:schemeClr val="bg1"/>
                </a:solidFill>
                <a:ea typeface="+mn-lt"/>
                <a:cs typeface="+mn-lt"/>
              </a:rPr>
              <a:t>Take 5 minutes to walk around and TALK to other students in your class. </a:t>
            </a:r>
          </a:p>
          <a:p>
            <a:pPr>
              <a:spcAft>
                <a:spcPts val="1500"/>
              </a:spcAft>
            </a:pPr>
            <a:r>
              <a:rPr lang="en-US" sz="4000" dirty="0">
                <a:solidFill>
                  <a:schemeClr val="bg1"/>
                </a:solidFill>
                <a:ea typeface="+mn-lt"/>
                <a:cs typeface="+mn-lt"/>
              </a:rPr>
              <a:t>ASK them questions to find out about them. Have them SIGN their name in a box! Try to fill out your whole page!</a:t>
            </a:r>
            <a:endParaRPr lang="en-US" sz="2000" dirty="0">
              <a:solidFill>
                <a:schemeClr val="bg1"/>
              </a:solidFill>
              <a:ea typeface="+mn-lt"/>
              <a:cs typeface="+mn-lt"/>
            </a:endParaRPr>
          </a:p>
        </p:txBody>
      </p:sp>
      <p:pic>
        <p:nvPicPr>
          <p:cNvPr id="1026" name="Picture 2">
            <a:extLst>
              <a:ext uri="{FF2B5EF4-FFF2-40B4-BE49-F238E27FC236}">
                <a16:creationId xmlns:a16="http://schemas.microsoft.com/office/drawing/2014/main" id="{79527DC9-649F-D700-832B-F8D2013C7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118" y="926563"/>
            <a:ext cx="3976865" cy="50048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46796206"/>
      </p:ext>
    </p:extLst>
  </p:cSld>
  <p:clrMapOvr>
    <a:masterClrMapping/>
  </p:clrMapOvr>
</p:sld>
</file>

<file path=ppt/theme/theme1.xml><?xml version="1.0" encoding="utf-8"?>
<a:theme xmlns:a="http://schemas.openxmlformats.org/drawingml/2006/main" name="BevelVTI">
  <a:themeElements>
    <a:clrScheme name="AnalogousFromRegularSeedRightStep">
      <a:dk1>
        <a:srgbClr val="000000"/>
      </a:dk1>
      <a:lt1>
        <a:srgbClr val="FFFFFF"/>
      </a:lt1>
      <a:dk2>
        <a:srgbClr val="223A3D"/>
      </a:dk2>
      <a:lt2>
        <a:srgbClr val="E2E8E8"/>
      </a:lt2>
      <a:accent1>
        <a:srgbClr val="E73429"/>
      </a:accent1>
      <a:accent2>
        <a:srgbClr val="D57117"/>
      </a:accent2>
      <a:accent3>
        <a:srgbClr val="B4A420"/>
      </a:accent3>
      <a:accent4>
        <a:srgbClr val="80B113"/>
      </a:accent4>
      <a:accent5>
        <a:srgbClr val="4AB821"/>
      </a:accent5>
      <a:accent6>
        <a:srgbClr val="14BC2C"/>
      </a:accent6>
      <a:hlink>
        <a:srgbClr val="329096"/>
      </a:hlink>
      <a:folHlink>
        <a:srgbClr val="7F7F7F"/>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elVTI" id="{C9E5F598-602B-46C1-AA16-073CEB959654}" vid="{2AE1FD39-65AD-4D34-93E9-C7019D0ECBAC}"/>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651</TotalTime>
  <Words>3333</Words>
  <Application>Microsoft Office PowerPoint</Application>
  <PresentationFormat>Widescreen</PresentationFormat>
  <Paragraphs>455</Paragraphs>
  <Slides>43</Slides>
  <Notes>43</Notes>
  <HiddenSlides>0</HiddenSlides>
  <MMClips>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Abadi</vt:lpstr>
      <vt:lpstr>Arial</vt:lpstr>
      <vt:lpstr>Bierstadt</vt:lpstr>
      <vt:lpstr>Blog Script</vt:lpstr>
      <vt:lpstr>Calibri</vt:lpstr>
      <vt:lpstr>Calibri Light</vt:lpstr>
      <vt:lpstr>Dosis Ultra-Bold</vt:lpstr>
      <vt:lpstr>inherit</vt:lpstr>
      <vt:lpstr>Lato</vt:lpstr>
      <vt:lpstr>BevelVTI</vt:lpstr>
      <vt:lpstr>1_Custom Design</vt:lpstr>
      <vt:lpstr>Office Theme</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“Just Say Hello” Video from Oprah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Social Isolation</vt:lpstr>
      <vt:lpstr>Review: Social Isolation</vt:lpstr>
      <vt:lpstr>Review-Loneliness</vt:lpstr>
      <vt:lpstr>Review-Healthy Alone Time</vt:lpstr>
      <vt:lpstr>Healthy Alone Time</vt:lpstr>
      <vt:lpstr>Review: Healthy Alone Time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With Hello  Sandy Hook Promise</dc:title>
  <dc:creator>Kelly, Tracy</dc:creator>
  <cp:lastModifiedBy>Kelly, Tracy</cp:lastModifiedBy>
  <cp:revision>4</cp:revision>
  <cp:lastPrinted>2023-09-14T13:45:07Z</cp:lastPrinted>
  <dcterms:created xsi:type="dcterms:W3CDTF">2022-09-15T17:32:05Z</dcterms:created>
  <dcterms:modified xsi:type="dcterms:W3CDTF">2023-09-14T14:13:11Z</dcterms:modified>
</cp:coreProperties>
</file>